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61" r:id="rId5"/>
    <p:sldId id="278" r:id="rId6"/>
    <p:sldId id="279" r:id="rId7"/>
    <p:sldId id="285" r:id="rId8"/>
    <p:sldId id="286" r:id="rId9"/>
    <p:sldId id="281" r:id="rId10"/>
    <p:sldId id="282" r:id="rId11"/>
    <p:sldId id="283" r:id="rId12"/>
    <p:sldId id="287" r:id="rId13"/>
    <p:sldId id="284" r:id="rId14"/>
    <p:sldId id="263" r:id="rId15"/>
    <p:sldId id="288" r:id="rId16"/>
    <p:sldId id="289" r:id="rId17"/>
    <p:sldId id="290" r:id="rId18"/>
    <p:sldId id="291" r:id="rId19"/>
    <p:sldId id="275" r:id="rId20"/>
    <p:sldId id="274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9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24.12.15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24.12.15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24.12.15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24.12.15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24.12.15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24.12.15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Щербина Ирина</a:t>
            </a:r>
            <a:endParaRPr lang="ru-RU" dirty="0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информационные технологии меняют мир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64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умная розетка белкие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4179"/>
          <a:stretch>
            <a:fillRect/>
          </a:stretch>
        </p:blipFill>
        <p:spPr/>
      </p:pic>
      <p:pic>
        <p:nvPicPr>
          <p:cNvPr id="8" name="Содержимое 7" descr="nest termostat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3784"/>
          <a:stretch>
            <a:fillRect/>
          </a:stretch>
        </p:blipFill>
        <p:spPr/>
      </p:pic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предметы можно подключить к интернету?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04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ot for egg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r="19483"/>
          <a:stretch>
            <a:fillRect/>
          </a:stretch>
        </p:blipFill>
        <p:spPr/>
      </p:pic>
      <p:pic>
        <p:nvPicPr>
          <p:cNvPr id="6" name="Содержимое 5" descr="дрон амазон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r="22418"/>
          <a:stretch>
            <a:fillRect/>
          </a:stretch>
        </p:blipFill>
        <p:spPr/>
      </p:pic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Автоматизация покупок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55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электронная фольга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r="24035"/>
          <a:stretch>
            <a:fillRect/>
          </a:stretch>
        </p:blipFill>
        <p:spPr/>
      </p:pic>
      <p:pic>
        <p:nvPicPr>
          <p:cNvPr id="9" name="Содержимое 8" descr="зеркало дисплей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18272"/>
          <a:stretch>
            <a:fillRect/>
          </a:stretch>
        </p:blipFill>
        <p:spPr/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может стать дисплеем компьютера?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82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mart worl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" b="7124"/>
          <a:stretch>
            <a:fillRect/>
          </a:stretch>
        </p:blipFill>
        <p:spPr/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world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570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 smtClean="0"/>
              <a:t>Ключевой драйвер развития информационных технологий – 29 млрд долларов в 2014 году, рост 45</a:t>
            </a:r>
            <a:r>
              <a:rPr lang="en-US" dirty="0" smtClean="0"/>
              <a:t>%</a:t>
            </a:r>
            <a:endParaRPr lang="ru-RU" dirty="0" smtClean="0"/>
          </a:p>
          <a:p>
            <a:pPr marL="45720" indent="0" algn="ctr">
              <a:buNone/>
            </a:pPr>
            <a:endParaRPr lang="ru-RU" dirty="0"/>
          </a:p>
          <a:p>
            <a:pPr marL="45720" indent="0" algn="ctr">
              <a:buNone/>
            </a:pPr>
            <a:r>
              <a:rPr lang="ru-RU" dirty="0" smtClean="0"/>
              <a:t>Это анализ данных, накопленных как в открытом интернете, так и в корпоративных информационных системах</a:t>
            </a:r>
          </a:p>
          <a:p>
            <a:pPr marL="45720" indent="0" algn="ctr">
              <a:buNone/>
            </a:pPr>
            <a:endParaRPr lang="ru-RU" dirty="0"/>
          </a:p>
          <a:p>
            <a:pPr marL="45720" indent="0" algn="ctr">
              <a:buNone/>
            </a:pPr>
            <a:r>
              <a:rPr lang="ru-RU" dirty="0" smtClean="0"/>
              <a:t>Примеры использования</a:t>
            </a:r>
          </a:p>
          <a:p>
            <a:pPr marL="45720" indent="0">
              <a:buNone/>
            </a:pPr>
            <a:r>
              <a:rPr lang="ru-RU" dirty="0" smtClean="0"/>
              <a:t>Розничная торговля</a:t>
            </a:r>
          </a:p>
          <a:p>
            <a:pPr marL="45720" indent="0">
              <a:buNone/>
            </a:pPr>
            <a:r>
              <a:rPr lang="ru-RU" dirty="0" smtClean="0"/>
              <a:t>Финансовый скроллинг</a:t>
            </a:r>
          </a:p>
          <a:p>
            <a:pPr marL="45720" indent="0">
              <a:buNone/>
            </a:pPr>
            <a:r>
              <a:rPr lang="ru-RU" dirty="0" smtClean="0"/>
              <a:t>Предотвращение мошенничества с кредитными карточками</a:t>
            </a:r>
          </a:p>
          <a:p>
            <a:pPr marL="45720" indent="0">
              <a:buNone/>
            </a:pPr>
            <a:r>
              <a:rPr lang="ru-RU" dirty="0" smtClean="0"/>
              <a:t>Прогнозирование трендов в маркетинге</a:t>
            </a:r>
          </a:p>
          <a:p>
            <a:pPr marL="45720" indent="0">
              <a:buNone/>
            </a:pPr>
            <a:r>
              <a:rPr lang="ru-RU" dirty="0" smtClean="0"/>
              <a:t>Министерство труда Германии обнаружило 20% незаконных выплат пособий по безработице 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Большие данные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</a:t>
            </a:r>
            <a:r>
              <a:rPr lang="en-US" dirty="0" smtClean="0"/>
              <a:t>big data)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05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Виртуальная и дополненная реальность</a:t>
            </a:r>
          </a:p>
          <a:p>
            <a:r>
              <a:rPr lang="ru-RU" sz="2800" dirty="0" smtClean="0"/>
              <a:t>Умный дом, здание, город</a:t>
            </a:r>
          </a:p>
          <a:p>
            <a:r>
              <a:rPr lang="ru-RU" sz="2800" dirty="0" smtClean="0"/>
              <a:t>Часы и очки </a:t>
            </a:r>
            <a:r>
              <a:rPr lang="en-US" sz="2800" dirty="0" smtClean="0"/>
              <a:t>Google</a:t>
            </a:r>
          </a:p>
          <a:p>
            <a:r>
              <a:rPr lang="ru-RU" sz="2800" dirty="0" smtClean="0"/>
              <a:t>Машинное обучение</a:t>
            </a:r>
          </a:p>
          <a:p>
            <a:r>
              <a:rPr lang="ru-RU" sz="2800" dirty="0" smtClean="0"/>
              <a:t>Автомобили без водителей</a:t>
            </a:r>
          </a:p>
          <a:p>
            <a:r>
              <a:rPr lang="ru-RU" sz="2800" dirty="0" smtClean="0"/>
              <a:t>Искусственный интеллект</a:t>
            </a:r>
          </a:p>
          <a:p>
            <a:r>
              <a:rPr lang="ru-RU" sz="2800" dirty="0" smtClean="0"/>
              <a:t>Полеты на Марс и в космос</a:t>
            </a:r>
          </a:p>
          <a:p>
            <a:r>
              <a:rPr lang="ru-RU" sz="2800" dirty="0" smtClean="0"/>
              <a:t>Робототехника</a:t>
            </a:r>
          </a:p>
          <a:p>
            <a:endParaRPr lang="ru-RU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еще?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77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бот андроид ASIMO от Honda - Сюжет 'Эксперт-ТВ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" y="1719263"/>
            <a:ext cx="7834313" cy="4406900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Робот </a:t>
            </a:r>
            <a:r>
              <a:rPr lang="en-US" dirty="0" err="1" smtClean="0"/>
              <a:t>asimo</a:t>
            </a:r>
            <a:r>
              <a:rPr lang="ru-RU" dirty="0"/>
              <a:t> </a:t>
            </a:r>
            <a:r>
              <a:rPr lang="ru-RU" dirty="0" smtClean="0"/>
              <a:t>от </a:t>
            </a:r>
            <a:r>
              <a:rPr lang="en-US" dirty="0" smtClean="0"/>
              <a:t>Honda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31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 smtClean="0"/>
              <a:t>«Пиринговая платежная система, использующая одноименную расчетную единицу.</a:t>
            </a:r>
          </a:p>
          <a:p>
            <a:pPr marL="45720" indent="0">
              <a:buNone/>
            </a:pPr>
            <a:r>
              <a:rPr lang="ru-RU" dirty="0" smtClean="0"/>
              <a:t>Целью разработчиков было создание системы полностью необратимых сделок, когда электронный платеж между двумя сторонами происходит без третьей стороны-гаранта, и ни одна из сторон, в том числе какой-либо внешний администратор, не могла отменить заблокировать, оспорить или принудительно завершить транзакцию. Для обеспечения функционирования и защиты системы используются криптографические методы, но вся информация о транзакциях  не шифруется и всегда доступна в открытом виде.» </a:t>
            </a:r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Википедия   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Криптовалюта</a:t>
            </a:r>
            <a:r>
              <a:rPr lang="ru-RU" dirty="0" smtClean="0"/>
              <a:t> </a:t>
            </a:r>
            <a:r>
              <a:rPr lang="en-US" dirty="0" err="1" smtClean="0"/>
              <a:t>bitcoin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589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Файловые </a:t>
            </a:r>
            <a:r>
              <a:rPr lang="ru-RU" dirty="0" err="1" smtClean="0"/>
              <a:t>обменники</a:t>
            </a:r>
            <a:r>
              <a:rPr lang="ru-RU" dirty="0" smtClean="0"/>
              <a:t> поставили вопрос об интеллектуальной собственности </a:t>
            </a:r>
          </a:p>
          <a:p>
            <a:r>
              <a:rPr lang="en-US" dirty="0" err="1" smtClean="0"/>
              <a:t>Uber</a:t>
            </a:r>
            <a:r>
              <a:rPr lang="en-US" dirty="0" smtClean="0"/>
              <a:t> – </a:t>
            </a:r>
            <a:r>
              <a:rPr lang="ru-RU" dirty="0" smtClean="0"/>
              <a:t>мобильное приложение для заказа и оплаты частных автомобилей вызвало забастовки таксистов в Париже и привело к аресту руководителей компании</a:t>
            </a:r>
          </a:p>
          <a:p>
            <a:r>
              <a:rPr lang="en-US" dirty="0" err="1" smtClean="0"/>
              <a:t>Airbnb</a:t>
            </a:r>
            <a:r>
              <a:rPr lang="en-US" dirty="0" smtClean="0"/>
              <a:t> – </a:t>
            </a:r>
            <a:r>
              <a:rPr lang="ru-RU" dirty="0" smtClean="0"/>
              <a:t>онлайн</a:t>
            </a:r>
            <a:r>
              <a:rPr lang="en-US" dirty="0" smtClean="0"/>
              <a:t>-</a:t>
            </a:r>
            <a:r>
              <a:rPr lang="ru-RU" dirty="0" smtClean="0"/>
              <a:t>площадка аренды частной недвижимости (есть площадки обмена недвижимостью на короткое время)</a:t>
            </a:r>
          </a:p>
          <a:p>
            <a:r>
              <a:rPr lang="ru-RU" dirty="0" smtClean="0"/>
              <a:t>Онлайн площадки обмена или дарения различных вещей не генерируют финансовые и налоговые потоки, а потребности людей удовлетворяются</a:t>
            </a:r>
          </a:p>
          <a:p>
            <a:r>
              <a:rPr lang="en-US" dirty="0" err="1" smtClean="0"/>
              <a:t>Bitcoin</a:t>
            </a:r>
            <a:r>
              <a:rPr lang="en-US" dirty="0" smtClean="0"/>
              <a:t> – </a:t>
            </a:r>
            <a:r>
              <a:rPr lang="ru-RU" dirty="0" smtClean="0"/>
              <a:t>организаторы в Украине были арестованы, у них искали </a:t>
            </a:r>
            <a:r>
              <a:rPr lang="ru-RU" dirty="0" err="1" smtClean="0"/>
              <a:t>биткоины</a:t>
            </a:r>
            <a:r>
              <a:rPr lang="ru-RU" dirty="0" smtClean="0"/>
              <a:t> или другие следы преступлений</a:t>
            </a:r>
          </a:p>
          <a:p>
            <a:endParaRPr lang="ru-RU" dirty="0"/>
          </a:p>
          <a:p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Нарушаются все принципы товарно-денежных отношений.</a:t>
            </a:r>
          </a:p>
          <a:p>
            <a:pPr marL="45720" indent="0">
              <a:buNone/>
            </a:pPr>
            <a:r>
              <a:rPr lang="ru-RU" dirty="0" smtClean="0"/>
              <a:t>Экономика перестает быть рыночной или бартерной</a:t>
            </a:r>
          </a:p>
          <a:p>
            <a:pPr marL="45720" indent="0">
              <a:buNone/>
            </a:pPr>
            <a:r>
              <a:rPr lang="ru-RU" dirty="0" smtClean="0"/>
              <a:t>Исчезают налоги и уменьшается производство товаров</a:t>
            </a:r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совместного использования и дарения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06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етевые сообщества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7" r="18737"/>
          <a:stretch>
            <a:fillRect/>
          </a:stretch>
        </p:blipFill>
        <p:spPr/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Повсеместно люди объединяются в сообщества, сети, </a:t>
            </a:r>
            <a:r>
              <a:rPr lang="ru-RU" dirty="0" err="1" smtClean="0"/>
              <a:t>коммюнити</a:t>
            </a:r>
            <a:r>
              <a:rPr lang="ru-RU" dirty="0" smtClean="0"/>
              <a:t>, отказываясь от иерархии,  корпоративных стандартов, границ между государствами</a:t>
            </a:r>
            <a:r>
              <a:rPr lang="is-IS" dirty="0" smtClean="0"/>
              <a:t>…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Сила горизонтальных связей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77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цунами приближается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b="6319"/>
          <a:stretch>
            <a:fillRect/>
          </a:stretch>
        </p:blipFill>
        <p:spPr/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в обществе сравнимы с цунами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93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 smtClean="0"/>
              <a:t>Человек</a:t>
            </a:r>
          </a:p>
          <a:p>
            <a:pPr marL="45720" indent="0" algn="ctr">
              <a:buNone/>
            </a:pPr>
            <a:r>
              <a:rPr lang="ru-RU" sz="3600" dirty="0"/>
              <a:t>с</a:t>
            </a:r>
            <a:r>
              <a:rPr lang="ru-RU" sz="3600" dirty="0" smtClean="0"/>
              <a:t>тановится главной движущей силой</a:t>
            </a:r>
          </a:p>
          <a:p>
            <a:pPr marL="45720" indent="0" algn="ctr">
              <a:buNone/>
            </a:pPr>
            <a:endParaRPr lang="ru-RU" sz="3600" dirty="0"/>
          </a:p>
          <a:p>
            <a:pPr marL="45720" indent="0" algn="ctr">
              <a:buNone/>
            </a:pPr>
            <a:r>
              <a:rPr lang="ru-RU" dirty="0" smtClean="0"/>
              <a:t>Роль денег уменьшается</a:t>
            </a:r>
          </a:p>
          <a:p>
            <a:pPr marL="45720" indent="0" algn="ctr">
              <a:buNone/>
            </a:pPr>
            <a:endParaRPr lang="ru-RU" dirty="0"/>
          </a:p>
          <a:p>
            <a:pPr marL="45720" indent="0" algn="ctr">
              <a:buNone/>
            </a:pPr>
            <a:r>
              <a:rPr lang="ru-RU" sz="2800" dirty="0" smtClean="0"/>
              <a:t>Поиск талантов, развитие талантов,</a:t>
            </a:r>
          </a:p>
          <a:p>
            <a:pPr marL="45720" indent="0" algn="ctr">
              <a:buNone/>
            </a:pPr>
            <a:r>
              <a:rPr lang="ru-RU" sz="2800" dirty="0"/>
              <a:t> </a:t>
            </a:r>
            <a:r>
              <a:rPr lang="ru-RU" sz="2800" dirty="0" smtClean="0"/>
              <a:t>использование талантов определяет успех</a:t>
            </a:r>
            <a:endParaRPr lang="ru-RU" sz="2800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Сетевые сообщества и среды более конкурентоспособны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829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Спасибо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3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erfing-volna-solnce-neb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21" y="1632703"/>
            <a:ext cx="8807409" cy="50406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должны научиться жить в этом новом мире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54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Фолль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Бах</a:t>
            </a:r>
            <a:endParaRPr lang="ru-RU" dirty="0"/>
          </a:p>
        </p:txBody>
      </p:sp>
      <p:pic>
        <p:nvPicPr>
          <p:cNvPr id="11" name="Содержимое 10" descr="бах 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b="9085"/>
          <a:stretch>
            <a:fillRect/>
          </a:stretch>
        </p:blipFill>
        <p:spPr/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Информационная медицина </a:t>
            </a:r>
            <a:endParaRPr lang="ru-RU" dirty="0"/>
          </a:p>
        </p:txBody>
      </p:sp>
      <p:pic>
        <p:nvPicPr>
          <p:cNvPr id="10" name="Содержимое 9" descr="рейнхольд фолль фото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5" b="12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62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браслетики здоровья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b="11619"/>
          <a:stretch>
            <a:fillRect/>
          </a:stretch>
        </p:blipFill>
        <p:spPr/>
      </p:pic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Браслетики здоровья используют две инновационные технологии – </a:t>
            </a:r>
            <a:r>
              <a:rPr lang="ru-RU" sz="2400" dirty="0" err="1" smtClean="0"/>
              <a:t>олачные</a:t>
            </a:r>
            <a:r>
              <a:rPr lang="ru-RU" sz="2400" dirty="0" smtClean="0"/>
              <a:t> вычисления и интернет вещей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3402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ачные вычисления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4" b="18194"/>
          <a:stretch>
            <a:fillRect/>
          </a:stretch>
        </p:blipFill>
        <p:spPr/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Облачные вычисления – это очень просто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05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i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Облачная платформа для создания сайтов </a:t>
            </a:r>
            <a:r>
              <a:rPr lang="en-US" dirty="0" err="1" smtClean="0"/>
              <a:t>wix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97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isual studi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078"/>
          <a:stretch>
            <a:fillRect/>
          </a:stretch>
        </p:blipFill>
        <p:spPr/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Visual studio (</a:t>
            </a:r>
            <a:r>
              <a:rPr lang="en-US" sz="2000" dirty="0" err="1" smtClean="0"/>
              <a:t>ms</a:t>
            </a:r>
            <a:r>
              <a:rPr lang="en-US" sz="2000" dirty="0" smtClean="0"/>
              <a:t>) – </a:t>
            </a:r>
            <a:r>
              <a:rPr lang="ru-RU" sz="2000" dirty="0" smtClean="0"/>
              <a:t>интегрированная среда разработки для приложений и облачных служб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927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nternet of think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21776"/>
          <a:stretch>
            <a:fillRect/>
          </a:stretch>
        </p:blipFill>
        <p:spPr/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Рост интернета вещей </a:t>
            </a:r>
            <a:br>
              <a:rPr lang="ru-RU" dirty="0" smtClean="0"/>
            </a:br>
            <a:r>
              <a:rPr lang="en-US" dirty="0" smtClean="0"/>
              <a:t>(Internet of thinks) – </a:t>
            </a:r>
            <a:r>
              <a:rPr lang="ru-RU" dirty="0" smtClean="0"/>
              <a:t>прогноз </a:t>
            </a:r>
            <a:r>
              <a:rPr lang="en-US" dirty="0" smtClean="0"/>
              <a:t>cisco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423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Сетка.thmx</Template>
  <TotalTime>1609</TotalTime>
  <Words>421</Words>
  <Application>Microsoft Macintosh PowerPoint</Application>
  <PresentationFormat>Экран (4:3)</PresentationFormat>
  <Paragraphs>66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Сетка</vt:lpstr>
      <vt:lpstr>Как информационные технологии меняют мир</vt:lpstr>
      <vt:lpstr>Изменения в обществе сравнимы с цунами</vt:lpstr>
      <vt:lpstr>Мы должны научиться жить в этом новом мире </vt:lpstr>
      <vt:lpstr>Информационная медицина </vt:lpstr>
      <vt:lpstr>Браслетики здоровья используют две инновационные технологии – олачные вычисления и интернет вещей</vt:lpstr>
      <vt:lpstr>Облачные вычисления – это очень просто</vt:lpstr>
      <vt:lpstr>Облачная платформа для создания сайтов wix</vt:lpstr>
      <vt:lpstr>Visual studio (ms) – интегрированная среда разработки для приложений и облачных служб </vt:lpstr>
      <vt:lpstr>Рост интернета вещей  (Internet of thinks) – прогноз cisco</vt:lpstr>
      <vt:lpstr>Какие предметы можно подключить к интернету?</vt:lpstr>
      <vt:lpstr>Автоматизация покупок</vt:lpstr>
      <vt:lpstr>Что может стать дисплеем компьютера?</vt:lpstr>
      <vt:lpstr>Smart world</vt:lpstr>
      <vt:lpstr>Большие данные  (big data)</vt:lpstr>
      <vt:lpstr>Что еще?</vt:lpstr>
      <vt:lpstr>Робот asimo от Honda</vt:lpstr>
      <vt:lpstr>Криптовалюта bitcoin</vt:lpstr>
      <vt:lpstr>Экономика совместного использования и дарения</vt:lpstr>
      <vt:lpstr>Сила горизонтальных связей</vt:lpstr>
      <vt:lpstr>Сетевые сообщества и среды более конкурентоспособны</vt:lpstr>
      <vt:lpstr>Спасибо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Куда, черт возьми, катится этот мир?</dc:title>
  <dc:creator>Air</dc:creator>
  <cp:lastModifiedBy>Air</cp:lastModifiedBy>
  <cp:revision>41</cp:revision>
  <dcterms:created xsi:type="dcterms:W3CDTF">2015-12-20T14:49:54Z</dcterms:created>
  <dcterms:modified xsi:type="dcterms:W3CDTF">2015-12-24T07:57:45Z</dcterms:modified>
</cp:coreProperties>
</file>