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258" r:id="rId3"/>
    <p:sldId id="262" r:id="rId4"/>
    <p:sldId id="265" r:id="rId5"/>
    <p:sldId id="259" r:id="rId6"/>
    <p:sldId id="260" r:id="rId7"/>
    <p:sldId id="284" r:id="rId8"/>
    <p:sldId id="285" r:id="rId9"/>
    <p:sldId id="286" r:id="rId10"/>
    <p:sldId id="279" r:id="rId11"/>
  </p:sldIdLst>
  <p:sldSz cx="9144000" cy="6858000" type="screen4x3"/>
  <p:notesSz cx="6858000" cy="9144000"/>
  <p:embeddedFontLst>
    <p:embeddedFont>
      <p:font typeface="Microsoft JhengHei Light" panose="020B0304030504040204" pitchFamily="34" charset="-120"/>
      <p:regular r:id="rId13"/>
    </p:embeddedFont>
    <p:embeddedFont>
      <p:font typeface="Raleway" panose="020B0604020202020204" charset="-52"/>
      <p:regular r:id="rId14"/>
      <p:bold r:id="rId15"/>
      <p:italic r:id="rId16"/>
      <p:boldItalic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Nixie One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E1BB17-5764-4A97-8E10-C6D2A06E13EA}">
  <a:tblStyle styleId="{A9E1BB17-5764-4A97-8E10-C6D2A06E13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95" autoAdjust="0"/>
  </p:normalViewPr>
  <p:slideViewPr>
    <p:cSldViewPr snapToGrid="0">
      <p:cViewPr varScale="1">
        <p:scale>
          <a:sx n="73" d="100"/>
          <a:sy n="73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522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846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21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819900" y="3867025"/>
            <a:ext cx="7047000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3482725"/>
            <a:ext cx="56250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5158346"/>
            <a:ext cx="56250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ts val="2800"/>
              <a:buFont typeface="Nixie One"/>
              <a:buNone/>
              <a:defRPr b="1"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buSzPts val="3000"/>
              <a:buFont typeface="Nixie One"/>
              <a:buNone/>
              <a:defRPr sz="3000" b="1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4218300" y="0"/>
            <a:ext cx="707400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317000" y="2882400"/>
            <a:ext cx="6510000" cy="109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SzPts val="2800"/>
              <a:buChar char="◎"/>
              <a:defRPr/>
            </a:lvl1pPr>
            <a:lvl2pPr lvl="1" algn="ctr" rtl="0">
              <a:spcBef>
                <a:spcPts val="0"/>
              </a:spcBef>
              <a:buSzPts val="2400"/>
              <a:buChar char="○"/>
              <a:defRPr/>
            </a:lvl2pPr>
            <a:lvl3pPr lvl="2" algn="ctr" rtl="0">
              <a:spcBef>
                <a:spcPts val="0"/>
              </a:spcBef>
              <a:buSzPts val="2400"/>
              <a:buChar char="■"/>
              <a:defRPr/>
            </a:lvl3pPr>
            <a:lvl4pPr lvl="3" algn="ctr" rtl="0">
              <a:spcBef>
                <a:spcPts val="0"/>
              </a:spcBef>
              <a:buSzPts val="1800"/>
              <a:buChar char="●"/>
              <a:defRPr/>
            </a:lvl4pPr>
            <a:lvl5pPr lvl="4" algn="ctr" rtl="0">
              <a:spcBef>
                <a:spcPts val="0"/>
              </a:spcBef>
              <a:buSzPts val="1800"/>
              <a:buChar char="○"/>
              <a:defRPr/>
            </a:lvl5pPr>
            <a:lvl6pPr lvl="5" algn="ctr" rtl="0">
              <a:spcBef>
                <a:spcPts val="0"/>
              </a:spcBef>
              <a:buSzPts val="1800"/>
              <a:buChar char="■"/>
              <a:defRPr/>
            </a:lvl6pPr>
            <a:lvl7pPr lvl="6" algn="ctr" rtl="0">
              <a:spcBef>
                <a:spcPts val="0"/>
              </a:spcBef>
              <a:buSzPts val="1800"/>
              <a:buChar char="●"/>
              <a:defRPr/>
            </a:lvl7pPr>
            <a:lvl8pPr lvl="7" algn="ctr" rtl="0">
              <a:spcBef>
                <a:spcPts val="0"/>
              </a:spcBef>
              <a:buSzPts val="1800"/>
              <a:buChar char="○"/>
              <a:defRPr/>
            </a:lvl8pPr>
            <a:lvl9pPr lvl="8" algn="ctr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/>
          <p:nvPr/>
        </p:nvSpPr>
        <p:spPr>
          <a:xfrm>
            <a:off x="3593400" y="16514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960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689771"/>
            <a:ext cx="8229600" cy="727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Char char="◎"/>
              <a:defRPr/>
            </a:lvl1pPr>
            <a:lvl2pPr lvl="1">
              <a:spcBef>
                <a:spcPts val="0"/>
              </a:spcBef>
              <a:buSzPts val="2400"/>
              <a:buChar char="○"/>
              <a:defRPr/>
            </a:lvl2pPr>
            <a:lvl3pPr lvl="2">
              <a:spcBef>
                <a:spcPts val="0"/>
              </a:spcBef>
              <a:buSzPts val="24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ts val="2800"/>
              <a:buFont typeface="Raleway"/>
              <a:buChar char="◎"/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ts val="2400"/>
              <a:buFont typeface="Raleway"/>
              <a:buChar char="○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ts val="2400"/>
              <a:buFont typeface="Raleway"/>
              <a:buChar char="■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ts val="1800"/>
              <a:buFont typeface="Raleway"/>
              <a:buChar char="●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ts val="1800"/>
              <a:buFont typeface="Raleway"/>
              <a:buChar char="○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ts val="1800"/>
              <a:buFont typeface="Raleway"/>
              <a:buChar char="■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ts val="1800"/>
              <a:buFont typeface="Raleway"/>
              <a:buChar char="●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ts val="1800"/>
              <a:buFont typeface="Raleway"/>
              <a:buChar char="○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ts val="1800"/>
              <a:buFont typeface="Raleway"/>
              <a:buChar char="■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4712676" y="1590161"/>
            <a:ext cx="4062045" cy="253343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uk-UA" sz="4800" dirty="0" smtClean="0">
                <a:solidFill>
                  <a:srgbClr val="222222"/>
                </a:solidFill>
                <a:highlight>
                  <a:srgbClr val="B0E0E6"/>
                </a:highlight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Спочатку було слово</a:t>
            </a:r>
            <a:r>
              <a:rPr lang="uk-UA" sz="4800" dirty="0" smtClean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B0E0E6"/>
                </a:highlight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… а потім </a:t>
            </a:r>
            <a:r>
              <a:rPr lang="uk-UA" sz="4800" dirty="0" err="1" smtClean="0">
                <a:solidFill>
                  <a:srgbClr val="DC143C"/>
                </a:solidFill>
                <a:highlight>
                  <a:srgbClr val="B0E0E6"/>
                </a:highlight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кодек</a:t>
            </a:r>
            <a:endParaRPr lang="en" sz="4800" dirty="0">
              <a:solidFill>
                <a:srgbClr val="222222"/>
              </a:solidFill>
              <a:highlight>
                <a:srgbClr val="B0E0E6"/>
              </a:highlight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ctrTitle" idx="4294967295"/>
          </p:nvPr>
        </p:nvSpPr>
        <p:spPr>
          <a:xfrm>
            <a:off x="4580025" y="650856"/>
            <a:ext cx="38427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uk-UA" sz="6000" dirty="0" smtClean="0">
                <a:solidFill>
                  <a:srgbClr val="222222"/>
                </a:solidFill>
                <a:highlight>
                  <a:srgbClr val="B0E0E6"/>
                </a:highlight>
                <a:latin typeface="Raleway" panose="020B0604020202020204" charset="-52"/>
              </a:rPr>
              <a:t>Дякую</a:t>
            </a:r>
            <a:endParaRPr lang="en" sz="6000" dirty="0">
              <a:solidFill>
                <a:srgbClr val="222222"/>
              </a:solidFill>
              <a:highlight>
                <a:srgbClr val="B0E0E6"/>
              </a:highlight>
              <a:latin typeface="Raleway" panose="020B0604020202020204" charset="-52"/>
            </a:endParaRPr>
          </a:p>
        </p:txBody>
      </p:sp>
      <p:sp>
        <p:nvSpPr>
          <p:cNvPr id="280" name="Shape 280"/>
          <p:cNvSpPr txBox="1">
            <a:spLocks noGrp="1"/>
          </p:cNvSpPr>
          <p:nvPr>
            <p:ph type="subTitle" idx="4294967295"/>
          </p:nvPr>
        </p:nvSpPr>
        <p:spPr>
          <a:xfrm>
            <a:off x="4580025" y="2034150"/>
            <a:ext cx="3842700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uk-UA" sz="4400" b="1" dirty="0" smtClean="0">
                <a:latin typeface="Raleway" panose="020B0604020202020204" charset="-52"/>
              </a:rPr>
              <a:t>Якісь</a:t>
            </a:r>
            <a:endParaRPr lang="en" sz="4400" b="1" dirty="0">
              <a:latin typeface="Raleway" panose="020B0604020202020204" charset="-52"/>
            </a:endParaRPr>
          </a:p>
          <a:p>
            <a:pPr marL="0" lvl="0" indent="0" algn="r" rtl="0">
              <a:spcBef>
                <a:spcPts val="0"/>
              </a:spcBef>
              <a:buNone/>
            </a:pPr>
            <a:r>
              <a:rPr lang="uk-UA" sz="4400" b="1" dirty="0" smtClean="0">
                <a:solidFill>
                  <a:srgbClr val="DC143C"/>
                </a:solidFill>
                <a:latin typeface="Raleway" panose="020B0604020202020204" charset="-52"/>
              </a:rPr>
              <a:t>Запитання?</a:t>
            </a:r>
            <a:endParaRPr lang="en" sz="4400" b="1" dirty="0">
              <a:solidFill>
                <a:srgbClr val="DC143C"/>
              </a:solidFill>
              <a:latin typeface="Raleway" panose="020B0604020202020204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-810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ubTitle" idx="4294967295"/>
          </p:nvPr>
        </p:nvSpPr>
        <p:spPr>
          <a:xfrm>
            <a:off x="4580025" y="2034150"/>
            <a:ext cx="3842700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uk-UA" sz="4400" b="1" dirty="0" err="1" smtClean="0">
                <a:solidFill>
                  <a:srgbClr val="DC143C"/>
                </a:solidFill>
              </a:rPr>
              <a:t>Свердлюк</a:t>
            </a:r>
            <a:endParaRPr lang="en" sz="4400" b="1" dirty="0">
              <a:solidFill>
                <a:srgbClr val="DC143C"/>
              </a:solidFill>
            </a:endParaRPr>
          </a:p>
          <a:p>
            <a:pPr marL="0" lvl="0" indent="0" algn="r">
              <a:spcBef>
                <a:spcPts val="0"/>
              </a:spcBef>
              <a:buNone/>
            </a:pPr>
            <a:r>
              <a:rPr lang="uk-UA" sz="4400" b="1" dirty="0" smtClean="0">
                <a:solidFill>
                  <a:srgbClr val="DC143C"/>
                </a:solidFill>
              </a:rPr>
              <a:t>Богдан</a:t>
            </a:r>
            <a:endParaRPr lang="en" sz="4400" b="1" dirty="0">
              <a:solidFill>
                <a:srgbClr val="DC143C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4294967295"/>
          </p:nvPr>
        </p:nvSpPr>
        <p:spPr>
          <a:xfrm>
            <a:off x="4580025" y="3656480"/>
            <a:ext cx="3842700" cy="2037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uk-UA" sz="2400" dirty="0" smtClean="0"/>
              <a:t>ТСД-21</a:t>
            </a:r>
            <a:endParaRPr lang="en" sz="2400" dirty="0"/>
          </a:p>
          <a:p>
            <a:pPr marL="0" lvl="0" indent="0" algn="r">
              <a:spcBef>
                <a:spcPts val="0"/>
              </a:spcBef>
              <a:buNone/>
            </a:pPr>
            <a:r>
              <a:rPr lang="uk-UA" sz="2400" dirty="0" smtClean="0"/>
              <a:t>Цікавлюсь </a:t>
            </a:r>
            <a:r>
              <a:rPr lang="en-US" sz="2400" dirty="0" smtClean="0"/>
              <a:t>/</a:t>
            </a:r>
            <a:r>
              <a:rPr lang="uk-UA" sz="2400" dirty="0" smtClean="0"/>
              <a:t> вивчаю інтернет телефонію</a:t>
            </a:r>
            <a:r>
              <a:rPr lang="ru-RU" sz="2400" dirty="0"/>
              <a:t> </a:t>
            </a:r>
            <a:r>
              <a:rPr lang="ru-RU" sz="2400" dirty="0" smtClean="0"/>
              <a:t>та </a:t>
            </a:r>
            <a:r>
              <a:rPr lang="ru-RU" sz="2400" dirty="0" err="1" smtClean="0"/>
              <a:t>уніф</a:t>
            </a:r>
            <a:r>
              <a:rPr lang="uk-UA" sz="2400" dirty="0" smtClean="0"/>
              <a:t>і</a:t>
            </a:r>
            <a:r>
              <a:rPr lang="ru-RU" sz="2400" dirty="0" err="1" smtClean="0"/>
              <a:t>кованими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телекомунікаціями</a:t>
            </a:r>
            <a:endParaRPr lang="e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-8777" y="0"/>
            <a:ext cx="9144000" cy="68661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ctrTitle" idx="4294967295"/>
          </p:nvPr>
        </p:nvSpPr>
        <p:spPr>
          <a:xfrm>
            <a:off x="1327800" y="2339725"/>
            <a:ext cx="64884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uk-UA" sz="6000" b="1" dirty="0" smtClean="0">
                <a:latin typeface="Lato"/>
                <a:ea typeface="Lato"/>
                <a:cs typeface="Lato"/>
                <a:sym typeface="Lato"/>
              </a:rPr>
              <a:t>Трохи історії</a:t>
            </a:r>
            <a:endParaRPr lang="en" sz="6000" b="1" dirty="0">
              <a:solidFill>
                <a:srgbClr val="DC143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ubTitle" idx="4294967295"/>
          </p:nvPr>
        </p:nvSpPr>
        <p:spPr>
          <a:xfrm>
            <a:off x="556953" y="3862946"/>
            <a:ext cx="7888777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Поява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 і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поширення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Інтернету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 практично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відразу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спричинило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 за собою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прагнення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користувачів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спілкуватися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 один-на-один.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Спершу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з'явилася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електронна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пошта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,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потім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 на вершину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технологій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піднялася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 AOL, яка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пізніше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, в 1998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році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викупила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 ICQ і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забезпечила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 мир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миттєвої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 передачею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текстових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повідомлень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. Не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вистачало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 голосового </a:t>
            </a:r>
            <a:r>
              <a:rPr lang="ru-RU" sz="2000" dirty="0" err="1">
                <a:latin typeface="Raleway" panose="020B0604020202020204" charset="-52"/>
                <a:ea typeface="Nixie One"/>
                <a:cs typeface="Nixie One"/>
                <a:sym typeface="Nixie One"/>
              </a:rPr>
              <a:t>зв'язку</a:t>
            </a:r>
            <a:r>
              <a:rPr lang="ru-RU" sz="2000" dirty="0">
                <a:latin typeface="Raleway" panose="020B0604020202020204" charset="-52"/>
                <a:ea typeface="Nixie One"/>
                <a:cs typeface="Nixie One"/>
                <a:sym typeface="Nixie One"/>
              </a:rPr>
              <a:t>.</a:t>
            </a:r>
            <a:endParaRPr lang="en" sz="2000" dirty="0">
              <a:latin typeface="Raleway" panose="020B0604020202020204" charset="-52"/>
              <a:ea typeface="Nixie One"/>
              <a:cs typeface="Nixie One"/>
              <a:sym typeface="Nixie One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98" y="1229583"/>
            <a:ext cx="1610242" cy="1610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0" y="0"/>
            <a:ext cx="4580100" cy="68580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32874" y="689775"/>
            <a:ext cx="5314500" cy="72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uk-UA" dirty="0" smtClean="0">
                <a:latin typeface="Raleway" panose="020B0604020202020204" charset="-52"/>
              </a:rPr>
              <a:t>Аналоговий звук</a:t>
            </a:r>
            <a:br>
              <a:rPr lang="uk-UA" dirty="0" smtClean="0">
                <a:latin typeface="Raleway" panose="020B0604020202020204" charset="-52"/>
              </a:rPr>
            </a:br>
            <a:r>
              <a:rPr lang="en-US" dirty="0" smtClean="0">
                <a:solidFill>
                  <a:srgbClr val="DC143C"/>
                </a:solidFill>
                <a:latin typeface="Raleway" panose="020B0604020202020204" charset="-52"/>
              </a:rPr>
              <a:t>vs</a:t>
            </a:r>
            <a:r>
              <a:rPr lang="en-US" dirty="0" smtClean="0">
                <a:latin typeface="Raleway" panose="020B0604020202020204" charset="-52"/>
              </a:rPr>
              <a:t> </a:t>
            </a:r>
            <a:r>
              <a:rPr lang="uk-UA" dirty="0" smtClean="0">
                <a:latin typeface="Raleway" panose="020B0604020202020204" charset="-52"/>
              </a:rPr>
              <a:t>цифровий</a:t>
            </a:r>
            <a:endParaRPr lang="en" dirty="0">
              <a:latin typeface="Raleway" panose="020B0604020202020204" charset="-52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32875" y="2350850"/>
            <a:ext cx="4147225" cy="4217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ru-RU" sz="2400" dirty="0"/>
              <a:t>в аналоговому </a:t>
            </a:r>
            <a:r>
              <a:rPr lang="ru-RU" sz="2400" dirty="0" err="1"/>
              <a:t>вигляді</a:t>
            </a:r>
            <a:r>
              <a:rPr lang="ru-RU" sz="2400" dirty="0"/>
              <a:t> ми </a:t>
            </a:r>
            <a:r>
              <a:rPr lang="ru-RU" sz="2400" dirty="0" err="1"/>
              <a:t>сприймаємо</a:t>
            </a:r>
            <a:r>
              <a:rPr lang="ru-RU" sz="2400" dirty="0"/>
              <a:t> </a:t>
            </a:r>
            <a:r>
              <a:rPr lang="ru-RU" sz="2400" dirty="0" smtClean="0"/>
              <a:t>звук</a:t>
            </a:r>
          </a:p>
          <a:p>
            <a:pPr lvl="0">
              <a:buNone/>
            </a:pPr>
            <a:endParaRPr lang="ru-RU" sz="2400" dirty="0"/>
          </a:p>
          <a:p>
            <a:pPr lvl="0">
              <a:buNone/>
            </a:pPr>
            <a:r>
              <a:rPr lang="ru-RU" sz="2400" dirty="0"/>
              <a:t>при </a:t>
            </a:r>
            <a:r>
              <a:rPr lang="ru-RU" sz="2400" dirty="0" err="1"/>
              <a:t>копіюванні</a:t>
            </a:r>
            <a:r>
              <a:rPr lang="ru-RU" sz="2400" dirty="0"/>
              <a:t> та </a:t>
            </a:r>
            <a:r>
              <a:rPr lang="ru-RU" sz="2400" dirty="0" smtClean="0"/>
              <a:t>звукового </a:t>
            </a:r>
            <a:r>
              <a:rPr lang="ru-RU" sz="2400" dirty="0"/>
              <a:t>потоку, </a:t>
            </a:r>
            <a:r>
              <a:rPr lang="ru-RU" sz="2400" dirty="0" err="1" smtClean="0"/>
              <a:t>оригінал</a:t>
            </a:r>
            <a:r>
              <a:rPr lang="ru-RU" sz="2400" dirty="0" smtClean="0"/>
              <a:t> </a:t>
            </a:r>
            <a:r>
              <a:rPr lang="ru-RU" sz="2400" dirty="0" err="1"/>
              <a:t>нічим</a:t>
            </a:r>
            <a:r>
              <a:rPr lang="ru-RU" sz="2400" dirty="0"/>
              <a:t> не </a:t>
            </a:r>
            <a:r>
              <a:rPr lang="ru-RU" sz="2400" dirty="0" err="1"/>
              <a:t>відрізняється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копії</a:t>
            </a:r>
            <a:r>
              <a:rPr lang="ru-RU" sz="2400" dirty="0"/>
              <a:t>.</a:t>
            </a:r>
            <a:endParaRPr lang="ru-RU" sz="2400" dirty="0" smtClean="0"/>
          </a:p>
          <a:p>
            <a:pPr lvl="0">
              <a:buNone/>
            </a:pPr>
            <a:endParaRPr lang="ru-RU" sz="2400" dirty="0"/>
          </a:p>
          <a:p>
            <a:pPr lvl="0">
              <a:buNone/>
            </a:pPr>
            <a:endParaRPr lang="e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715" y="1"/>
            <a:ext cx="9808716" cy="6866100"/>
          </a:xfrm>
          <a:prstGeom prst="rect">
            <a:avLst/>
          </a:prstGeom>
        </p:spPr>
      </p:pic>
      <p:sp>
        <p:nvSpPr>
          <p:cNvPr id="8" name="Shape 110"/>
          <p:cNvSpPr/>
          <p:nvPr/>
        </p:nvSpPr>
        <p:spPr>
          <a:xfrm>
            <a:off x="4563900" y="8100"/>
            <a:ext cx="4580100" cy="68580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11"/>
          <p:cNvSpPr txBox="1">
            <a:spLocks/>
          </p:cNvSpPr>
          <p:nvPr/>
        </p:nvSpPr>
        <p:spPr>
          <a:xfrm>
            <a:off x="4639114" y="565084"/>
            <a:ext cx="5244719" cy="72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Font typeface="Nixie One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Font typeface="Nixie One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Font typeface="Nixie One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Font typeface="Nixie One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Font typeface="Nixie One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Font typeface="Nixie One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Font typeface="Nixie One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Font typeface="Nixie One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uk-UA" sz="4000" dirty="0" smtClean="0">
                <a:latin typeface="Raleway" panose="020B0604020202020204" charset="-52"/>
              </a:rPr>
              <a:t>Аналоговий звук</a:t>
            </a:r>
            <a:br>
              <a:rPr lang="uk-UA" sz="4000" dirty="0" smtClean="0">
                <a:latin typeface="Raleway" panose="020B0604020202020204" charset="-52"/>
              </a:rPr>
            </a:br>
            <a:r>
              <a:rPr lang="en-US" sz="4000" dirty="0" smtClean="0">
                <a:solidFill>
                  <a:srgbClr val="DC143C"/>
                </a:solidFill>
                <a:latin typeface="Raleway" panose="020B0604020202020204" charset="-52"/>
              </a:rPr>
              <a:t>vs</a:t>
            </a:r>
            <a:r>
              <a:rPr lang="en-US" sz="4000" dirty="0" smtClean="0">
                <a:latin typeface="Raleway" panose="020B0604020202020204" charset="-52"/>
              </a:rPr>
              <a:t> </a:t>
            </a:r>
            <a:r>
              <a:rPr lang="uk-UA" sz="4000" dirty="0" smtClean="0">
                <a:latin typeface="Raleway" panose="020B0604020202020204" charset="-52"/>
              </a:rPr>
              <a:t>цифровий</a:t>
            </a:r>
            <a:endParaRPr lang="en" sz="4000" dirty="0">
              <a:latin typeface="Raleway" panose="020B0604020202020204" charset="-52"/>
            </a:endParaRPr>
          </a:p>
        </p:txBody>
      </p:sp>
      <p:sp>
        <p:nvSpPr>
          <p:cNvPr id="10" name="Shape 112"/>
          <p:cNvSpPr txBox="1">
            <a:spLocks/>
          </p:cNvSpPr>
          <p:nvPr/>
        </p:nvSpPr>
        <p:spPr>
          <a:xfrm>
            <a:off x="4780337" y="2442290"/>
            <a:ext cx="4147225" cy="421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ixie One"/>
              <a:buNone/>
              <a:defRPr sz="28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ixie One"/>
              <a:buNone/>
              <a:defRPr sz="30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ixie One"/>
              <a:buNone/>
              <a:defRPr sz="30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ixie One"/>
              <a:buNone/>
              <a:defRPr sz="30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ixie One"/>
              <a:buNone/>
              <a:defRPr sz="30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ixie One"/>
              <a:buNone/>
              <a:defRPr sz="30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ixie One"/>
              <a:buNone/>
              <a:defRPr sz="30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ixie One"/>
              <a:buNone/>
              <a:defRPr sz="30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ixie One"/>
              <a:buNone/>
              <a:defRPr sz="30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ru-RU" b="0" dirty="0" err="1"/>
              <a:t>Аналоговий</a:t>
            </a:r>
            <a:r>
              <a:rPr lang="ru-RU" b="0" dirty="0"/>
              <a:t> сигнал - </a:t>
            </a:r>
            <a:r>
              <a:rPr lang="ru-RU" b="0" dirty="0" err="1"/>
              <a:t>це</a:t>
            </a:r>
            <a:r>
              <a:rPr lang="ru-RU" b="0" dirty="0"/>
              <a:t> </a:t>
            </a:r>
            <a:r>
              <a:rPr lang="ru-RU" b="0" dirty="0" err="1"/>
              <a:t>непреривний</a:t>
            </a:r>
            <a:r>
              <a:rPr lang="ru-RU" b="0" dirty="0"/>
              <a:t> у </a:t>
            </a:r>
            <a:r>
              <a:rPr lang="ru-RU" b="0" dirty="0" err="1"/>
              <a:t>часі</a:t>
            </a:r>
            <a:r>
              <a:rPr lang="ru-RU" b="0" dirty="0"/>
              <a:t> сигнал</a:t>
            </a:r>
            <a:endParaRPr lang="e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27689" cy="6866100"/>
          </a:xfrm>
          <a:prstGeom prst="rect">
            <a:avLst/>
          </a:prstGeom>
        </p:spPr>
      </p:pic>
      <p:sp>
        <p:nvSpPr>
          <p:cNvPr id="8" name="Shape 110"/>
          <p:cNvSpPr/>
          <p:nvPr/>
        </p:nvSpPr>
        <p:spPr>
          <a:xfrm>
            <a:off x="4563900" y="8100"/>
            <a:ext cx="4580100" cy="68580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12"/>
          <p:cNvSpPr txBox="1">
            <a:spLocks/>
          </p:cNvSpPr>
          <p:nvPr/>
        </p:nvSpPr>
        <p:spPr>
          <a:xfrm>
            <a:off x="4780337" y="763119"/>
            <a:ext cx="4147225" cy="421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Nixie One"/>
              <a:buNone/>
              <a:defRPr sz="28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ixie One"/>
              <a:buNone/>
              <a:defRPr sz="30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ixie One"/>
              <a:buNone/>
              <a:defRPr sz="30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ixie One"/>
              <a:buNone/>
              <a:defRPr sz="30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ixie One"/>
              <a:buNone/>
              <a:defRPr sz="30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ixie One"/>
              <a:buNone/>
              <a:defRPr sz="30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ixie One"/>
              <a:buNone/>
              <a:defRPr sz="30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ixie One"/>
              <a:buNone/>
              <a:defRPr sz="30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ixie One"/>
              <a:buNone/>
              <a:defRPr sz="3000" b="1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ru-RU" b="0" dirty="0" err="1" smtClean="0"/>
              <a:t>дескритизація</a:t>
            </a:r>
            <a:r>
              <a:rPr lang="ru-RU" b="0" dirty="0" smtClean="0"/>
              <a:t> </a:t>
            </a:r>
            <a:r>
              <a:rPr lang="ru-RU" b="0" dirty="0"/>
              <a:t>по часу, та </a:t>
            </a:r>
            <a:r>
              <a:rPr lang="ru-RU" b="0" dirty="0" err="1"/>
              <a:t>квантування</a:t>
            </a:r>
            <a:r>
              <a:rPr lang="ru-RU" b="0" dirty="0"/>
              <a:t> по </a:t>
            </a:r>
            <a:r>
              <a:rPr lang="ru-RU" b="0" dirty="0" err="1"/>
              <a:t>амплітуді</a:t>
            </a:r>
            <a:r>
              <a:rPr lang="ru-RU" b="0" dirty="0"/>
              <a:t>. </a:t>
            </a:r>
            <a:endParaRPr lang="e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9144000" cy="68661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ubTitle" idx="4294967295"/>
          </p:nvPr>
        </p:nvSpPr>
        <p:spPr>
          <a:xfrm>
            <a:off x="795804" y="1753240"/>
            <a:ext cx="3842700" cy="104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DC143C"/>
                </a:solidFill>
              </a:rPr>
              <a:t>Теорема Н</a:t>
            </a:r>
            <a:r>
              <a:rPr lang="uk-UA" sz="4400" b="1" dirty="0" err="1" smtClean="0">
                <a:solidFill>
                  <a:srgbClr val="DC143C"/>
                </a:solidFill>
              </a:rPr>
              <a:t>айквіста</a:t>
            </a:r>
            <a:endParaRPr lang="en" sz="4400" b="1" dirty="0">
              <a:solidFill>
                <a:srgbClr val="DC143C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4294967295"/>
          </p:nvPr>
        </p:nvSpPr>
        <p:spPr>
          <a:xfrm>
            <a:off x="831273" y="3290720"/>
            <a:ext cx="6419358" cy="2037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dirty="0"/>
              <a:t>для того, </a:t>
            </a:r>
            <a:r>
              <a:rPr lang="ru-RU" dirty="0" err="1"/>
              <a:t>щоб</a:t>
            </a:r>
            <a:r>
              <a:rPr lang="ru-RU" dirty="0"/>
              <a:t> точно </a:t>
            </a:r>
            <a:r>
              <a:rPr lang="ru-RU" dirty="0" err="1"/>
              <a:t>відновити</a:t>
            </a:r>
            <a:r>
              <a:rPr lang="ru-RU" dirty="0"/>
              <a:t> сигнал на </a:t>
            </a:r>
            <a:r>
              <a:rPr lang="ru-RU" dirty="0" err="1"/>
              <a:t>стороні</a:t>
            </a:r>
            <a:r>
              <a:rPr lang="ru-RU" dirty="0"/>
              <a:t> </a:t>
            </a:r>
            <a:r>
              <a:rPr lang="ru-RU" dirty="0" err="1"/>
              <a:t>приймача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частота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вдвоє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заданої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2272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-8100"/>
            <a:ext cx="9144000" cy="68661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ctrTitle" idx="4294967295"/>
          </p:nvPr>
        </p:nvSpPr>
        <p:spPr>
          <a:xfrm>
            <a:off x="-1525700" y="313077"/>
            <a:ext cx="64884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ru-RU" sz="6000" b="1" dirty="0" smtClean="0">
                <a:latin typeface="Lato"/>
                <a:ea typeface="Lato"/>
                <a:cs typeface="Lato"/>
                <a:sym typeface="Lato"/>
              </a:rPr>
              <a:t>Кодек</a:t>
            </a:r>
            <a:endParaRPr lang="en" sz="6000" b="1" dirty="0">
              <a:solidFill>
                <a:srgbClr val="DC143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ubTitle" idx="4294967295"/>
          </p:nvPr>
        </p:nvSpPr>
        <p:spPr>
          <a:xfrm>
            <a:off x="556953" y="2180754"/>
            <a:ext cx="4289369" cy="548056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2400" dirty="0" err="1"/>
              <a:t>Усі</a:t>
            </a:r>
            <a:r>
              <a:rPr lang="ru-RU" sz="2400" dirty="0"/>
              <a:t> кодеки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умовно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розділити</a:t>
            </a:r>
            <a:r>
              <a:rPr lang="ru-RU" sz="2400" dirty="0"/>
              <a:t> на два </a:t>
            </a:r>
            <a:r>
              <a:rPr lang="ru-RU" sz="2400" dirty="0" err="1"/>
              <a:t>види</a:t>
            </a:r>
            <a:r>
              <a:rPr lang="ru-RU" sz="2400" dirty="0"/>
              <a:t>: кодеки </a:t>
            </a:r>
            <a:r>
              <a:rPr lang="ru-RU" sz="2400" dirty="0" err="1"/>
              <a:t>загального</a:t>
            </a:r>
            <a:r>
              <a:rPr lang="ru-RU" sz="2400" dirty="0"/>
              <a:t> </a:t>
            </a:r>
            <a:r>
              <a:rPr lang="ru-RU" sz="2400" dirty="0" err="1"/>
              <a:t>призначення</a:t>
            </a:r>
            <a:r>
              <a:rPr lang="ru-RU" sz="2400" dirty="0"/>
              <a:t> (</a:t>
            </a:r>
            <a:r>
              <a:rPr lang="ru-RU" sz="2400" dirty="0" err="1"/>
              <a:t>великі</a:t>
            </a:r>
            <a:r>
              <a:rPr lang="ru-RU" sz="2400" dirty="0"/>
              <a:t> </a:t>
            </a:r>
            <a:r>
              <a:rPr lang="ru-RU" sz="2400" dirty="0" err="1"/>
              <a:t>затримки</a:t>
            </a:r>
            <a:r>
              <a:rPr lang="ru-RU" sz="2400" dirty="0"/>
              <a:t>, </a:t>
            </a:r>
            <a:r>
              <a:rPr lang="ru-RU" sz="2400" dirty="0" err="1"/>
              <a:t>висока</a:t>
            </a:r>
            <a:r>
              <a:rPr lang="ru-RU" sz="2400" dirty="0"/>
              <a:t> </a:t>
            </a:r>
            <a:r>
              <a:rPr lang="ru-RU" sz="2400" dirty="0" err="1"/>
              <a:t>якість</a:t>
            </a:r>
            <a:r>
              <a:rPr lang="ru-RU" sz="2400" dirty="0"/>
              <a:t>), та </a:t>
            </a:r>
            <a:r>
              <a:rPr lang="ru-RU" sz="2400" dirty="0" err="1"/>
              <a:t>кодування</a:t>
            </a:r>
            <a:r>
              <a:rPr lang="ru-RU" sz="2400" dirty="0"/>
              <a:t> </a:t>
            </a:r>
            <a:r>
              <a:rPr lang="ru-RU" sz="2400" dirty="0" err="1"/>
              <a:t>мовлення</a:t>
            </a:r>
            <a:r>
              <a:rPr lang="ru-RU" sz="2400" dirty="0"/>
              <a:t> (</a:t>
            </a:r>
            <a:r>
              <a:rPr lang="ru-RU" sz="2400" dirty="0" err="1"/>
              <a:t>низька</a:t>
            </a:r>
            <a:r>
              <a:rPr lang="ru-RU" sz="2400" dirty="0"/>
              <a:t> </a:t>
            </a:r>
            <a:r>
              <a:rPr lang="ru-RU" sz="2400" dirty="0" err="1"/>
              <a:t>якість</a:t>
            </a:r>
            <a:r>
              <a:rPr lang="ru-RU" sz="2400" dirty="0"/>
              <a:t>, </a:t>
            </a:r>
            <a:r>
              <a:rPr lang="ru-RU" sz="2400" dirty="0" err="1"/>
              <a:t>маленькі</a:t>
            </a:r>
            <a:r>
              <a:rPr lang="ru-RU" sz="2400" dirty="0"/>
              <a:t> </a:t>
            </a:r>
            <a:r>
              <a:rPr lang="ru-RU" sz="2400" dirty="0" err="1"/>
              <a:t>затримки</a:t>
            </a:r>
            <a:r>
              <a:rPr lang="ru-RU" sz="2400" dirty="0"/>
              <a:t>)</a:t>
            </a:r>
            <a:endParaRPr lang="en" sz="1800" dirty="0">
              <a:latin typeface="Raleway" panose="020B0604020202020204" charset="-52"/>
              <a:ea typeface="Nixie One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10960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0"/>
            <a:ext cx="9144000" cy="68661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68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ml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165</Words>
  <Application>Microsoft Office PowerPoint</Application>
  <PresentationFormat>Экран (4:3)</PresentationFormat>
  <Paragraphs>21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Microsoft JhengHei Light</vt:lpstr>
      <vt:lpstr>Raleway</vt:lpstr>
      <vt:lpstr>Lato</vt:lpstr>
      <vt:lpstr>Nixie One</vt:lpstr>
      <vt:lpstr>Hamlet template</vt:lpstr>
      <vt:lpstr>Спочатку було слово… а потім кодек</vt:lpstr>
      <vt:lpstr>Презентация PowerPoint</vt:lpstr>
      <vt:lpstr>Трохи історії</vt:lpstr>
      <vt:lpstr>Аналоговий звук vs цифровий</vt:lpstr>
      <vt:lpstr>Презентация PowerPoint</vt:lpstr>
      <vt:lpstr>Презентация PowerPoint</vt:lpstr>
      <vt:lpstr>Презентация PowerPoint</vt:lpstr>
      <vt:lpstr>Кодек</vt:lpstr>
      <vt:lpstr>Презентация PowerPoint</vt:lpstr>
      <vt:lpstr>Дякую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Спочатку було слово… а потім кодек</dc:title>
  <dc:creator>Joy Kolinsky</dc:creator>
  <cp:lastModifiedBy>Дана Соснова</cp:lastModifiedBy>
  <cp:revision>11</cp:revision>
  <dcterms:modified xsi:type="dcterms:W3CDTF">2017-12-07T06:45:41Z</dcterms:modified>
</cp:coreProperties>
</file>