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9" r:id="rId19"/>
    <p:sldId id="300" r:id="rId20"/>
    <p:sldId id="302" r:id="rId21"/>
    <p:sldId id="317" r:id="rId22"/>
    <p:sldId id="316" r:id="rId23"/>
    <p:sldId id="318" r:id="rId24"/>
    <p:sldId id="319" r:id="rId25"/>
    <p:sldId id="320" r:id="rId26"/>
    <p:sldId id="304" r:id="rId27"/>
    <p:sldId id="309" r:id="rId28"/>
    <p:sldId id="314" r:id="rId29"/>
    <p:sldId id="315" r:id="rId30"/>
    <p:sldId id="313" r:id="rId31"/>
    <p:sldId id="273" r:id="rId32"/>
    <p:sldId id="274" r:id="rId33"/>
    <p:sldId id="307" r:id="rId34"/>
    <p:sldId id="308" r:id="rId35"/>
    <p:sldId id="280" r:id="rId36"/>
    <p:sldId id="281" r:id="rId37"/>
    <p:sldId id="311" r:id="rId38"/>
    <p:sldId id="312" r:id="rId39"/>
    <p:sldId id="282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D9E395F-8073-4F1C-ADFE-868804C50413}" type="slidenum">
              <a:rPr lang="ru-RU" sz="1400" spc="-1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79767" y="4715153"/>
            <a:ext cx="5437070" cy="446581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3850588" y="9428743"/>
            <a:ext cx="2944589" cy="495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81D6170-4693-4B2B-9C8F-F4132563FB65}" type="slidenum"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gif"/><Relationship Id="rId5" Type="http://schemas.openxmlformats.org/officeDocument/2006/relationships/slide" Target="slide8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42960" y="0"/>
            <a:ext cx="84999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МІНІСТЕРСТВО ОСВІТИ ТА НАУКИ УКРАЇНИ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ДЕРЖАВНИЙ УНІВЕРСИТЕТ ТЕЛЕКОМУНІКАЦІЙ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ІНОЗЕМНИХ МОВ</a:t>
            </a:r>
            <a:endParaRPr/>
          </a:p>
        </p:txBody>
      </p:sp>
      <p:pic>
        <p:nvPicPr>
          <p:cNvPr id="78" name="Picture 3"/>
          <p:cNvPicPr/>
          <p:nvPr/>
        </p:nvPicPr>
        <p:blipFill>
          <a:blip r:embed="rId3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9" name="CustomShape 2"/>
          <p:cNvSpPr/>
          <p:nvPr/>
        </p:nvSpPr>
        <p:spPr>
          <a:xfrm>
            <a:off x="0" y="2000160"/>
            <a:ext cx="914292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ЛЕКЦ</a:t>
            </a:r>
            <a:r>
              <a:rPr lang="uk-UA" sz="28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ІЯ 1. ВСТУПНА.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ЗМІСТ НАВЧАННЯ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ДИСЦИПЛІНИ “ІНОЗЕМНА МОВА”</a:t>
            </a:r>
            <a:endParaRPr dirty="0"/>
          </a:p>
        </p:txBody>
      </p:sp>
      <p:sp>
        <p:nvSpPr>
          <p:cNvPr id="80" name="CustomShape 3"/>
          <p:cNvSpPr/>
          <p:nvPr/>
        </p:nvSpPr>
        <p:spPr>
          <a:xfrm>
            <a:off x="0" y="4500720"/>
            <a:ext cx="9142920" cy="21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80000">
              <a:lnSpc>
                <a:spcPct val="100000"/>
              </a:lnSpc>
            </a:pPr>
            <a:r>
              <a:rPr lang="uk-UA" sz="20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Доповідач</a:t>
            </a:r>
            <a:r>
              <a:rPr lang="ru-RU" sz="20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0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завідувач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кафедри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іноземних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1548000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к.п.н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., доц. Семенов </a:t>
            </a:r>
            <a:r>
              <a:rPr lang="ru-RU" sz="20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Ю.М</a:t>
            </a: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dirty="0"/>
          </a:p>
          <a:p>
            <a:pPr marL="1548000" algn="ctr">
              <a:lnSpc>
                <a:spcPct val="100000"/>
              </a:lnSpc>
            </a:pPr>
            <a:endParaRPr dirty="0"/>
          </a:p>
          <a:p>
            <a:pPr marL="1548000" algn="ctr">
              <a:lnSpc>
                <a:spcPct val="100000"/>
              </a:lnSpc>
            </a:pPr>
            <a:endParaRPr dirty="0"/>
          </a:p>
          <a:p>
            <a:pPr marL="1548000"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</a:t>
            </a:r>
            <a:r>
              <a:rPr lang="en-US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1285920"/>
            <a:ext cx="9142920" cy="53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0000" algn="just">
              <a:lnSpc>
                <a:spcPct val="100000"/>
              </a:lnSpc>
            </a:pPr>
            <a:r>
              <a:rPr lang="ru-RU" sz="24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теоретичний</a:t>
            </a: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рівень</a:t>
            </a:r>
            <a:r>
              <a:rPr lang="ru-RU" sz="24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–</a:t>
            </a:r>
            <a:r>
              <a:rPr lang="ru-RU" sz="2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400" b="1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400" b="1" i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нання</a:t>
            </a:r>
            <a:r>
              <a:rPr lang="ru-RU" sz="2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аспектів</a:t>
            </a:r>
            <a:r>
              <a:rPr lang="ru-RU" sz="24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мови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 algn="ctr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graphicFrame>
        <p:nvGraphicFramePr>
          <p:cNvPr id="117" name="Table 2"/>
          <p:cNvGraphicFramePr/>
          <p:nvPr/>
        </p:nvGraphicFramePr>
        <p:xfrm>
          <a:off x="1285852" y="2000240"/>
          <a:ext cx="5810040" cy="640080"/>
        </p:xfrm>
        <a:graphic>
          <a:graphicData uri="http://schemas.openxmlformats.org/drawingml/2006/table">
            <a:tbl>
              <a:tblPr/>
              <a:tblGrid>
                <a:gridCol w="1936440"/>
                <a:gridCol w="2492716"/>
                <a:gridCol w="1380884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Фонетика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7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Лексика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запас </a:t>
                      </a: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слів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)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7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Граматика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7AC7"/>
                    </a:solidFill>
                  </a:tcPr>
                </a:tc>
              </a:tr>
            </a:tbl>
          </a:graphicData>
        </a:graphic>
      </p:graphicFrame>
      <p:sp>
        <p:nvSpPr>
          <p:cNvPr id="118" name="CustomShape 3"/>
          <p:cNvSpPr/>
          <p:nvPr/>
        </p:nvSpPr>
        <p:spPr>
          <a:xfrm>
            <a:off x="0" y="2928934"/>
            <a:ext cx="9142920" cy="88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0000"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практичний рівень – </a:t>
            </a:r>
            <a:r>
              <a:rPr lang="ru-RU" sz="2400" b="1" i="1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</a:t>
            </a:r>
            <a:r>
              <a:rPr lang="ru-RU" sz="2400" b="1" i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ормування</a:t>
            </a:r>
            <a:r>
              <a:rPr lang="ru-RU" sz="2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вмінь</a:t>
            </a:r>
            <a:endParaRPr/>
          </a:p>
          <a:p>
            <a:pPr indent="450000"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мовленнєвої</a:t>
            </a:r>
            <a:r>
              <a:rPr lang="ru-RU" sz="24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діяльності</a:t>
            </a:r>
            <a:r>
              <a:rPr lang="ru-RU" sz="24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(МД) за </a:t>
            </a:r>
            <a:r>
              <a:rPr lang="ru-RU" sz="2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такими</a:t>
            </a:r>
          </a:p>
          <a:p>
            <a:pPr indent="450000" algn="just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основними</a:t>
            </a:r>
            <a:r>
              <a:rPr lang="ru-RU" sz="24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видами МД: </a:t>
            </a:r>
            <a:endParaRPr/>
          </a:p>
        </p:txBody>
      </p:sp>
      <p:sp>
        <p:nvSpPr>
          <p:cNvPr id="119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/>
          </a:p>
        </p:txBody>
      </p:sp>
      <p:pic>
        <p:nvPicPr>
          <p:cNvPr id="120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1" name="CustomShape 5"/>
          <p:cNvSpPr/>
          <p:nvPr/>
        </p:nvSpPr>
        <p:spPr>
          <a:xfrm>
            <a:off x="1000100" y="214290"/>
            <a:ext cx="7642800" cy="74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2.2. СИСТЕМНИЙ ПІДХІД ДО ОРГАНІЗАЦІЇ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АСПЕКТНО-КОМПЛЕКСНОГО НАВЧАННЯ     IM</a:t>
            </a:r>
            <a:endParaRPr lang="ru-RU" dirty="0"/>
          </a:p>
        </p:txBody>
      </p:sp>
      <p:sp>
        <p:nvSpPr>
          <p:cNvPr id="122" name="CustomShape 6"/>
          <p:cNvSpPr/>
          <p:nvPr/>
        </p:nvSpPr>
        <p:spPr>
          <a:xfrm>
            <a:off x="0" y="1000080"/>
            <a:ext cx="9142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23" name="Table 7"/>
          <p:cNvGraphicFramePr/>
          <p:nvPr/>
        </p:nvGraphicFramePr>
        <p:xfrm>
          <a:off x="1285852" y="4357694"/>
          <a:ext cx="5786478" cy="1463040"/>
        </p:xfrm>
        <a:graphic>
          <a:graphicData uri="http://schemas.openxmlformats.org/drawingml/2006/table">
            <a:tbl>
              <a:tblPr/>
              <a:tblGrid>
                <a:gridCol w="578647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Аудіювання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7AC7"/>
                    </a:solidFill>
                  </a:tcPr>
                </a:tc>
              </a:tr>
              <a:tr h="3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Мовлення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95D2"/>
                    </a:solidFill>
                  </a:tcPr>
                </a:tc>
              </a:tr>
              <a:tr h="340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Читання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7AC7"/>
                    </a:solidFill>
                  </a:tcPr>
                </a:tc>
              </a:tr>
              <a:tr h="331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Письмо </a:t>
                      </a:r>
                      <a:endParaRPr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95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0034" y="142852"/>
            <a:ext cx="8228520" cy="796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2.3. ПОРІВНЯННЯ ПІДХОДІВ ДО НАВЧАННЯ</a:t>
            </a:r>
            <a:endParaRPr lang="ru-RU" sz="20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00" indent="450000">
              <a:lnSpc>
                <a:spcPct val="100000"/>
              </a:lnSpc>
              <a:buAutoNum type="arabicParenR"/>
            </a:pP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Сучасний </a:t>
            </a:r>
            <a:r>
              <a:rPr lang="ru-RU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системний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підхід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(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використанням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комунікативного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методу </a:t>
            </a:r>
            <a:r>
              <a:rPr lang="uk-UA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навчання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)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</a:p>
          <a:p>
            <a:pPr marL="180000" indent="450000">
              <a:lnSpc>
                <a:spcPct val="100000"/>
              </a:lnSpc>
              <a:buAutoNum type="arabicParenR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lnSpc>
                <a:spcPct val="100000"/>
              </a:lnSpc>
              <a:buAutoNum type="arabicParenR"/>
            </a:pPr>
            <a:r>
              <a:rPr lang="uk-UA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</a:t>
            </a:r>
            <a:r>
              <a:rPr lang="ru-RU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раматико-перекладацький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метод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(</a:t>
            </a:r>
            <a:r>
              <a:rPr lang="ru-RU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популярний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світі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50-80 </a:t>
            </a:r>
            <a:r>
              <a:rPr lang="ru-RU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рр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XX ст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.):</a:t>
            </a:r>
            <a:endParaRPr/>
          </a:p>
          <a:p>
            <a:pPr marL="180000" indent="450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7 ≠ </a:t>
            </a: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1,5 !..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</a:pPr>
            <a:endParaRPr/>
          </a:p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Примiтки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</a:t>
            </a:r>
            <a:r>
              <a:rPr lang="uk-UA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</a:t>
            </a:r>
            <a:r>
              <a:rPr lang="uk-UA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реба зберігати і використовувати кращий вітчизняний досвід в  питанні навчання читанню </a:t>
            </a:r>
            <a:r>
              <a:rPr lang="uk-UA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iншомовних</a:t>
            </a:r>
            <a:r>
              <a:rPr lang="uk-UA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джерел за фахом;</a:t>
            </a:r>
            <a:endParaRPr lang="uk-UA" dirty="0" smtClean="0"/>
          </a:p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Основну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увагу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зосередити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використанні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сучасного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комунікативного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методу.</a:t>
            </a:r>
            <a:endParaRPr/>
          </a:p>
        </p:txBody>
      </p:sp>
      <p:sp>
        <p:nvSpPr>
          <p:cNvPr id="6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3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8596" y="142852"/>
            <a:ext cx="8215370" cy="500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lang="ru-RU" sz="4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2.4.  КЛАСИФIКАЦIЯ МОВНИХ РIВНIВ</a:t>
            </a:r>
            <a:endParaRPr lang="ru-RU" sz="20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500174"/>
          <a:ext cx="7570812" cy="3633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1326"/>
                <a:gridCol w="3143272"/>
                <a:gridCol w="3786214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 мовних курсів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Мовленнєві рівні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Елементарний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БАЗОВИЙ</a:t>
                      </a:r>
                      <a:b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(“ВИЖИВАННЯ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НИЖЧЕ СЕРЕДНЬОГО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ВИЩЕ СЕРЕДНЬОГО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</a:t>
                      </a:r>
                      <a:b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(“ФУНКЦІОНАЛЬНИЙ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Продвинутий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АВТОНОМНИЙ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(КОМПЕТЕНТНИЙ)</a:t>
                      </a:r>
                      <a:endParaRPr kumimoji="0" lang="uk-UA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596" y="0"/>
            <a:ext cx="8228520" cy="796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2.5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ОБСЯГ ЗНАНЬ/ВМІНЬ ЗА РІВНЯМИ</a:t>
            </a:r>
            <a:endParaRPr lang="ru-RU" sz="20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r>
            <a:endParaRPr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331913" y="1989138"/>
            <a:ext cx="6550025" cy="4084638"/>
            <a:chOff x="840" y="1248"/>
            <a:chExt cx="3732" cy="2573"/>
          </a:xfrm>
        </p:grpSpPr>
        <p:sp>
          <p:nvSpPr>
            <p:cNvPr id="8" name="AutoShape 4" descr="40%"/>
            <p:cNvSpPr>
              <a:spLocks noChangeArrowheads="1"/>
            </p:cNvSpPr>
            <p:nvPr/>
          </p:nvSpPr>
          <p:spPr bwMode="auto">
            <a:xfrm flipH="1" flipV="1">
              <a:off x="840" y="1248"/>
              <a:ext cx="3732" cy="2566"/>
            </a:xfrm>
            <a:prstGeom prst="triangle">
              <a:avLst>
                <a:gd name="adj" fmla="val 50000"/>
              </a:avLst>
            </a:prstGeom>
            <a:pattFill prst="pct40">
              <a:fgClr>
                <a:srgbClr val="5F5FFF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flipH="1" flipV="1">
              <a:off x="1465" y="1255"/>
              <a:ext cx="2443" cy="256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716" y="1740"/>
              <a:ext cx="19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532" y="3440"/>
              <a:ext cx="3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356" y="3072"/>
              <a:ext cx="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48" y="2654"/>
              <a:ext cx="1132" cy="2"/>
            </a:xfrm>
            <a:custGeom>
              <a:avLst/>
              <a:gdLst>
                <a:gd name="T0" fmla="*/ 0 w 1132"/>
                <a:gd name="T1" fmla="*/ 0 h 2"/>
                <a:gd name="T2" fmla="*/ 1132 w 1132"/>
                <a:gd name="T3" fmla="*/ 2 h 2"/>
                <a:gd name="T4" fmla="*/ 0 60000 65536"/>
                <a:gd name="T5" fmla="*/ 0 60000 65536"/>
                <a:gd name="T6" fmla="*/ 0 w 1132"/>
                <a:gd name="T7" fmla="*/ 0 h 2"/>
                <a:gd name="T8" fmla="*/ 1132 w 11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2" h="2">
                  <a:moveTo>
                    <a:pt x="0" y="0"/>
                  </a:moveTo>
                  <a:lnTo>
                    <a:pt x="1132" y="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896" y="2184"/>
              <a:ext cx="15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48" y="1552"/>
              <a:ext cx="644" cy="188"/>
            </a:xfrm>
            <a:custGeom>
              <a:avLst/>
              <a:gdLst>
                <a:gd name="T0" fmla="*/ 644 w 644"/>
                <a:gd name="T1" fmla="*/ 188 h 188"/>
                <a:gd name="T2" fmla="*/ 0 w 644"/>
                <a:gd name="T3" fmla="*/ 0 h 188"/>
                <a:gd name="T4" fmla="*/ 0 60000 65536"/>
                <a:gd name="T5" fmla="*/ 0 60000 65536"/>
                <a:gd name="T6" fmla="*/ 0 w 644"/>
                <a:gd name="T7" fmla="*/ 0 h 188"/>
                <a:gd name="T8" fmla="*/ 644 w 644"/>
                <a:gd name="T9" fmla="*/ 188 h 1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4" h="188">
                  <a:moveTo>
                    <a:pt x="644" y="18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1400" y="2008"/>
              <a:ext cx="500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1764" y="2512"/>
              <a:ext cx="372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2052" y="2940"/>
              <a:ext cx="30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2356" y="3352"/>
              <a:ext cx="164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3044" y="2936"/>
              <a:ext cx="308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3252" y="2512"/>
              <a:ext cx="38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2872" y="3400"/>
              <a:ext cx="136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488" y="2008"/>
              <a:ext cx="528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3688" y="1536"/>
              <a:ext cx="672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5076825" y="5445125"/>
            <a:ext cx="168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5715008" y="4714884"/>
            <a:ext cx="168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500694" y="5143512"/>
            <a:ext cx="1587500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b="1" dirty="0">
                <a:latin typeface="Times New Roman" pitchFamily="18" charset="0"/>
                <a:cs typeface="Times New Roman" pitchFamily="18" charset="0"/>
              </a:rPr>
              <a:t>Survival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227763" y="4005263"/>
            <a:ext cx="168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072198" y="4429132"/>
            <a:ext cx="1587500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b="1" dirty="0">
                <a:latin typeface="Times New Roman" pitchFamily="18" charset="0"/>
                <a:cs typeface="Times New Roman" pitchFamily="18" charset="0"/>
              </a:rPr>
              <a:t>Functional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572264" y="3714752"/>
            <a:ext cx="1587500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b="1" dirty="0">
                <a:latin typeface="Times New Roman" pitchFamily="18" charset="0"/>
                <a:cs typeface="Times New Roman" pitchFamily="18" charset="0"/>
              </a:rPr>
              <a:t>Professional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9124" y="550070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9124" y="50006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44291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9124" y="37147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9124" y="29289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221455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0034" y="0"/>
            <a:ext cx="8228520" cy="1000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2.6. 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РІВЕНЬ А1 </a:t>
            </a:r>
            <a:endParaRPr lang="en-US" sz="2000" b="1" spc="-1" dirty="0" smtClean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(РІВЕНЬ </a:t>
            </a:r>
            <a:r>
              <a:rPr lang="uk-UA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“ОКРЕМОГО РЕЧЕННЯ”)</a:t>
            </a:r>
            <a:endParaRPr lang="uk-UA" sz="20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57200" y="1600200"/>
            <a:ext cx="8228520" cy="420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0000" algn="just">
              <a:lnSpc>
                <a:spcPct val="100000"/>
              </a:lnSpc>
              <a:buClr>
                <a:srgbClr val="000066"/>
              </a:buClr>
            </a:pPr>
            <a:r>
              <a:rPr lang="ru-RU" sz="2000" b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рівні</a:t>
            </a:r>
            <a:r>
              <a:rPr lang="ru-RU" sz="2000" b="1" strike="noStrike" spc="-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А1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потрiбно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знати до 1500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слiв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та основу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граматики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вміти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   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обмінюватися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інформацією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на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іноземній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мові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в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усній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та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письмовій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формах в межах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програмної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професійної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та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такої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побутово-ситуативної</a:t>
            </a:r>
            <a:r>
              <a:rPr lang="ru-RU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тематики: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</a:pPr>
            <a:endParaRPr lang="en-US" sz="2000" b="1" strike="noStrike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Знайомство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Прив</a:t>
            </a:r>
            <a:r>
              <a:rPr lang="uk-UA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тання</a:t>
            </a:r>
            <a:r>
              <a:rPr lang="ru-RU" sz="2000" b="1" i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Відрекомендування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Заповнення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анкет</a:t>
            </a: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Листування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Харчування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Покупки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готелі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Телефонна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розмова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Прохання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 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допомогу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Медична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допомога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”</a:t>
            </a:r>
            <a:r>
              <a:rPr lang="ru-RU" sz="2000" b="1" i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endParaRPr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0034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2.7. 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РІВЕНЬ В2 </a:t>
            </a:r>
            <a:endParaRPr lang="en-US" sz="2000" b="1" spc="-1" dirty="0" smtClean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(РIВЕНЬ 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ПАРАГРАФА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”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ru-RU" sz="20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рiвнi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В2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потрiбно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знати</a:t>
            </a:r>
            <a:r>
              <a:rPr lang="en-US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3,5-5 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тис.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слiв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en-US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т.ч.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фахову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термiнологiю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(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базову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z="2000" b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неологiзми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en-US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проф</a:t>
            </a:r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сленг),  систему </a:t>
            </a:r>
            <a:r>
              <a:rPr lang="ru-RU" sz="2000" b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граматики</a:t>
            </a:r>
            <a:r>
              <a:rPr lang="en-US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uk-UA" sz="2000" b="1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endParaRPr lang="ru-RU" sz="2000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ru-RU" sz="2000" b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Розумiти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вмiти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використовувати</a:t>
            </a:r>
            <a:r>
              <a:rPr lang="en-US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uk-UA" sz="2000" b="1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uk-UA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тексти</a:t>
            </a:r>
            <a:r>
              <a:rPr lang="ru-RU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фактолог</a:t>
            </a:r>
            <a:r>
              <a:rPr lang="uk-UA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чного</a:t>
            </a:r>
            <a:r>
              <a:rPr lang="ru-RU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зм</a:t>
            </a:r>
            <a:r>
              <a:rPr lang="uk-UA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сту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r>
              <a:rPr lang="ru-RU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uk-UA" sz="2000" b="1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ru-RU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думки 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абстрактного характеру (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аналiз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тощо</a:t>
            </a:r>
            <a:r>
              <a:rPr lang="en-US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);</a:t>
            </a:r>
            <a:r>
              <a:rPr lang="ru-RU" sz="20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2000" b="1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uk-UA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</a:t>
            </a:r>
            <a:r>
              <a:rPr lang="uk-UA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культорологічні</a:t>
            </a:r>
            <a:r>
              <a:rPr lang="uk-UA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відомості країни, мова якої вивчається, </a:t>
            </a:r>
          </a:p>
          <a:p>
            <a:pPr indent="450000" algn="just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uk-UA" sz="2000" b="1" i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місцевий </a:t>
            </a:r>
            <a:r>
              <a:rPr lang="ru-RU" sz="2000" b="1" i="1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гумор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прислiв</a:t>
            </a:r>
            <a:r>
              <a:rPr lang="en-US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’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я та </a:t>
            </a:r>
            <a:r>
              <a:rPr lang="uk-UA" sz="2000" b="1" i="1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iн</a:t>
            </a:r>
            <a:r>
              <a:rPr lang="ru-RU" sz="2000" b="1" i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 </a:t>
            </a:r>
          </a:p>
        </p:txBody>
      </p:sp>
      <p:sp>
        <p:nvSpPr>
          <p:cNvPr id="6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00" indent="450000" algn="just">
              <a:lnSpc>
                <a:spcPct val="100000"/>
              </a:lnSpc>
            </a:pP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3.1.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Організація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навчання (за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рівнями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фахом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змістом</a:t>
            </a: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).</a:t>
            </a:r>
          </a:p>
          <a:p>
            <a:pPr marL="180000" indent="450000" algn="just">
              <a:lnSpc>
                <a:spcPct val="100000"/>
              </a:lnSpc>
            </a:pPr>
            <a:endParaRPr lang="ru-RU" sz="2000" b="1" spc="-1" dirty="0" smtClean="0"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>
              <a:lnSpc>
                <a:spcPct val="100000"/>
              </a:lnSpc>
            </a:pP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3.2. 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Планування навчальних занять, оновлення робочих навчальних програм. Уточнення розрахунків часу на різні види занять. Ведення лекційних 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занять. Опрацювання питання</a:t>
            </a:r>
            <a:r>
              <a:rPr lang="uk-UA" sz="2000" b="1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ритмічності навчання під час складання розкладу.</a:t>
            </a:r>
          </a:p>
          <a:p>
            <a:pPr marL="180000" indent="450000">
              <a:lnSpc>
                <a:spcPct val="100000"/>
              </a:lnSpc>
            </a:pPr>
            <a:endParaRPr lang="uk-UA" sz="2000" b="1" spc="-1" dirty="0" smtClean="0"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>
              <a:lnSpc>
                <a:spcPct val="100000"/>
              </a:lnSpc>
            </a:pP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3.3. Створення чіткої системи поточного (на кожному ПЗ з оцінкою за</a:t>
            </a:r>
            <a:r>
              <a:rPr lang="uk-UA" sz="2000" b="1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аспект мови</a:t>
            </a:r>
            <a:r>
              <a:rPr lang="en-US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вміння </a:t>
            </a:r>
            <a:r>
              <a:rPr lang="uk-UA" sz="2000" b="1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МД</a:t>
            </a:r>
            <a:r>
              <a:rPr lang="uk-UA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), рубіжного і підсумкового контролю навчання ІМ студентами/аспірантами з видачею відповідного рівневого сертифікату.</a:t>
            </a:r>
          </a:p>
          <a:p>
            <a:pPr indent="450000" algn="just">
              <a:lnSpc>
                <a:spcPct val="100000"/>
              </a:lnSpc>
            </a:pPr>
            <a:endParaRPr lang="ru-RU" b="1" spc="-1" dirty="0" smtClean="0"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indent="450000" algn="just">
              <a:lnSpc>
                <a:spcPct val="100000"/>
              </a:lnSpc>
            </a:pPr>
            <a:endParaRPr lang="ru-RU" sz="2000" b="1" spc="-1" dirty="0" smtClean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7200" indent="-456120">
              <a:lnSpc>
                <a:spcPct val="100000"/>
              </a:lnSpc>
            </a:pPr>
            <a:endParaRPr/>
          </a:p>
          <a:p>
            <a:pPr marL="457200" indent="-456120" algn="just">
              <a:lnSpc>
                <a:spcPct val="100000"/>
              </a:lnSpc>
            </a:pPr>
            <a:endParaRPr/>
          </a:p>
          <a:p>
            <a:pPr marL="457200" indent="-456120" algn="just">
              <a:lnSpc>
                <a:spcPct val="100000"/>
              </a:lnSpc>
            </a:pPr>
            <a:endParaRPr/>
          </a:p>
          <a:p>
            <a:pPr marL="457200" indent="-456120">
              <a:lnSpc>
                <a:spcPct val="100000"/>
              </a:lnSpc>
            </a:pP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928800" y="0"/>
            <a:ext cx="749988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ПІДВИЩЕННЯ ЯКОСТІ НАВЧАННЯ ІНОЗЕМНОЇ МОВИ</a:t>
            </a:r>
            <a:endParaRPr/>
          </a:p>
        </p:txBody>
      </p:sp>
      <p:sp>
        <p:nvSpPr>
          <p:cNvPr id="6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240" cy="1250280"/>
          </a:xfrm>
        </p:spPr>
        <p:txBody>
          <a:bodyPr/>
          <a:lstStyle/>
          <a:p>
            <a:pPr algn="ctr"/>
            <a:r>
              <a:rPr lang="ru-RU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3.4. СУЧАСНІ ПІДХОДИ ДО СТВОРЕННЯ  </a:t>
            </a:r>
            <a:b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НАВЧАЛЬНО-МАТЕРІАЛЬНОЇ БАЗИ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/>
            </a:r>
            <a:b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902450" y="1941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902450" y="19256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902450" y="1941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81" descr="PC010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559038" cy="1678943"/>
          </a:xfrm>
          <a:prstGeom prst="rect">
            <a:avLst/>
          </a:prstGeom>
          <a:noFill/>
        </p:spPr>
      </p:pic>
      <p:pic>
        <p:nvPicPr>
          <p:cNvPr id="11" name="Picture 82" descr="P3130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3" descr="IMG_09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2852738"/>
            <a:ext cx="2513019" cy="1646699"/>
          </a:xfrm>
          <a:prstGeom prst="rect">
            <a:avLst/>
          </a:prstGeom>
          <a:noFill/>
          <a:ln/>
        </p:spPr>
      </p:pic>
      <p:pic>
        <p:nvPicPr>
          <p:cNvPr id="13" name="Picture 84" descr="IMG_09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33060"/>
            <a:ext cx="2486055" cy="17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5" descr="IMG_09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017022"/>
            <a:ext cx="2513019" cy="176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6" descr="PC0106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643446"/>
            <a:ext cx="2592388" cy="1852604"/>
          </a:xfrm>
          <a:prstGeom prst="rect">
            <a:avLst/>
          </a:prstGeom>
          <a:noFill/>
        </p:spPr>
      </p:pic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5580063" y="1268413"/>
            <a:ext cx="3403600" cy="1079500"/>
            <a:chOff x="3515" y="799"/>
            <a:chExt cx="2144" cy="680"/>
          </a:xfrm>
        </p:grpSpPr>
        <p:sp>
          <p:nvSpPr>
            <p:cNvPr id="20" name="AutoShape 113"/>
            <p:cNvSpPr>
              <a:spLocks noChangeArrowheads="1"/>
            </p:cNvSpPr>
            <p:nvPr/>
          </p:nvSpPr>
          <p:spPr bwMode="auto">
            <a:xfrm>
              <a:off x="3515" y="799"/>
              <a:ext cx="2132" cy="680"/>
            </a:xfrm>
            <a:prstGeom prst="leftArrowCallout">
              <a:avLst>
                <a:gd name="adj1" fmla="val 25000"/>
                <a:gd name="adj2" fmla="val 25000"/>
                <a:gd name="adj3" fmla="val 52255"/>
                <a:gd name="adj4" fmla="val 66667"/>
              </a:avLst>
            </a:prstGeom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114"/>
            <p:cNvSpPr txBox="1">
              <a:spLocks noChangeArrowheads="1"/>
            </p:cNvSpPr>
            <p:nvPr/>
          </p:nvSpPr>
          <p:spPr bwMode="auto">
            <a:xfrm>
              <a:off x="4195" y="935"/>
              <a:ext cx="14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Мовні лабораторії </a:t>
              </a:r>
            </a:p>
            <a:p>
              <a:r>
                <a:rPr lang="uk-UA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2-3 рівнів</a:t>
              </a:r>
              <a:r>
                <a:rPr lang="uk-UA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х 3</a:t>
              </a:r>
              <a:endParaRPr lang="ru-RU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AutoShape 115"/>
          <p:cNvSpPr>
            <a:spLocks noChangeArrowheads="1"/>
          </p:cNvSpPr>
          <p:nvPr/>
        </p:nvSpPr>
        <p:spPr bwMode="auto">
          <a:xfrm>
            <a:off x="5580063" y="5084763"/>
            <a:ext cx="3384550" cy="1079500"/>
          </a:xfrm>
          <a:prstGeom prst="leftArrowCallout">
            <a:avLst>
              <a:gd name="adj1" fmla="val 25000"/>
              <a:gd name="adj2" fmla="val 25000"/>
              <a:gd name="adj3" fmla="val 52255"/>
              <a:gd name="adj4" fmla="val 66667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116"/>
          <p:cNvSpPr txBox="1">
            <a:spLocks noChangeArrowheads="1"/>
          </p:cNvSpPr>
          <p:nvPr/>
        </p:nvSpPr>
        <p:spPr bwMode="auto">
          <a:xfrm>
            <a:off x="6588125" y="5300663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самостійної </a:t>
            </a: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мовної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21"/>
          <p:cNvSpPr>
            <a:spLocks noChangeArrowheads="1"/>
          </p:cNvSpPr>
          <p:nvPr/>
        </p:nvSpPr>
        <p:spPr bwMode="auto">
          <a:xfrm>
            <a:off x="5500694" y="2857497"/>
            <a:ext cx="3384550" cy="1500198"/>
          </a:xfrm>
          <a:prstGeom prst="leftArrowCallout">
            <a:avLst>
              <a:gd name="adj1" fmla="val 25000"/>
              <a:gd name="adj2" fmla="val 25000"/>
              <a:gd name="adj3" fmla="val 32629"/>
              <a:gd name="adj4" fmla="val 66667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6588125" y="2852738"/>
            <a:ext cx="209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Мовні лабораторії </a:t>
            </a:r>
          </a:p>
          <a:p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рівня х 2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4"/>
          <p:cNvSpPr txBox="1">
            <a:spLocks noChangeArrowheads="1"/>
          </p:cNvSpPr>
          <p:nvPr/>
        </p:nvSpPr>
        <p:spPr bwMode="auto">
          <a:xfrm>
            <a:off x="6643702" y="3500438"/>
            <a:ext cx="2160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Спеціалізований </a:t>
            </a:r>
          </a:p>
          <a:p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 вивчення </a:t>
            </a: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англійської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uk-UA" b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r>
            <a:endParaRPr/>
          </a:p>
        </p:txBody>
      </p:sp>
      <p:pic>
        <p:nvPicPr>
          <p:cNvPr id="28" name="Picture 3"/>
          <p:cNvPicPr/>
          <p:nvPr/>
        </p:nvPicPr>
        <p:blipFill>
          <a:blip r:embed="rId8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240" cy="1250280"/>
          </a:xfrm>
        </p:spPr>
        <p:txBody>
          <a:bodyPr/>
          <a:lstStyle/>
          <a:p>
            <a:pPr algn="ctr"/>
            <a:r>
              <a:rPr lang="ru-RU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3.5. ВАРІАНТ СУЧАСНОЇ МОВНОЇ ЛАБОРАТОРІЇ </a:t>
            </a:r>
            <a:b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(</a:t>
            </a:r>
            <a:r>
              <a:rPr lang="uk-UA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ЦИФРОВА ЛІНГВІСТИЧНА НАВЧАЛЬНА СИСТЕМА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)</a:t>
            </a:r>
            <a:b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</a:t>
            </a:r>
            <a:endParaRPr lang="ru-RU" dirty="0"/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1" descr="PC010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736"/>
            <a:ext cx="3714776" cy="24372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519" y="4143380"/>
            <a:ext cx="86864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Деякі її особливості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Сучасне цифрове обладнання на 15+2 робочих місць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7200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Сучасне програмне забезпечення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7200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Можливості інтерактивного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занурення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 іншомовне середовище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00612" cy="1071546"/>
          </a:xfrm>
        </p:spPr>
        <p:txBody>
          <a:bodyPr/>
          <a:lstStyle/>
          <a:p>
            <a:pPr algn="ctr"/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       3.</a:t>
            </a:r>
            <a:r>
              <a:rPr lang="en-US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6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. СТВОРЕННЯ ФОНДУ СУЧАСНИХ </a:t>
            </a:r>
            <a:r>
              <a:rPr lang="en-US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/>
            </a:r>
            <a:br>
              <a:rPr lang="en-US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uk-UA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        НАВЧАЛЬНО-МЕТОДИЧНИХ </a:t>
            </a:r>
            <a:r>
              <a:rPr lang="uk-UA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МАТЕРІАЛІВ</a:t>
            </a:r>
            <a:endParaRPr lang="ru-RU" sz="2000" b="1" kern="1200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 anchor="t"/>
          <a:lstStyle/>
          <a:p>
            <a:pPr marL="180000" indent="450000" algn="just">
              <a:buAutoNum type="arabicParenR"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AutoNum type="arabicParenR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AutoNum type="arabicParenR"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AutoNum type="arabicParenR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AutoNum type="arabicParenR"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Аутентичні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івневі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just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Аутентичні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 фахом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just">
              <a:buAutoNum type="arabicParenR"/>
            </a:pP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наукового змісту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just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Сучасні навчальні посібники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l">
              <a:buFontTx/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Планується підготувати (до 01.12.16 року з залученням аспірантів)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словники-мінімуми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фахової науково-технічної термінології за такими нормами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 обсягом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20-30-100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рівнями А2/В2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принципом частотності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включенням в ці переліки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загально-визнаної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термінології так і окремими блоками – неологізмів і професійного сленгу. 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AutoNum type="arabicParenR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uk-UA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ПЛАН ДОПОВІДІ</a:t>
            </a:r>
          </a:p>
          <a:p>
            <a:pPr marL="343080" indent="-342000" algn="ctr">
              <a:lnSpc>
                <a:spcPct val="100000"/>
              </a:lnSpc>
            </a:pPr>
            <a:endParaRPr lang="uk-UA" sz="3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 algn="ctr">
              <a:lnSpc>
                <a:spcPct val="100000"/>
              </a:lnSpc>
            </a:pPr>
            <a:endParaRPr/>
          </a:p>
          <a:p>
            <a:pPr marL="504000" indent="45000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Нормативно-правова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база </a:t>
            </a:r>
            <a:r>
              <a:rPr lang="uk-UA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навчання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іноземної </a:t>
            </a:r>
            <a:r>
              <a:rPr lang="uk-UA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мови.</a:t>
            </a:r>
          </a:p>
          <a:p>
            <a:pPr marL="504000" indent="45000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504000" indent="45000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Оновлення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змісту навчання іноземної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мови.</a:t>
            </a:r>
          </a:p>
          <a:p>
            <a:pPr marL="504000" indent="45000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04000" indent="45000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Підвищення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якості навчання іноземної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мови.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8643600" y="0"/>
            <a:ext cx="499320" cy="28476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endParaRPr/>
          </a:p>
        </p:txBody>
      </p:sp>
      <p:pic>
        <p:nvPicPr>
          <p:cNvPr id="8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fIM\Рабочий стол\P622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afIM\Рабочий стол\P6220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afIM\Рабочий стол\P622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afIM\Рабочий стол\P6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afIM\Рабочий стол\P6220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240" cy="1250280"/>
          </a:xfrm>
        </p:spPr>
        <p:txBody>
          <a:bodyPr/>
          <a:lstStyle/>
          <a:p>
            <a:pPr algn="ctr"/>
            <a:r>
              <a:rPr lang="ru-RU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3.7. 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ДОПІДГОТОВКА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НПП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, </a:t>
            </a:r>
            <a:b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ПІДБІР  КАДРІВ  КАФЕДРИ  ІМ</a:t>
            </a:r>
            <a:endParaRPr lang="ru-RU" sz="2000" b="1" kern="1200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071538" y="1571612"/>
            <a:ext cx="8072462" cy="4036362"/>
          </a:xfrm>
        </p:spPr>
        <p:txBody>
          <a:bodyPr anchor="b"/>
          <a:lstStyle/>
          <a:p>
            <a:pPr marL="180000" indent="450000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AutoNum type="arabicParenR"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AutoNum type="arabicParenR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AutoNum type="arabicParenR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Проведення рейтингової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оцінки НПП (за підсумками навчального року)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Створення системи методичної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оботи разом з залученням партнерів – провідних світових та державних фахівців в галузі мовної освіти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>
              <a:buAutoNum type="arabicParenR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Експериментальне використання таких оновлених ФОРМ роботи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000" indent="45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Розмовний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клуб “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English Club” ( -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15.09)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en-US" sz="2000" b="1" dirty="0"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Майстер-класи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(за аспектами та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вміннями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1.10.16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en-US" sz="2000" b="1" dirty="0" smtClean="0"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Викладання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навчального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матеріалу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англійською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мовою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en-US" sz="2000" b="1" dirty="0" smtClean="0"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Захист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дипломних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робіт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англійською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мовою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en-US" sz="2000" b="1" dirty="0"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Спілкування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іноземною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мовою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uk-UA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 </a:t>
            </a:r>
            <a:r>
              <a:rPr lang="uk-UA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AutoNum type="arabicParenR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Picture 8" descr="GREATBR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863600" cy="792163"/>
          </a:xfrm>
          <a:prstGeom prst="rect">
            <a:avLst/>
          </a:prstGeom>
          <a:noFill/>
        </p:spPr>
      </p:pic>
      <p:pic>
        <p:nvPicPr>
          <p:cNvPr id="66" name="Picture 10" descr="UKRAINE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863600" cy="790575"/>
          </a:xfrm>
          <a:prstGeom prst="rect">
            <a:avLst/>
          </a:prstGeom>
          <a:noFill/>
        </p:spPr>
      </p:pic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647700" y="1857364"/>
            <a:ext cx="8496300" cy="574675"/>
            <a:chOff x="408" y="541"/>
            <a:chExt cx="5352" cy="408"/>
          </a:xfrm>
        </p:grpSpPr>
        <p:grpSp>
          <p:nvGrpSpPr>
            <p:cNvPr id="68" name="Group 11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70" name="AutoShape 12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9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  <a:p>
                <a:endParaRPr lang="ru-RU" sz="2400" b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1" name="Rectangle 13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657" y="618"/>
              <a:ext cx="4945" cy="241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dirty="0" err="1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ун-ти</a:t>
              </a: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Оксфорд, </a:t>
              </a:r>
              <a:r>
                <a:rPr lang="uk-UA" dirty="0" err="1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Кембрідж</a:t>
              </a:r>
              <a:r>
                <a:rPr lang="en-US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;</a:t>
              </a: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dirty="0" err="1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Пірсон</a:t>
              </a: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– Центр мовної освіти (В.Британія)</a:t>
              </a:r>
              <a:endParaRPr lang="uk-UA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52"/>
          <p:cNvGrpSpPr>
            <a:grpSpLocks/>
          </p:cNvGrpSpPr>
          <p:nvPr/>
        </p:nvGrpSpPr>
        <p:grpSpPr bwMode="auto">
          <a:xfrm>
            <a:off x="647700" y="2500306"/>
            <a:ext cx="8496300" cy="503237"/>
            <a:chOff x="408" y="541"/>
            <a:chExt cx="5352" cy="408"/>
          </a:xfrm>
        </p:grpSpPr>
        <p:grpSp>
          <p:nvGrpSpPr>
            <p:cNvPr id="73" name="Group 53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75" name="AutoShape 54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9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  <a:p>
                <a:endParaRPr lang="ru-RU" sz="2400" b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6" name="Rectangle 55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4" name="Rectangle 56"/>
            <p:cNvSpPr>
              <a:spLocks noChangeArrowheads="1"/>
            </p:cNvSpPr>
            <p:nvPr/>
          </p:nvSpPr>
          <p:spPr bwMode="auto">
            <a:xfrm>
              <a:off x="657" y="620"/>
              <a:ext cx="4945" cy="275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Британська Рада (м. Київ</a:t>
              </a: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57"/>
          <p:cNvGrpSpPr>
            <a:grpSpLocks/>
          </p:cNvGrpSpPr>
          <p:nvPr/>
        </p:nvGrpSpPr>
        <p:grpSpPr bwMode="auto">
          <a:xfrm>
            <a:off x="647700" y="3857628"/>
            <a:ext cx="8496300" cy="743756"/>
            <a:chOff x="408" y="541"/>
            <a:chExt cx="5352" cy="603"/>
          </a:xfrm>
        </p:grpSpPr>
        <p:grpSp>
          <p:nvGrpSpPr>
            <p:cNvPr id="78" name="Group 58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80" name="AutoShape 5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9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  <a:p>
                <a:endParaRPr lang="ru-RU" sz="24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1" name="Rectangle 60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9" name="Rectangle 61"/>
            <p:cNvSpPr>
              <a:spLocks noChangeArrowheads="1"/>
            </p:cNvSpPr>
            <p:nvPr/>
          </p:nvSpPr>
          <p:spPr bwMode="auto">
            <a:xfrm>
              <a:off x="657" y="620"/>
              <a:ext cx="4945" cy="524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Міжнародні науково-практичні семінари в Україні та за кордоном</a:t>
              </a:r>
              <a:endParaRPr lang="en-US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uk-UA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62"/>
          <p:cNvGrpSpPr>
            <a:grpSpLocks/>
          </p:cNvGrpSpPr>
          <p:nvPr/>
        </p:nvGrpSpPr>
        <p:grpSpPr bwMode="auto">
          <a:xfrm>
            <a:off x="647700" y="4500570"/>
            <a:ext cx="8496300" cy="503237"/>
            <a:chOff x="408" y="541"/>
            <a:chExt cx="5352" cy="408"/>
          </a:xfrm>
        </p:grpSpPr>
        <p:grpSp>
          <p:nvGrpSpPr>
            <p:cNvPr id="83" name="Group 63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85" name="AutoShape 64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ru-RU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6" name="Rectangle 65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657" y="618"/>
              <a:ext cx="4945" cy="276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" name="Group 67"/>
          <p:cNvGrpSpPr>
            <a:grpSpLocks/>
          </p:cNvGrpSpPr>
          <p:nvPr/>
        </p:nvGrpSpPr>
        <p:grpSpPr bwMode="auto">
          <a:xfrm>
            <a:off x="647700" y="5143512"/>
            <a:ext cx="8496300" cy="574675"/>
            <a:chOff x="408" y="541"/>
            <a:chExt cx="5352" cy="408"/>
          </a:xfrm>
        </p:grpSpPr>
        <p:grpSp>
          <p:nvGrpSpPr>
            <p:cNvPr id="88" name="Group 68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90" name="AutoShape 6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50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t"/>
              <a:lstStyle/>
              <a:p>
                <a:r>
                  <a:rPr lang="uk-UA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Національна академія наук України (Центр наукових досліджень та викладання </a:t>
                </a:r>
              </a:p>
              <a:p>
                <a:r>
                  <a:rPr lang="uk-UA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Іноземних мов), АПН України</a:t>
                </a:r>
                <a:endParaRPr lang="ru-RU" sz="1900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91" name="Rectangle 70"/>
              <p:cNvSpPr>
                <a:spLocks noChangeArrowheads="1"/>
              </p:cNvSpPr>
              <p:nvPr/>
            </p:nvSpPr>
            <p:spPr bwMode="auto">
              <a:xfrm>
                <a:off x="204" y="298"/>
                <a:ext cx="5352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657" y="618"/>
              <a:ext cx="4945" cy="241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uk-UA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82"/>
          <p:cNvGrpSpPr>
            <a:grpSpLocks/>
          </p:cNvGrpSpPr>
          <p:nvPr/>
        </p:nvGrpSpPr>
        <p:grpSpPr bwMode="auto">
          <a:xfrm>
            <a:off x="647700" y="5786454"/>
            <a:ext cx="8496300" cy="549275"/>
            <a:chOff x="408" y="541"/>
            <a:chExt cx="5352" cy="408"/>
          </a:xfrm>
        </p:grpSpPr>
        <p:grpSp>
          <p:nvGrpSpPr>
            <p:cNvPr id="103" name="Group 83"/>
            <p:cNvGrpSpPr>
              <a:grpSpLocks/>
            </p:cNvGrpSpPr>
            <p:nvPr/>
          </p:nvGrpSpPr>
          <p:grpSpPr bwMode="auto">
            <a:xfrm>
              <a:off x="408" y="541"/>
              <a:ext cx="5352" cy="408"/>
              <a:chOff x="204" y="255"/>
              <a:chExt cx="5352" cy="624"/>
            </a:xfrm>
          </p:grpSpPr>
          <p:sp>
            <p:nvSpPr>
              <p:cNvPr id="105" name="AutoShape 84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t"/>
              <a:lstStyle/>
              <a:p>
                <a:r>
                  <a:rPr lang="uk-UA" sz="1900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ВНЗ силових структур України</a:t>
                </a:r>
                <a:endParaRPr lang="ru-RU" sz="1900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  <a:p>
                <a:endParaRPr lang="ru-RU" sz="2400" b="0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6" name="Rectangle 85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04" name="Rectangle 86"/>
            <p:cNvSpPr>
              <a:spLocks noChangeArrowheads="1"/>
            </p:cNvSpPr>
            <p:nvPr/>
          </p:nvSpPr>
          <p:spPr bwMode="auto">
            <a:xfrm>
              <a:off x="657" y="618"/>
              <a:ext cx="4945" cy="252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uk-UA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" name="Group 93"/>
          <p:cNvGrpSpPr>
            <a:grpSpLocks/>
          </p:cNvGrpSpPr>
          <p:nvPr/>
        </p:nvGrpSpPr>
        <p:grpSpPr bwMode="auto">
          <a:xfrm>
            <a:off x="647700" y="3071810"/>
            <a:ext cx="8496300" cy="665162"/>
            <a:chOff x="544" y="663"/>
            <a:chExt cx="5352" cy="422"/>
          </a:xfrm>
        </p:grpSpPr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544" y="677"/>
              <a:ext cx="5352" cy="408"/>
              <a:chOff x="204" y="255"/>
              <a:chExt cx="5352" cy="624"/>
            </a:xfrm>
          </p:grpSpPr>
          <p:sp>
            <p:nvSpPr>
              <p:cNvPr id="110" name="AutoShape 90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1" y="255"/>
                <a:ext cx="4946" cy="624"/>
              </a:xfrm>
              <a:prstGeom prst="roundRect">
                <a:avLst>
                  <a:gd name="adj" fmla="val 12468"/>
                </a:avLst>
              </a:prstGeom>
              <a:gradFill rotWithShape="1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9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  <a:p>
                <a:endParaRPr lang="ru-RU" sz="2400" b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1" name="Rectangle 91"/>
              <p:cNvSpPr>
                <a:spLocks noChangeArrowheads="1"/>
              </p:cNvSpPr>
              <p:nvPr/>
            </p:nvSpPr>
            <p:spPr bwMode="auto">
              <a:xfrm>
                <a:off x="204" y="300"/>
                <a:ext cx="535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rgbClr val="A50021"/>
                  </a:buClr>
                  <a:buFont typeface="Wingdings" pitchFamily="2" charset="2"/>
                  <a:buNone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109" name="Rectangle 92"/>
            <p:cNvSpPr>
              <a:spLocks noChangeArrowheads="1"/>
            </p:cNvSpPr>
            <p:nvPr/>
          </p:nvSpPr>
          <p:spPr bwMode="auto">
            <a:xfrm>
              <a:off x="815" y="663"/>
              <a:ext cx="4945" cy="408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Американський </a:t>
              </a:r>
              <a:r>
                <a:rPr lang="uk-UA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методично-ресурсний Центр (на базі </a:t>
              </a:r>
              <a:r>
                <a:rPr lang="uk-UA" dirty="0" err="1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Києво-Могил</a:t>
              </a:r>
              <a:r>
                <a:rPr lang="uk-UA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академія) </a:t>
              </a:r>
              <a:endParaRPr lang="uk-UA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uk-UA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(США</a:t>
              </a:r>
              <a:r>
                <a:rPr lang="uk-UA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112" name="Picture 94" descr="GREATBR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863600" cy="792163"/>
          </a:xfrm>
          <a:prstGeom prst="rect">
            <a:avLst/>
          </a:prstGeom>
          <a:noFill/>
        </p:spPr>
      </p:pic>
      <p:pic>
        <p:nvPicPr>
          <p:cNvPr id="115" name="Picture 101" descr="us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143248"/>
            <a:ext cx="792162" cy="504825"/>
          </a:xfrm>
          <a:prstGeom prst="rect">
            <a:avLst/>
          </a:prstGeom>
          <a:noFill/>
        </p:spPr>
      </p:pic>
      <p:sp>
        <p:nvSpPr>
          <p:cNvPr id="118" name="Прямоугольник 117"/>
          <p:cNvSpPr/>
          <p:nvPr/>
        </p:nvSpPr>
        <p:spPr>
          <a:xfrm>
            <a:off x="928662" y="21429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3.8. МІЖНАРОДНІ/МІЖВУЗІВСЬКІ ЗВ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’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ЯЗКИ </a:t>
            </a:r>
          </a:p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КАФЕДРИ  ІМ</a:t>
            </a:r>
            <a:endParaRPr lang="ru-RU" sz="20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1142976" y="4500570"/>
            <a:ext cx="77153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 на мовних, науково-методичних курсах і курсах з вивчення спеціальної науково-технічної термінології за кордоном</a:t>
            </a:r>
            <a:endParaRPr lang="en-US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" name="Picture 10" descr="UKRAINE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357694"/>
            <a:ext cx="863600" cy="790575"/>
          </a:xfrm>
          <a:prstGeom prst="rect">
            <a:avLst/>
          </a:prstGeom>
          <a:noFill/>
        </p:spPr>
      </p:pic>
      <p:pic>
        <p:nvPicPr>
          <p:cNvPr id="122" name="Picture 10" descr="UKRAINE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636"/>
            <a:ext cx="863600" cy="790575"/>
          </a:xfrm>
          <a:prstGeom prst="rect">
            <a:avLst/>
          </a:prstGeom>
          <a:noFill/>
        </p:spPr>
      </p:pic>
      <p:pic>
        <p:nvPicPr>
          <p:cNvPr id="123" name="Picture 10" descr="UKRAINE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643578"/>
            <a:ext cx="8636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240" cy="1250280"/>
          </a:xfrm>
        </p:spPr>
        <p:txBody>
          <a:bodyPr/>
          <a:lstStyle/>
          <a:p>
            <a:pPr algn="ctr"/>
            <a:r>
              <a:rPr lang="ru-RU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3.9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МІЖКАФЕДРАЛЬНА СПІВПРАЦЯ КАФЕДРИ  ІМ  </a:t>
            </a:r>
            <a:b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(СТАНОМ НА 25.05.16)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71472" y="1428736"/>
            <a:ext cx="8229240" cy="3714776"/>
          </a:xfrm>
        </p:spPr>
        <p:txBody>
          <a:bodyPr anchor="t"/>
          <a:lstStyle/>
          <a:p>
            <a:pPr marL="180000" indent="450000"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напрямом – удосконалення змісту навчання ІМ – з кафедрою Телекомунікаційних систем ННІТІ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зав.каф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Заїка В.Ф.).</a:t>
            </a:r>
          </a:p>
          <a:p>
            <a:pPr marL="180000" indent="450000"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напрямом захисту дипломної роботи англійською мовою у червні 2016 року з ННІЗІ, за ініціативою директора інституту Шевченка В.Л.</a:t>
            </a:r>
          </a:p>
          <a:p>
            <a:pPr marL="180000" indent="450000"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напрямом – створення словників-мінімумів термінології за фахом – з аспірантурою (начальник відділу аспірантури та докторантури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Гаврилко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Є.В.).</a:t>
            </a:r>
          </a:p>
          <a:p>
            <a:pPr marL="180000" indent="450000">
              <a:buFontTx/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напрямом – експериментальний варіант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занурення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англо-мовне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середовище щоденно з кафедрою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Документознавства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інформаційно-аналітичної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ННІМП ( зав.каф.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Петькун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С.М.).</a:t>
            </a:r>
          </a:p>
          <a:p>
            <a:pPr marL="342900" indent="-34290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340" cy="1250280"/>
          </a:xfrm>
        </p:spPr>
        <p:txBody>
          <a:bodyPr/>
          <a:lstStyle/>
          <a:p>
            <a:pPr algn="ctr"/>
            <a:r>
              <a:rPr lang="en-US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r>
              <a:rPr lang="uk-UA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ПИТАННЯ ОРГАНІЗАЦІЇ ПЕРЕКЛАДАЦЬКОЇ ДІЯЛЬНОСТІ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2000" b="1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/>
            </a:r>
            <a:br>
              <a:rPr lang="uk-UA" sz="2000" b="1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</a:br>
            <a:r>
              <a:rPr lang="uk-UA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 МОВНОГО ТЕСТУВАННЯ В УНІВЕРСИТЕТІ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000100" y="1604520"/>
            <a:ext cx="7686340" cy="3977280"/>
          </a:xfrm>
        </p:spPr>
        <p:txBody>
          <a:bodyPr anchor="t"/>
          <a:lstStyle/>
          <a:p>
            <a:pPr marL="180000" indent="45000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1) Для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здійснення перекладу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(усного послідовного або письмового) актуальних іншомовних матеріалів, а також їх анотування і реферування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пропонується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000" indent="4500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створити наукову групу перекладачів (2-4 особи)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2) Для створення сучасних мовних тестів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рівнів В2/А2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пропонується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80000" indent="450000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творити наукову групу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тестологів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англійської мови (2-3 особи).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1250280"/>
          </a:xfrm>
        </p:spPr>
        <p:txBody>
          <a:bodyPr/>
          <a:lstStyle/>
          <a:p>
            <a:pPr algn="ctr"/>
            <a:r>
              <a:rPr lang="ru-RU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3.1</a:t>
            </a:r>
            <a:r>
              <a:rPr lang="en-US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1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. 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ПРО ГОТОВНІСТЬ СТУДЕНТІВ </a:t>
            </a: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/АСПІРАНТІВ</a:t>
            </a:r>
            <a:b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</a:br>
            <a:r>
              <a:rPr lang="ru-RU" sz="2000" b="1" kern="1200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ДО </a:t>
            </a:r>
            <a:r>
              <a:rPr lang="ru-RU" sz="2000" b="1" kern="1200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НАВЧАННЯ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5720" y="1357298"/>
            <a:ext cx="8229240" cy="2571768"/>
          </a:xfrm>
        </p:spPr>
        <p:txBody>
          <a:bodyPr anchor="t"/>
          <a:lstStyle/>
          <a:p>
            <a:pPr marL="457200" indent="-456120"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Проблемні питання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навчання ІМ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lang="ru-RU" sz="2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7200" indent="-456120" algn="just">
              <a:lnSpc>
                <a:spcPct val="100000"/>
              </a:lnSpc>
            </a:pPr>
            <a:endParaRPr lang="ru-RU" sz="2000" dirty="0" smtClean="0"/>
          </a:p>
          <a:p>
            <a:pPr marL="457200" indent="-45612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Пропуски студентом/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аспірантом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більше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10% </a:t>
            </a:r>
            <a:r>
              <a:rPr lang="en-U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</a:t>
            </a:r>
            <a:r>
              <a:rPr lang="uk-UA" sz="20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актичних</a:t>
            </a:r>
            <a:r>
              <a:rPr lang="uk-UA" sz="20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занять;</a:t>
            </a:r>
            <a:endParaRPr lang="ru-RU" sz="2000" b="1" i="1" dirty="0" smtClean="0"/>
          </a:p>
          <a:p>
            <a:pPr marL="457200" indent="-45612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Запізнення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заняття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2000" b="1" i="1" dirty="0" smtClean="0"/>
          </a:p>
          <a:p>
            <a:pPr marL="457200" indent="-45612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Прояви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неколегіальності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у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ставленні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до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колег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керівників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занять;</a:t>
            </a:r>
            <a:endParaRPr lang="ru-RU" sz="2000" b="1" i="1" dirty="0" smtClean="0"/>
          </a:p>
          <a:p>
            <a:pPr marL="457200" indent="-45612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Неякісне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виконання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“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домашнього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завдання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”.</a:t>
            </a:r>
            <a:endParaRPr lang="ru-RU" sz="2000" b="1" i="1" dirty="0" smtClean="0"/>
          </a:p>
          <a:p>
            <a:pPr marL="457200" indent="-45612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Нерозуміння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системи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самостійного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удосконалення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знання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ІМ</a:t>
            </a:r>
            <a:endParaRPr lang="ru-RU" sz="2000" b="1" i="1" dirty="0"/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100000"/>
              </a:lnSpc>
            </a:pPr>
            <a:endParaRPr lang="ru-RU" sz="4400" strike="noStrike" spc="-1" dirty="0" smtClean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Т.Г.Шевченко</a:t>
            </a:r>
            <a:endParaRPr lang="uk-UA" sz="4400" b="1" spc="-1" dirty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endParaRPr/>
          </a:p>
          <a:p>
            <a:pPr marL="343080" indent="-34200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“І мертвим,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живим,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ненародженим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землякам </a:t>
            </a:r>
            <a:r>
              <a:rPr lang="uk-UA" sz="36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моїм</a:t>
            </a:r>
            <a:r>
              <a:rPr lang="ru-RU" sz="36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Україні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не в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Україні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моє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дружнєє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36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посланіє</a:t>
            </a: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УЧИТЕСЬ, ЧИТАЙТЕ І 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ЧУЖОМУ НАУЧАЙТЕСЬ, 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Й СВОГО НЕ ЦУРАЙТЕСЬ!”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643960" y="0"/>
            <a:ext cx="49896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endParaRPr/>
          </a:p>
        </p:txBody>
      </p:sp>
      <p:pic>
        <p:nvPicPr>
          <p:cNvPr id="89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2"/>
          <p:cNvSpPr/>
          <p:nvPr/>
        </p:nvSpPr>
        <p:spPr>
          <a:xfrm>
            <a:off x="935280" y="0"/>
            <a:ext cx="7992000" cy="126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1" spc="-1" dirty="0" smtClean="0">
              <a:solidFill>
                <a:srgbClr val="6633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3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.1</a:t>
            </a:r>
            <a:r>
              <a:rPr lang="en-US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ВАРІАНТ  СИСТЕМИ CАМОСТІЙНОЇ РОБОТИ 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500040" y="1357200"/>
            <a:ext cx="830484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Усвідомлення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потрібного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результату навчання </a:t>
            </a:r>
            <a:endParaRPr/>
          </a:p>
        </p:txBody>
      </p:sp>
      <p:sp>
        <p:nvSpPr>
          <p:cNvPr id="149" name="CustomShape 4"/>
          <p:cNvSpPr/>
          <p:nvPr/>
        </p:nvSpPr>
        <p:spPr>
          <a:xfrm>
            <a:off x="500040" y="2214720"/>
            <a:ext cx="830484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Встановлення фактичного рівня підготовки </a:t>
            </a:r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500040" y="3071880"/>
            <a:ext cx="830484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Чітке виявлення слабких місць, недоліків </a:t>
            </a:r>
            <a:endParaRPr/>
          </a:p>
        </p:txBody>
      </p:sp>
      <p:sp>
        <p:nvSpPr>
          <p:cNvPr id="151" name="CustomShape 6"/>
          <p:cNvSpPr/>
          <p:nvPr/>
        </p:nvSpPr>
        <p:spPr>
          <a:xfrm>
            <a:off x="500040" y="4071960"/>
            <a:ext cx="8304840" cy="82116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Визначення шляхів їх усунення (самостійно або під керівництвом викладача) </a:t>
            </a:r>
            <a:endParaRPr/>
          </a:p>
        </p:txBody>
      </p:sp>
      <p:sp>
        <p:nvSpPr>
          <p:cNvPr id="152" name="CustomShape 7"/>
          <p:cNvSpPr/>
          <p:nvPr/>
        </p:nvSpPr>
        <p:spPr>
          <a:xfrm>
            <a:off x="571320" y="5357880"/>
            <a:ext cx="830484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Планування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навчання ( в т.ч.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самостійної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</a:t>
            </a:r>
            <a:endParaRPr/>
          </a:p>
        </p:txBody>
      </p:sp>
      <p:sp>
        <p:nvSpPr>
          <p:cNvPr id="153" name="CustomShape 8"/>
          <p:cNvSpPr/>
          <p:nvPr/>
        </p:nvSpPr>
        <p:spPr>
          <a:xfrm>
            <a:off x="533520" y="6215040"/>
            <a:ext cx="830484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Забезпечення навчальною літературою і ТЗН </a:t>
            </a:r>
            <a:endParaRPr/>
          </a:p>
        </p:txBody>
      </p:sp>
      <p:sp>
        <p:nvSpPr>
          <p:cNvPr id="154" name="CustomShape 9"/>
          <p:cNvSpPr/>
          <p:nvPr/>
        </p:nvSpPr>
        <p:spPr>
          <a:xfrm>
            <a:off x="4214880" y="1857240"/>
            <a:ext cx="227520" cy="31788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0"/>
          <p:cNvSpPr/>
          <p:nvPr/>
        </p:nvSpPr>
        <p:spPr>
          <a:xfrm>
            <a:off x="4214880" y="2714760"/>
            <a:ext cx="227520" cy="356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"/>
          <p:cNvSpPr/>
          <p:nvPr/>
        </p:nvSpPr>
        <p:spPr>
          <a:xfrm>
            <a:off x="4214880" y="3571920"/>
            <a:ext cx="227520" cy="45612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2"/>
          <p:cNvSpPr/>
          <p:nvPr/>
        </p:nvSpPr>
        <p:spPr>
          <a:xfrm>
            <a:off x="4214880" y="4929120"/>
            <a:ext cx="227520" cy="3798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3"/>
          <p:cNvSpPr/>
          <p:nvPr/>
        </p:nvSpPr>
        <p:spPr>
          <a:xfrm>
            <a:off x="4214880" y="5857920"/>
            <a:ext cx="227520" cy="375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r>
            <a:endParaRPr/>
          </a:p>
        </p:txBody>
      </p:sp>
      <p:pic>
        <p:nvPicPr>
          <p:cNvPr id="19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2"/>
          <p:cNvSpPr/>
          <p:nvPr/>
        </p:nvSpPr>
        <p:spPr>
          <a:xfrm>
            <a:off x="714348" y="1142984"/>
            <a:ext cx="799992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7.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Здійснення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послідовної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систематичної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714240" y="1928880"/>
            <a:ext cx="799992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8. Проміжний контроль (самоконтроль) </a:t>
            </a:r>
            <a:endParaRPr/>
          </a:p>
        </p:txBody>
      </p:sp>
      <p:sp>
        <p:nvSpPr>
          <p:cNvPr id="163" name="CustomShape 4"/>
          <p:cNvSpPr/>
          <p:nvPr/>
        </p:nvSpPr>
        <p:spPr>
          <a:xfrm>
            <a:off x="785880" y="2857320"/>
            <a:ext cx="799992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9. Корегування методики роботи </a:t>
            </a:r>
            <a:endParaRPr/>
          </a:p>
        </p:txBody>
      </p:sp>
      <p:sp>
        <p:nvSpPr>
          <p:cNvPr id="164" name="CustomShape 5"/>
          <p:cNvSpPr/>
          <p:nvPr/>
        </p:nvSpPr>
        <p:spPr>
          <a:xfrm>
            <a:off x="785880" y="3857760"/>
            <a:ext cx="799992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10. Досягнення очікуваного результату </a:t>
            </a:r>
            <a:endParaRPr/>
          </a:p>
        </p:txBody>
      </p:sp>
      <p:sp>
        <p:nvSpPr>
          <p:cNvPr id="165" name="CustomShape 6"/>
          <p:cNvSpPr/>
          <p:nvPr/>
        </p:nvSpPr>
        <p:spPr>
          <a:xfrm>
            <a:off x="714240" y="4857840"/>
            <a:ext cx="7999920" cy="82116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11. Продовження повсякденної роботи для закріплення та розвитку успіху </a:t>
            </a:r>
            <a:endParaRPr/>
          </a:p>
        </p:txBody>
      </p:sp>
      <p:sp>
        <p:nvSpPr>
          <p:cNvPr id="166" name="CustomShape 7"/>
          <p:cNvSpPr/>
          <p:nvPr/>
        </p:nvSpPr>
        <p:spPr>
          <a:xfrm>
            <a:off x="714240" y="6215040"/>
            <a:ext cx="7999920" cy="45540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12. Вільне володіння іноземною мовою </a:t>
            </a:r>
            <a:endParaRPr/>
          </a:p>
        </p:txBody>
      </p:sp>
      <p:sp>
        <p:nvSpPr>
          <p:cNvPr id="167" name="CustomShape 8"/>
          <p:cNvSpPr/>
          <p:nvPr/>
        </p:nvSpPr>
        <p:spPr>
          <a:xfrm>
            <a:off x="4214810" y="1643050"/>
            <a:ext cx="227520" cy="284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9"/>
          <p:cNvSpPr/>
          <p:nvPr/>
        </p:nvSpPr>
        <p:spPr>
          <a:xfrm>
            <a:off x="4214880" y="2428920"/>
            <a:ext cx="227520" cy="42768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0"/>
          <p:cNvSpPr/>
          <p:nvPr/>
        </p:nvSpPr>
        <p:spPr>
          <a:xfrm>
            <a:off x="4214880" y="3357720"/>
            <a:ext cx="227520" cy="498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1"/>
          <p:cNvSpPr/>
          <p:nvPr/>
        </p:nvSpPr>
        <p:spPr>
          <a:xfrm>
            <a:off x="4214880" y="4357800"/>
            <a:ext cx="227520" cy="498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2"/>
          <p:cNvSpPr/>
          <p:nvPr/>
        </p:nvSpPr>
        <p:spPr>
          <a:xfrm>
            <a:off x="4214880" y="5715000"/>
            <a:ext cx="227520" cy="498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</a:t>
            </a:r>
            <a:endParaRPr/>
          </a:p>
        </p:txBody>
      </p:sp>
      <p:pic>
        <p:nvPicPr>
          <p:cNvPr id="1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240" cy="1250280"/>
          </a:xfrm>
        </p:spPr>
        <p:txBody>
          <a:bodyPr/>
          <a:lstStyle/>
          <a:p>
            <a:pPr algn="ctr"/>
            <a:r>
              <a:rPr lang="ru-RU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3.1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ВИКОРИСТАННЯ АУТЕНТИЧНИХ МАТЕРІАЛІВ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4284" y="785794"/>
            <a:ext cx="8029575" cy="5810250"/>
            <a:chOff x="135" y="495"/>
            <a:chExt cx="5058" cy="3660"/>
          </a:xfrm>
          <a:solidFill>
            <a:srgbClr val="FFFF00"/>
          </a:solidFill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470" y="1434"/>
              <a:ext cx="1723" cy="454"/>
            </a:xfrm>
            <a:prstGeom prst="leftArrowCallout">
              <a:avLst>
                <a:gd name="adj1" fmla="val 25000"/>
                <a:gd name="adj2" fmla="val 25000"/>
                <a:gd name="adj3" fmla="val 63253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Художня</a:t>
              </a:r>
            </a:p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література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935" y="2704"/>
              <a:ext cx="720" cy="1451"/>
            </a:xfrm>
            <a:prstGeom prst="upArrowCallout">
              <a:avLst>
                <a:gd name="adj1" fmla="val 25000"/>
                <a:gd name="adj2" fmla="val 25000"/>
                <a:gd name="adj3" fmla="val 33310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Аудіо</a:t>
              </a:r>
            </a:p>
            <a:p>
              <a:pPr algn="ctr"/>
              <a:r>
                <a:rPr lang="uk-UA" b="0" u="non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матеріали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880" y="2704"/>
              <a:ext cx="499" cy="1451"/>
            </a:xfrm>
            <a:prstGeom prst="upArrowCallout">
              <a:avLst>
                <a:gd name="adj1" fmla="val 25000"/>
                <a:gd name="adj2" fmla="val 25000"/>
                <a:gd name="adj3" fmla="val 48464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Радіо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35" y="1800"/>
              <a:ext cx="1835" cy="453"/>
            </a:xfrm>
            <a:prstGeom prst="rightArrowCallout">
              <a:avLst>
                <a:gd name="adj1" fmla="val 25000"/>
                <a:gd name="adj2" fmla="val 25000"/>
                <a:gd name="adj3" fmla="val 60890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Інтернет,</a:t>
              </a:r>
            </a:p>
            <a:p>
              <a:pPr algn="ctr"/>
              <a:r>
                <a:rPr lang="uk-UA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матеріали в </a:t>
              </a:r>
              <a:r>
                <a:rPr lang="uk-UA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ел.вигл</a:t>
              </a:r>
              <a:r>
                <a:rPr lang="uk-UA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3470" y="2069"/>
              <a:ext cx="1723" cy="454"/>
            </a:xfrm>
            <a:prstGeom prst="leftArrowCallout">
              <a:avLst>
                <a:gd name="adj1" fmla="val 25000"/>
                <a:gd name="adj2" fmla="val 25000"/>
                <a:gd name="adj3" fmla="val 63253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Інші друковані</a:t>
              </a:r>
            </a:p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матеріали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2835" y="495"/>
              <a:ext cx="585" cy="968"/>
            </a:xfrm>
            <a:prstGeom prst="downArrowCallout">
              <a:avLst>
                <a:gd name="adj1" fmla="val 25000"/>
                <a:gd name="adj2" fmla="val 25000"/>
                <a:gd name="adj3" fmla="val 41176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b="0" u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Телеба-</a:t>
              </a:r>
              <a:endParaRPr lang="uk-UA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0" u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чення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973" y="495"/>
              <a:ext cx="680" cy="940"/>
            </a:xfrm>
            <a:prstGeom prst="downArrowCallout">
              <a:avLst>
                <a:gd name="adj1" fmla="val 25000"/>
                <a:gd name="adj2" fmla="val 25000"/>
                <a:gd name="adj3" fmla="val 32255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 b="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uk-UA" b="0" u="non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азети </a:t>
              </a:r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та</a:t>
              </a:r>
            </a:p>
            <a:p>
              <a:pPr algn="ctr"/>
              <a:r>
                <a:rPr lang="uk-UA" b="0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журнали</a:t>
              </a:r>
              <a:endParaRPr lang="ru-RU" b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973" y="1480"/>
              <a:ext cx="1452" cy="1156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u="non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АУТЕНТИЧНІ</a:t>
              </a:r>
              <a:endParaRPr lang="ru-RU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u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МАТЕРІАЛИ</a:t>
              </a:r>
            </a:p>
            <a:p>
              <a:endParaRPr lang="ru-RU" b="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240" cy="1000108"/>
          </a:xfrm>
        </p:spPr>
        <p:txBody>
          <a:bodyPr/>
          <a:lstStyle/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3.1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ФОРМУВАННЯ У АСПІРАНТІВ</a:t>
            </a:r>
            <a:endParaRPr lang="ru-RU" sz="2000" dirty="0"/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00298" y="1857364"/>
            <a:ext cx="55697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450000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цілеспрямованості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організованості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000" indent="4500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сили волі – важливішого фактору успіху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928800"/>
            <a:ext cx="8228520" cy="51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If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can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force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your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heart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and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nerve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and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sinew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To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serve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your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turn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long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after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they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are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gone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And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so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hold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when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there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nothing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Except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Will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which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says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to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them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 “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Hold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!”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If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can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fill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unforgiving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minute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With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sixty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seconds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`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worth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of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distance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run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Yours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Earth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and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everything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that’s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it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And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which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is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more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you’ll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be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Man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my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son</a:t>
            </a: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!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Rudyard KIPLING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</a:t>
            </a:r>
            <a:endParaRPr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28596" y="928670"/>
            <a:ext cx="8228520" cy="4857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“Умей принудить сердце, нервы, тело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Тебе служить, когда в твоей груди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Уже давно все пусто, все сгорело,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 только Воля говорит: «Иди!»…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Наполни смыслом каждое мгновенье,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Часов и дней неумолимый бег,-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Тогда весь мир ты примешь как владенье,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Тогда, мой сын, ты будешь Человек!”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ctr"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43080" indent="-342000" algn="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                 Р .</a:t>
            </a:r>
            <a:r>
              <a:rPr lang="ru-RU" sz="28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Киплинг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</a:t>
            </a:r>
            <a:endParaRPr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0034" y="1714488"/>
            <a:ext cx="8229240" cy="3071834"/>
          </a:xfrm>
        </p:spPr>
        <p:txBody>
          <a:bodyPr anchor="t"/>
          <a:lstStyle/>
          <a:p>
            <a:pPr marL="180000" indent="4500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 результатами кандидатського іспиту з дисципліни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Іноземна мова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(19-20. 05. 2016) аспіранти показали значне підвищення рівня мовної підготовленості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“5” –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Сабадаш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В.М.,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Прилєпов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С.В.,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Шестопал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Є.О.,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Рабчун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Д.І.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4500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“4”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(зі значним прогресом)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Власенко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В., Ярош В. та  ін.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</a:t>
            </a:r>
            <a:endParaRPr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uk-UA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ДЕЯКІ  РЕЗУЛЬТАТИ  ПОТОЧНОГО </a:t>
            </a:r>
          </a:p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</a:t>
            </a:r>
            <a:r>
              <a:rPr lang="en-US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’</a:t>
            </a:r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ЄКТИВНОГО  КОНТРОЛЮ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0040" y="0"/>
            <a:ext cx="8228520" cy="8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00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ВИСНОВКИ</a:t>
            </a:r>
            <a:endParaRPr/>
          </a:p>
        </p:txBody>
      </p:sp>
      <p:sp>
        <p:nvSpPr>
          <p:cNvPr id="5" name="CustomShape 2"/>
          <p:cNvSpPr/>
          <p:nvPr/>
        </p:nvSpPr>
        <p:spPr>
          <a:xfrm>
            <a:off x="428596" y="1571612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Реалізація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вищезазначених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рішень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пропозицій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дозволить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</a:t>
            </a:r>
          </a:p>
          <a:p>
            <a:pPr marL="180000" indent="450000" algn="just">
              <a:lnSpc>
                <a:spcPct val="100000"/>
              </a:lnSpc>
            </a:pP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Підготувати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групу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НПП кафедр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університету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викладання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змісту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визначених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навчальних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занять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англійською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мовою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  <a:buFont typeface="Arial"/>
              <a:buAutoNum type="arabicPeriod"/>
            </a:pP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Підготувати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аспірантів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університету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рівні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вільного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володіння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англійською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мовою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  <a:buFont typeface="Arial"/>
              <a:buAutoNum type="arabicPeriod"/>
            </a:pP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450000" algn="just">
              <a:lnSpc>
                <a:spcPct val="100000"/>
              </a:lnSpc>
              <a:buFont typeface="Arial"/>
              <a:buAutoNum type="arabicPeriod"/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Створити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умови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досягнення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студентами (бакалаврами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магістрами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) </a:t>
            </a:r>
            <a:r>
              <a:rPr lang="ru-RU" sz="20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рівня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В2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24000" y="1557360"/>
            <a:ext cx="8609400" cy="177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30000"/>
              </a:lnSpc>
            </a:pPr>
            <a:r>
              <a:rPr lang="ru-RU" sz="60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Доповідь</a:t>
            </a:r>
            <a:r>
              <a:rPr lang="ru-RU" sz="60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60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закінчено</a:t>
            </a:r>
            <a:r>
              <a:rPr lang="ru-RU" sz="60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endParaRPr sz="6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ru-RU" sz="60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Дякую</a:t>
            </a:r>
            <a:r>
              <a:rPr lang="ru-RU" sz="60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за </a:t>
            </a:r>
            <a:r>
              <a:rPr lang="ru-RU" sz="60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увагу</a:t>
            </a:r>
            <a:r>
              <a:rPr lang="ru-RU" sz="60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2920" cy="57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000" algn="ctr">
              <a:lnSpc>
                <a:spcPct val="100000"/>
              </a:lnSpc>
            </a:pPr>
            <a:endParaRPr lang="en-US" sz="4800" b="1" strike="noStrike" cap="all" spc="-1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4800" b="1" strike="noStrike" cap="all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English</a:t>
            </a:r>
            <a:r>
              <a:rPr lang="ru-RU" sz="4800" b="1" strike="noStrike" cap="all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opens</a:t>
            </a:r>
            <a:r>
              <a:rPr lang="ru-RU" sz="4800" b="1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</a:t>
            </a:r>
            <a:r>
              <a:rPr lang="ru-RU" sz="4800" b="1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World</a:t>
            </a:r>
            <a:endParaRPr>
              <a:solidFill>
                <a:srgbClr val="002060"/>
              </a:solidFill>
            </a:endParaRPr>
          </a:p>
          <a:p>
            <a:pPr marL="343080" indent="-342000" algn="ctr">
              <a:lnSpc>
                <a:spcPct val="100000"/>
              </a:lnSpc>
            </a:pPr>
            <a:endParaRPr lang="en-US" sz="4800" b="1" strike="noStrike" cap="all" spc="-1" dirty="0" smtClean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4800" b="1" strike="noStrike" cap="all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Англійська</a:t>
            </a:r>
            <a:r>
              <a:rPr lang="ru-RU" sz="4800" b="1" strike="noStrike" cap="all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мова</a:t>
            </a:r>
            <a:r>
              <a:rPr lang="ru-RU" sz="4800" b="1" strike="noStrike" cap="all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допомагає</a:t>
            </a:r>
            <a:r>
              <a:rPr lang="ru-RU" sz="4800" b="1" strike="noStrike" cap="all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>
              <a:solidFill>
                <a:srgbClr val="C00000"/>
              </a:solidFill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ru-RU" sz="4800" b="1" strike="noStrike" cap="all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відкрити</a:t>
            </a:r>
            <a:r>
              <a:rPr lang="ru-RU" sz="4800" b="1" strike="noStrike" cap="all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800" b="1" strike="noStrike" cap="all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світ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endParaRPr/>
          </a:p>
        </p:txBody>
      </p:sp>
      <p:pic>
        <p:nvPicPr>
          <p:cNvPr id="92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643600" y="0"/>
            <a:ext cx="499320" cy="28476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endParaRPr/>
          </a:p>
        </p:txBody>
      </p:sp>
      <p:pic>
        <p:nvPicPr>
          <p:cNvPr id="94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5" name="CustomShape 2"/>
          <p:cNvSpPr/>
          <p:nvPr/>
        </p:nvSpPr>
        <p:spPr>
          <a:xfrm>
            <a:off x="928800" y="0"/>
            <a:ext cx="76428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360" algn="ctr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НОРМАТИВНО-ПРАВОВА БАЗА НАВЧАННЯ ІНОЗЕМНОЇ МОВИ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0" y="1214280"/>
            <a:ext cx="9142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1.1. ДЕРЖАВНІ РІШЕННЯ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ЗАГАЛЬНООСВІТНЬОГО ХАРАКТЕРУ</a:t>
            </a:r>
            <a:endParaRPr/>
          </a:p>
        </p:txBody>
      </p:sp>
      <p:sp>
        <p:nvSpPr>
          <p:cNvPr id="97" name="CustomShape 4"/>
          <p:cNvSpPr/>
          <p:nvPr/>
        </p:nvSpPr>
        <p:spPr>
          <a:xfrm>
            <a:off x="1428728" y="2285992"/>
            <a:ext cx="6142680" cy="3556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1) Лист 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МОН № 1/9-120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11.03.15 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року</a:t>
            </a:r>
          </a:p>
          <a:p>
            <a:pPr marL="180000" indent="450000" algn="just">
              <a:lnSpc>
                <a:spcPct val="100000"/>
              </a:lnSpc>
            </a:pPr>
            <a:endParaRPr sz="2000" dirty="0"/>
          </a:p>
          <a:p>
            <a:pPr marL="180000" indent="450000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Створити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умови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для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вивчення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англійської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мови, як мови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міжнародного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академічного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спілкування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задля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досягнення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випускниками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ВНЗ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рівня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В2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відповідно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до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Загальноєвропейських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рекомендацій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мовної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освіти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 lang="ru-RU" sz="2000" b="1" i="1" strike="noStrike" spc="-1" dirty="0" smtClean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>
              <a:lnSpc>
                <a:spcPct val="100000"/>
              </a:lnSpc>
            </a:pPr>
            <a:endParaRPr sz="2000" dirty="0"/>
          </a:p>
          <a:p>
            <a:pPr marL="180000" indent="450000" algn="just">
              <a:lnSpc>
                <a:spcPct val="100000"/>
              </a:lnSpc>
            </a:pPr>
            <a:r>
              <a:rPr lang="uk-UA" sz="2000" b="1" i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2) Положення КМУ (від 23.03.16) </a:t>
            </a:r>
          </a:p>
          <a:p>
            <a:pPr marL="180000" indent="450000" algn="just">
              <a:lnSpc>
                <a:spcPct val="100000"/>
              </a:lnSpc>
            </a:pPr>
            <a:r>
              <a:rPr lang="uk-UA" sz="2000" b="1" i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“Порядок</a:t>
            </a:r>
            <a:r>
              <a:rPr lang="uk-UA" sz="2000" b="1" i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підготовки докторів </a:t>
            </a:r>
            <a:r>
              <a:rPr lang="uk-UA" sz="2000" b="1" i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філософії”</a:t>
            </a:r>
            <a:r>
              <a:rPr lang="uk-UA" sz="2000" b="1" i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</a:p>
          <a:p>
            <a:pPr marL="180000" indent="450000" algn="just">
              <a:lnSpc>
                <a:spcPct val="100000"/>
              </a:lnSpc>
            </a:pPr>
            <a:endParaRPr lang="ru-RU" sz="2000" b="1" i="1" strike="noStrike" spc="-1" dirty="0" smtClean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2) 2016 </a:t>
            </a:r>
            <a:r>
              <a:rPr lang="ru-RU" sz="2000" b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рік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</a:t>
            </a:r>
            <a:r>
              <a:rPr lang="ru-RU" sz="2000" b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рік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англійської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мови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9" name="CustomShape 1"/>
          <p:cNvSpPr/>
          <p:nvPr/>
        </p:nvSpPr>
        <p:spPr>
          <a:xfrm>
            <a:off x="8643600" y="0"/>
            <a:ext cx="499320" cy="28476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0" y="2151720"/>
            <a:ext cx="914292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1428840" y="1665000"/>
            <a:ext cx="5572052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StarSymbol"/>
              <a:buAutoNum type="arabicParenR"/>
            </a:pP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Програма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Ради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Європи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“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Вивчення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громадянами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Європи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” –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визначено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вимоги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до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рівнів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володіння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основними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європейськими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мовами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порядок </a:t>
            </a:r>
            <a:r>
              <a:rPr lang="ru-RU" sz="2000" b="1" i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перевірки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та </a:t>
            </a:r>
            <a:r>
              <a:rPr lang="ru-RU" sz="2000" b="1" i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оцінки</a:t>
            </a:r>
            <a:r>
              <a:rPr lang="ru-RU" sz="2000" b="1" i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StarSymbol"/>
              <a:buAutoNum type="arabicParenR"/>
            </a:pPr>
            <a:endParaRPr lang="ru-RU" sz="2000" b="1" i="1" strike="noStrike" spc="-1" dirty="0" smtClean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StarSymbol"/>
              <a:buAutoNum type="arabicParenR"/>
            </a:pPr>
            <a:r>
              <a:rPr lang="ru-RU" sz="2000" b="1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Загальноєвропейськi</a:t>
            </a:r>
            <a:r>
              <a:rPr lang="ru-RU" sz="2000" b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рекомендації </a:t>
            </a:r>
            <a:r>
              <a:rPr lang="ru-RU" sz="2000" b="1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мовно</a:t>
            </a:r>
            <a:r>
              <a:rPr lang="uk-UA" sz="2000" b="1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ї</a:t>
            </a:r>
            <a:r>
              <a:rPr lang="ru-RU" sz="2000" b="1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освiти</a:t>
            </a:r>
            <a:r>
              <a:rPr lang="ru-RU" sz="2000" b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ru-RU" sz="2000" b="1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StarSymbol"/>
              <a:buAutoNum type="arabicParenR"/>
            </a:pPr>
            <a:endParaRPr lang="ru-RU" sz="2000" b="1" spc="-1" dirty="0" smtClean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StarSymbol"/>
              <a:buAutoNum type="arabicParenR"/>
            </a:pP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Рекомендації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Болонського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процесу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sz="2000"/>
          </a:p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142920" y="214200"/>
            <a:ext cx="9142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1.2. СУЧАСНІ МІЖНАРОДНІ НОРМИ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НАВЧАННЯ ІНОЗЕМНОЇ МОВИ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785960" y="1571760"/>
            <a:ext cx="6142680" cy="44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Arial"/>
              <a:buAutoNum type="arabicParenR"/>
            </a:pP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організацію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підготовки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аспірантів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у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групах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вивчення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англійської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мови</a:t>
            </a:r>
            <a:r>
              <a:rPr lang="ru-RU" sz="2000" b="1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(Наказ № 649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30.12.2015 року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).</a:t>
            </a:r>
            <a:endParaRPr lang="ru-RU" sz="2000" dirty="0"/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Arial"/>
              <a:buAutoNum type="arabicParenR"/>
            </a:pPr>
            <a:endParaRPr lang="ru-RU" sz="2000" b="1" strike="noStrike" spc="-1" dirty="0" smtClean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Arial"/>
              <a:buAutoNum type="arabicParenR"/>
            </a:pP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організацію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курсів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вивчення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англійської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мови.</a:t>
            </a:r>
            <a:endParaRPr lang="ru-RU" sz="2000" dirty="0"/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Arial"/>
              <a:buAutoNum type="arabicParenR"/>
            </a:pPr>
            <a:endParaRPr lang="ru-RU" sz="2000" b="1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80000" indent="450000" algn="just">
              <a:lnSpc>
                <a:spcPct val="100000"/>
              </a:lnSpc>
              <a:buClr>
                <a:srgbClr val="0D0D0D"/>
              </a:buClr>
              <a:buFont typeface="Arial"/>
              <a:buAutoNum type="arabicParenR"/>
            </a:pPr>
            <a:r>
              <a:rPr lang="ru-RU" sz="2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проведення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визначених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навчальних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занять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англійською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мовою</a:t>
            </a:r>
            <a:r>
              <a:rPr lang="ru-RU" sz="2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sz="2000"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343080" indent="-342000" algn="ctr">
              <a:lnSpc>
                <a:spcPct val="100000"/>
              </a:lnSpc>
            </a:pPr>
            <a:endParaRPr/>
          </a:p>
          <a:p>
            <a:pPr marL="343080" indent="-342000" algn="ctr">
              <a:lnSpc>
                <a:spcPct val="100000"/>
              </a:lnSpc>
            </a:pPr>
            <a:endParaRPr/>
          </a:p>
          <a:p>
            <a:pPr marL="343080" indent="-342000" algn="just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/>
          </a:p>
        </p:txBody>
      </p:sp>
      <p:pic>
        <p:nvPicPr>
          <p:cNvPr id="105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6" name="CustomShape 3"/>
          <p:cNvSpPr/>
          <p:nvPr/>
        </p:nvSpPr>
        <p:spPr>
          <a:xfrm>
            <a:off x="928800" y="285840"/>
            <a:ext cx="7714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1.3. РІШЕННЯ РЕКТОРА ДЕРЖАВНОГО УНІВЕРСИТЕТУ ТЕЛЕКОМУНІКАЦІЙ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/>
          </a:p>
        </p:txBody>
      </p:sp>
      <p:pic>
        <p:nvPicPr>
          <p:cNvPr id="108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9" name="CustomShape 2"/>
          <p:cNvSpPr/>
          <p:nvPr/>
        </p:nvSpPr>
        <p:spPr>
          <a:xfrm>
            <a:off x="928800" y="214200"/>
            <a:ext cx="7714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1.4. ОРГАНІЗАЦІЯ ПОГЛИБЛЕНОГО ВИВЧЕННЯ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ІНОЗЕМНОЇ МОВИ В УНІВЕРСИТЕТІ</a:t>
            </a:r>
            <a:endParaRPr/>
          </a:p>
        </p:txBody>
      </p:sp>
      <p:graphicFrame>
        <p:nvGraphicFramePr>
          <p:cNvPr id="110" name="Table 3"/>
          <p:cNvGraphicFramePr/>
          <p:nvPr/>
        </p:nvGraphicFramePr>
        <p:xfrm>
          <a:off x="857224" y="1357298"/>
          <a:ext cx="7858180" cy="2013120"/>
        </p:xfrm>
        <a:graphic>
          <a:graphicData uri="http://schemas.openxmlformats.org/drawingml/2006/table">
            <a:tbl>
              <a:tblPr/>
              <a:tblGrid>
                <a:gridCol w="475920"/>
                <a:gridCol w="2309760"/>
                <a:gridCol w="2572170"/>
                <a:gridCol w="2500330"/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№ 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Рівень </a:t>
                      </a: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підготовки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Обсяг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годин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Примітки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Бакалавр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180 (120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ПЗ)</a:t>
                      </a:r>
                      <a:r>
                        <a:rPr lang="ru-RU" sz="1800" strike="noStrik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endParaRPr lang="ru-RU" sz="1800" strike="noStrike" spc="0" baseline="0" dirty="0" smtClean="0">
                        <a:solidFill>
                          <a:schemeClr val="tx1"/>
                        </a:solidFill>
                        <a:uFillTx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90 </a:t>
                      </a: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(60 ПЗ)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Магістр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54 (36 ПЗ)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АСПІРАНТ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300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</a:t>
                      </a:r>
                      <a:r>
                        <a:rPr lang="ru-RU" sz="1800" b="1" u="sng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192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ПЗ)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Уточнюється</a:t>
                      </a:r>
                      <a:r>
                        <a:rPr lang="ru-RU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в </a:t>
                      </a:r>
                      <a:r>
                        <a:rPr lang="ru-RU" sz="180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МОіН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11" name="CustomShape 4"/>
          <p:cNvSpPr/>
          <p:nvPr/>
        </p:nvSpPr>
        <p:spPr>
          <a:xfrm>
            <a:off x="1080" y="3929066"/>
            <a:ext cx="914292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Примітка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</a:p>
          <a:p>
            <a:pPr algn="ctr">
              <a:lnSpc>
                <a:spcPct val="100000"/>
              </a:lnSpc>
            </a:pPr>
            <a:endParaRPr b="1" dirty="0"/>
          </a:p>
          <a:p>
            <a:pPr indent="450000" algn="ctr">
              <a:lnSpc>
                <a:spcPct val="100000"/>
              </a:lnSpc>
              <a:buFont typeface="StarSymbol"/>
              <a:buAutoNum type="arabicPeriod"/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кожному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етапі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підготовки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планується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значну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увагу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приділяти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питанню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самостійної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студентів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аспірантів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вивчення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ІМ.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/>
            <a:r>
              <a:rPr lang="ru-RU" sz="2000" b="1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2.1. ЗМІСТ НАВЧАННЯ:</a:t>
            </a:r>
          </a:p>
          <a:p>
            <a:pPr algn="ctr">
              <a:lnSpc>
                <a:spcPct val="100000"/>
              </a:lnSpc>
            </a:pPr>
            <a:endParaRPr smtClean="0"/>
          </a:p>
          <a:p>
            <a:pPr algn="ctr">
              <a:lnSpc>
                <a:spcPct val="100000"/>
              </a:lnSpc>
              <a:buClr>
                <a:srgbClr val="990066"/>
              </a:buClr>
            </a:pPr>
            <a:r>
              <a:rPr lang="ru-RU" sz="2000" b="1" strike="noStrike" spc="-1" dirty="0" smtClean="0">
                <a:solidFill>
                  <a:srgbClr val="99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Теоретична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складова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(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формування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мовних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компетенцій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); </a:t>
            </a:r>
          </a:p>
          <a:p>
            <a:pPr algn="ctr">
              <a:lnSpc>
                <a:spcPct val="100000"/>
              </a:lnSpc>
              <a:buClr>
                <a:srgbClr val="990066"/>
              </a:buClr>
            </a:pPr>
            <a:endParaRPr lang="ru-RU" dirty="0" smtClean="0"/>
          </a:p>
          <a:p>
            <a:pPr indent="450000" algn="ctr">
              <a:lnSpc>
                <a:spcPct val="100000"/>
              </a:lnSpc>
              <a:buClr>
                <a:srgbClr val="990066"/>
              </a:buClr>
            </a:pPr>
            <a:r>
              <a:rPr lang="ru-RU" sz="2000" b="1" strike="noStrike" spc="-1" dirty="0" smtClean="0">
                <a:solidFill>
                  <a:srgbClr val="99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Практична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складова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формування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мовленнєвих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компетенцій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).</a:t>
            </a:r>
            <a:endParaRPr b="1"/>
          </a:p>
          <a:p>
            <a:pPr marL="343080" indent="-342000" algn="ctr">
              <a:lnSpc>
                <a:spcPct val="100000"/>
              </a:lnSpc>
            </a:pP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8643600" y="0"/>
            <a:ext cx="499320" cy="28332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/>
          </a:p>
        </p:txBody>
      </p:sp>
      <p:pic>
        <p:nvPicPr>
          <p:cNvPr id="114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27720" cy="9277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5" name="CustomShape 3"/>
          <p:cNvSpPr/>
          <p:nvPr/>
        </p:nvSpPr>
        <p:spPr>
          <a:xfrm>
            <a:off x="1071360" y="0"/>
            <a:ext cx="75715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ОНОВЛЕННЯ ЗМІСТУ </a:t>
            </a:r>
            <a:endParaRPr/>
          </a:p>
          <a:p>
            <a:pPr marL="514440" indent="-513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НАВЧАННЯ ІНОЗЕМНОЇ МОВИ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1755</Words>
  <Application>Microsoft Office PowerPoint</Application>
  <PresentationFormat>Экран (4:3)</PresentationFormat>
  <Paragraphs>384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3.4. СУЧАСНІ ПІДХОДИ ДО СТВОРЕННЯ   НАВЧАЛЬНО-МАТЕРІАЛЬНОЇ БАЗИ                  </vt:lpstr>
      <vt:lpstr> 3.5. ВАРІАНТ СУЧАСНОЇ МОВНОЇ ЛАБОРАТОРІЇ  (ЦИФРОВА ЛІНГВІСТИЧНА НАВЧАЛЬНА СИСТЕМА)                 </vt:lpstr>
      <vt:lpstr>        3.6. СТВОРЕННЯ ФОНДУ СУЧАСНИХ           НАВЧАЛЬНО-МЕТОДИЧНИХ МАТЕРІАЛІВ</vt:lpstr>
      <vt:lpstr>Слайд 20</vt:lpstr>
      <vt:lpstr>Слайд 21</vt:lpstr>
      <vt:lpstr>Слайд 22</vt:lpstr>
      <vt:lpstr>Слайд 23</vt:lpstr>
      <vt:lpstr>Слайд 24</vt:lpstr>
      <vt:lpstr> 3.7. ДОПІДГОТОВКА  НПП,  ПІДБІР  КАДРІВ  КАФЕДРИ  ІМ</vt:lpstr>
      <vt:lpstr>Слайд 26</vt:lpstr>
      <vt:lpstr>                  3.9. МІЖКАФЕДРАЛЬНА СПІВПРАЦЯ КАФЕДРИ  ІМ   (СТАНОМ НА 25.05.16)</vt:lpstr>
      <vt:lpstr>     3.10. ПИТАННЯ ОРГАНІЗАЦІЇ ПЕРЕКЛАДАЦЬКОЇ ДІЯЛЬНОСТІ  ТА МОВНОГО ТЕСТУВАННЯ В УНІВЕРСИТЕТІ </vt:lpstr>
      <vt:lpstr>               3.11. ПРО ГОТОВНІСТЬ СТУДЕНТІВ /АСПІРАНТІВ ДО НАВЧАННЯ</vt:lpstr>
      <vt:lpstr>Слайд 30</vt:lpstr>
      <vt:lpstr>Слайд 31</vt:lpstr>
      <vt:lpstr>           3.13. ВИКОРИСТАННЯ АУТЕНТИЧНИХ МАТЕРІАЛІВ   </vt:lpstr>
      <vt:lpstr>                   3.14. ФОРМУВАННЯ У АСПІРАНТІВ</vt:lpstr>
      <vt:lpstr>Слайд 34</vt:lpstr>
      <vt:lpstr>Слайд 35</vt:lpstr>
      <vt:lpstr>Слайд 36</vt:lpstr>
      <vt:lpstr>Слайд 37</vt:lpstr>
      <vt:lpstr>Слайд 38</vt:lpstr>
    </vt:vector>
  </TitlesOfParts>
  <Company>DUT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KIM</dc:creator>
  <cp:lastModifiedBy>Yanchenko</cp:lastModifiedBy>
  <cp:revision>149</cp:revision>
  <dcterms:created xsi:type="dcterms:W3CDTF">2016-05-20T09:56:38Z</dcterms:created>
  <dcterms:modified xsi:type="dcterms:W3CDTF">2020-01-13T09:16:33Z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DUT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43</vt:i4>
  </property>
</Properties>
</file>