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327" r:id="rId3"/>
    <p:sldId id="258" r:id="rId4"/>
    <p:sldId id="357" r:id="rId5"/>
    <p:sldId id="360" r:id="rId6"/>
    <p:sldId id="358" r:id="rId7"/>
    <p:sldId id="363" r:id="rId8"/>
    <p:sldId id="361" r:id="rId9"/>
    <p:sldId id="365" r:id="rId10"/>
    <p:sldId id="366" r:id="rId11"/>
    <p:sldId id="362" r:id="rId12"/>
    <p:sldId id="359" r:id="rId13"/>
    <p:sldId id="34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323232"/>
    <a:srgbClr val="E36563"/>
    <a:srgbClr val="002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6263" autoAdjust="0"/>
  </p:normalViewPr>
  <p:slideViewPr>
    <p:cSldViewPr snapToGrid="0">
      <p:cViewPr varScale="1">
        <p:scale>
          <a:sx n="71" d="100"/>
          <a:sy n="71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71BAB-13F9-AE44-A055-0F382FC6E3AF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AE076-B4A7-B04B-8125-B709652109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8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076-B4A7-B04B-8125-B7096521092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030222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140383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609000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978224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684469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82685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946884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338733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571146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805261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794064"/>
      </p:ext>
    </p:extLst>
  </p:cSld>
  <p:clrMapOvr>
    <a:masterClrMapping/>
  </p:clrMapOvr>
  <p:transition spd="med">
    <p:checker dir="vert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4833-1BBC-4C81-B52F-2C529CD37D23}" type="datetimeFigureOut">
              <a:rPr lang="ru-RU" smtClean="0"/>
              <a:pPr/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AEA8-BF9C-46A8-8C97-54B8DAD6F0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88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 dir="vert"/>
    <p:sndAc>
      <p:stSnd>
        <p:snd r:embed="rId13" name="camera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5863" y="2387596"/>
            <a:ext cx="1004258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cap="all" spc="-4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«МЕХАНИЗМЫ БЕЗОПАСНОСТИ В СЕТЯХ пост </a:t>
            </a:r>
            <a:r>
              <a:rPr lang="en-US" sz="2800" b="1" cap="all" spc="-4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NGN, 4g, 5g, </a:t>
            </a:r>
            <a:r>
              <a:rPr lang="ru-RU" sz="2800" b="1" cap="all" spc="-4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используемых в автоматизированных системах управления Технологиями производства»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5702" y="179614"/>
            <a:ext cx="4508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94984" y="716643"/>
            <a:ext cx="9144000" cy="646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4" rIns="91429" bIns="45714">
            <a:spAutoFit/>
          </a:bodyPr>
          <a:lstStyle/>
          <a:p>
            <a:pPr algn="ctr" defTabSz="762000">
              <a:buFont typeface="Symbol" pitchFamily="18" charset="2"/>
              <a:buNone/>
            </a:pP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МИНИСТЕРСТВО ОБРАЗОВАНИЯ  И 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НАУКИ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УКРАИНЫ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762000"/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ГОСУДАРСТВЕННЫЙ  УНИВЕРСИТЕТ  ТЕЛЕКОММУНИКАЦИЙ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82612" y="5611813"/>
            <a:ext cx="6159151" cy="830262"/>
          </a:xfrm>
        </p:spPr>
        <p:txBody>
          <a:bodyPr/>
          <a:lstStyle/>
          <a:p>
            <a:pPr marL="539750" indent="-539750" algn="just" eaLnBrk="1" hangingPunct="1"/>
            <a:r>
              <a:rPr lang="ru-RU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ДОКЛАДЧИК: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профессор кафедры Информационной и кибернетической безопасности  Учебно-научного института защиты информации   к.т.н.,  доцент ГУЛАК Г.Н.</a:t>
            </a:r>
          </a:p>
        </p:txBody>
      </p:sp>
      <p:pic>
        <p:nvPicPr>
          <p:cNvPr id="11" name="Picture 6" descr="http://mirtelecoma.ru/upload/iblock/480/480f12f171a5a9d0637214db771c772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" y="4"/>
            <a:ext cx="1872000" cy="181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7" descr="G:\Логотип!!!.BMP"/>
          <p:cNvPicPr>
            <a:picLocks noChangeAspect="1" noChangeArrowheads="1"/>
          </p:cNvPicPr>
          <p:nvPr/>
        </p:nvPicPr>
        <p:blipFill rotWithShape="1">
          <a:blip r:embed="rId6" cstate="print">
            <a:lum bright="-10000" contrast="30000"/>
          </a:blip>
          <a:srcRect l="-34" t="117" r="1" b="1"/>
          <a:stretch/>
        </p:blipFill>
        <p:spPr bwMode="auto">
          <a:xfrm>
            <a:off x="10436450" y="130628"/>
            <a:ext cx="1584000" cy="158779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3860544"/>
      </p:ext>
    </p:extLst>
  </p:cSld>
  <p:clrMapOvr>
    <a:masterClrMapping/>
  </p:clrMapOvr>
  <p:transition spd="med">
    <p:diamond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663584" y="63963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699952" y="249396"/>
            <a:ext cx="9144001" cy="802415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Схема построения СКЗИ</a:t>
            </a: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36598" y="60158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12098" y="1112677"/>
            <a:ext cx="9425180" cy="5283658"/>
            <a:chOff x="2272" y="-979"/>
            <a:chExt cx="6554" cy="3651"/>
          </a:xfrm>
        </p:grpSpPr>
        <p:sp>
          <p:nvSpPr>
            <p:cNvPr id="4" name="AutoShape 29"/>
            <p:cNvSpPr>
              <a:spLocks noChangeAspect="1" noChangeArrowheads="1" noTextEdit="1"/>
            </p:cNvSpPr>
            <p:nvPr/>
          </p:nvSpPr>
          <p:spPr bwMode="auto">
            <a:xfrm>
              <a:off x="2289" y="-979"/>
              <a:ext cx="6533" cy="3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" name="Line 28"/>
            <p:cNvSpPr>
              <a:spLocks noChangeShapeType="1"/>
            </p:cNvSpPr>
            <p:nvPr/>
          </p:nvSpPr>
          <p:spPr bwMode="auto">
            <a:xfrm>
              <a:off x="4343" y="-973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>
              <a:off x="6788" y="-973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Text Box 26"/>
            <p:cNvSpPr txBox="1">
              <a:spLocks noChangeArrowheads="1"/>
            </p:cNvSpPr>
            <p:nvPr/>
          </p:nvSpPr>
          <p:spPr bwMode="auto">
            <a:xfrm>
              <a:off x="3669" y="-612"/>
              <a:ext cx="1359" cy="4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Вхід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синхронізації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6123" y="-667"/>
              <a:ext cx="1359" cy="4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Вхід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синхронізації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7642" y="-181"/>
              <a:ext cx="692" cy="3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Ключ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</a:t>
              </a:r>
              <a:endParaRPr kumimoji="0" lang="uk-UA" alt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7326" y="236"/>
              <a:ext cx="14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2722" y="650"/>
              <a:ext cx="752" cy="4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Вектор </a:t>
              </a:r>
              <a:r>
                <a:rPr kumimoji="0" lang="en-US" alt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IV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7332" y="1052"/>
              <a:ext cx="14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2305" y="377"/>
              <a:ext cx="14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272" y="1727"/>
              <a:ext cx="420" cy="2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То</a:t>
              </a:r>
              <a:endParaRPr kumimoji="0" lang="uk-UA" alt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7682" y="650"/>
              <a:ext cx="719" cy="3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Вектор </a:t>
              </a:r>
              <a:r>
                <a:rPr kumimoji="0" lang="en-US" alt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IV</a:t>
              </a:r>
              <a:endParaRPr kumimoji="0" lang="uk-UA" alt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2305" y="1052"/>
              <a:ext cx="14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4343" y="1187"/>
              <a:ext cx="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3074" y="1862"/>
              <a:ext cx="815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4886" y="1053"/>
              <a:ext cx="1337" cy="53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Система контроля и блокировки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6788" y="1187"/>
              <a:ext cx="1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7320" y="1862"/>
              <a:ext cx="815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8206" y="1718"/>
              <a:ext cx="448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То</a:t>
              </a:r>
              <a:endParaRPr kumimoji="0" lang="uk-UA" alt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V="1">
              <a:off x="4845" y="1862"/>
              <a:ext cx="1555" cy="9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4779" y="1957"/>
              <a:ext cx="1615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Транспортная сеть</a:t>
              </a:r>
              <a:endParaRPr kumimoji="0" lang="en-US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3878" y="1610"/>
              <a:ext cx="951" cy="52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Алгоритм генерации </a:t>
              </a:r>
              <a:r>
                <a:rPr kumimoji="0" lang="en-US" alt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Xm</a:t>
              </a:r>
              <a:r>
                <a:rPr kumimoji="0" lang="ru-RU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6308" y="1601"/>
              <a:ext cx="988" cy="54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Алгоритм генерации </a:t>
              </a:r>
              <a:r>
                <a:rPr kumimoji="0" lang="en-US" alt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Xm</a:t>
              </a:r>
              <a:endParaRPr kumimoji="0" lang="ru-RU" alt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2710" y="-37"/>
              <a:ext cx="645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Ключ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uk-UA" sz="1600" b="1" i="1" dirty="0">
                  <a:latin typeface="Arial" pitchFamily="34" charset="0"/>
                  <a:cs typeface="Arial" pitchFamily="34" charset="0"/>
                </a:rPr>
                <a:t>K</a:t>
              </a:r>
              <a:endParaRPr kumimoji="0" lang="uk-UA" alt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6103" y="101"/>
              <a:ext cx="1222" cy="10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Генератор</a:t>
              </a: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ПСП </a:t>
              </a:r>
              <a:r>
                <a:rPr kumimoji="0" lang="ru-RU" alt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шифратора Б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uk-UA" b="1" dirty="0" smtClean="0">
                  <a:latin typeface="Arial" pitchFamily="34" charset="0"/>
                  <a:cs typeface="Arial" pitchFamily="34" charset="0"/>
                </a:rPr>
                <a:t>(ДСТУ 7624:2014)</a:t>
              </a: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3799" y="107"/>
              <a:ext cx="1217" cy="10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Генератор</a:t>
              </a: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b="1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ПСП </a:t>
              </a:r>
              <a:r>
                <a:rPr kumimoji="0" lang="ru-RU" alt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шифратора А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uk-UA" b="1" dirty="0" smtClean="0">
                  <a:latin typeface="Arial" pitchFamily="34" charset="0"/>
                  <a:cs typeface="Arial" pitchFamily="34" charset="0"/>
                </a:rPr>
                <a:t>(ДСТУ 7624:2014)</a:t>
              </a: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8342311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604017" y="63963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</a:t>
            </a:r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797742" y="345876"/>
            <a:ext cx="9144001" cy="118454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Оценка безопасности СКЗИ</a:t>
            </a: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716860" y="3050937"/>
            <a:ext cx="9189439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Где: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uk-UA" sz="12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ущерб от атак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uk-UA" sz="1200" b="1" i="1" dirty="0" smtClean="0">
                <a:latin typeface="Arial" pitchFamily="34" charset="0"/>
                <a:cs typeface="Arial" pitchFamily="34" charset="0"/>
              </a:rPr>
              <a:t>АА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цена атаки на алгоритм шифрования;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1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АР</a:t>
            </a: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цена атаки на реализацию средства защиты (инженерно-криптографическая);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1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цена атаки по побочным каналам утечки информации (ПЭВМН);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относительная оценка эффективности защиты.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Варианты: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Q&lt;&lt;1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высокий уровень безопасности;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=1 – средний уровень безопасности;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Q&gt;1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 низкий уровень безопасности.</a:t>
            </a:r>
          </a:p>
        </p:txBody>
      </p:sp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748" y="1780674"/>
            <a:ext cx="4197201" cy="131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8013427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604017" y="63963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12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760746" y="336251"/>
            <a:ext cx="9144001" cy="118454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Выводы</a:t>
            </a: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2990248" y="1360438"/>
            <a:ext cx="78574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1. Для обеспечения требуемого уровня имитостойкости разработан алгоритм генерации подстановок замены на основе псевдослучайной последовательности, полученной с помощью алгоритма блочного шифрования (ДСТУ ГОСТ 28147:2009, ДСТУ 7624-2014) в режиме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OFB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2. Алгоритм генерации обеспечивает необходимые вероятностные характеристики и имеет быстродействие в среднем в 4 раза превышающее производительность метода бесповторного набора подстановок замены.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3. Предложенный алгоритм колонной (многоалфавитной) замены допускает 8 кратное повторение ключа без снижения стойкости шифрования.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Сложность подмены сообщения длины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оценивается величиной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На основе статистической задачи о разладке предложен критерий выявления атак на программную реализацию СКЗИ, что обеспечивает необходимую оперативность реакции при практических применениях.</a:t>
            </a:r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9934" y="4624739"/>
            <a:ext cx="5905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8013427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8275" y="3347528"/>
            <a:ext cx="8226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4275640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5737" y="650086"/>
            <a:ext cx="7678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План   доклада</a:t>
            </a:r>
            <a:endParaRPr lang="ru-RU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8230" y="1761188"/>
            <a:ext cx="96655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 algn="just"/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1. 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Типовые уязвимости системы обеспечения кибербезопасности</a:t>
            </a:r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 marL="263525" indent="-263525" algn="just"/>
            <a:r>
              <a:rPr lang="uk-UA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Факторы, обуславливающие рост проблем в обеспечении кибербезопасности</a:t>
            </a:r>
            <a:endParaRPr lang="ru-RU" sz="20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263525" indent="-263525" algn="just"/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3. 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Угрозы безопасности в сети пост </a:t>
            </a:r>
            <a:r>
              <a:rPr lang="en-US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NGN 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(транспорт АСУ ТП) и механизмы защиты</a:t>
            </a:r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 marL="263525" indent="-263525" algn="just"/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4. 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Модель злоумышленника</a:t>
            </a:r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 marL="263525" indent="-263525" algn="just"/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5. 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Модель угроз и риски криптоанализа</a:t>
            </a:r>
            <a:r>
              <a:rPr lang="uk-UA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 marL="263525" indent="-263525" algn="just"/>
            <a:r>
              <a:rPr lang="uk-UA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6. 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Защита от угроз имитации</a:t>
            </a:r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  <a:endParaRPr lang="en-US" sz="20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263525" indent="-263525" algn="just"/>
            <a:r>
              <a:rPr lang="en-US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 </a:t>
            </a:r>
            <a:r>
              <a:rPr lang="ru-RU" sz="20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Анализ вариантов реализации СКЗИ.</a:t>
            </a:r>
            <a:endParaRPr lang="uk-UA" sz="2000" b="1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263525" indent="-263525" algn="just"/>
            <a:r>
              <a:rPr lang="en-US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8. </a:t>
            </a:r>
            <a:r>
              <a:rPr lang="ru-RU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Схема </a:t>
            </a:r>
            <a:r>
              <a:rPr lang="ru-RU" sz="20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построения </a:t>
            </a:r>
            <a:r>
              <a:rPr lang="ru-RU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СКЗИ.</a:t>
            </a:r>
            <a:endParaRPr lang="en-US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263525" indent="-263525" algn="just"/>
            <a:r>
              <a:rPr lang="en-US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</a:t>
            </a:r>
            <a:r>
              <a:rPr lang="uk-UA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Оценка безопасности СКЗИ.</a:t>
            </a:r>
            <a:endParaRPr lang="ru-RU" sz="20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263525" indent="-263525" algn="just"/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 </a:t>
            </a:r>
            <a:r>
              <a:rPr lang="ru-RU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Выводы</a:t>
            </a:r>
            <a:r>
              <a:rPr lang="ru-RU" sz="2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51842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446753" y="431539"/>
            <a:ext cx="2524203" cy="132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51842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128211" y="365125"/>
            <a:ext cx="8728409" cy="1325563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Типовые уязвимости системы обеспечения кибербезопасности</a:t>
            </a:r>
            <a:endParaRPr lang="ru-RU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54859" y="1987549"/>
            <a:ext cx="105924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latin typeface="Arial" charset="0"/>
              </a:rPr>
              <a:t>несоответствие </a:t>
            </a:r>
            <a:r>
              <a:rPr lang="ru-RU" dirty="0" smtClean="0">
                <a:latin typeface="Arial" charset="0"/>
              </a:rPr>
              <a:t>уровня развития инфраструктуры электронных коммуникаций современным требованиям к ее безопасности, особенно в высокотехнологичных отраслях (энергетика, транспорт, химические производства и т.д.);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latin typeface="Arial" charset="0"/>
              </a:rPr>
              <a:t>недостаточный уровень </a:t>
            </a:r>
            <a:r>
              <a:rPr lang="ru-RU" dirty="0" smtClean="0">
                <a:latin typeface="Arial" charset="0"/>
              </a:rPr>
              <a:t>защищенности от киберугроз информационной инфраструктуры, электронных информационных ресурсов и информации, требования по защите которой установлена законом;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latin typeface="Arial" charset="0"/>
              </a:rPr>
              <a:t>бессистемность мер </a:t>
            </a:r>
            <a:r>
              <a:rPr lang="ru-RU" dirty="0" smtClean="0">
                <a:latin typeface="Arial" charset="0"/>
              </a:rPr>
              <a:t>киберзащиты критической информационной инфраструктуры;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latin typeface="Arial" charset="0"/>
              </a:rPr>
              <a:t>недостаточное развитие </a:t>
            </a:r>
            <a:r>
              <a:rPr lang="ru-RU" dirty="0" smtClean="0">
                <a:latin typeface="Arial" charset="0"/>
              </a:rPr>
              <a:t>организационно-технической инфраструктуры обеспечения кибербезопасности и киберзащиты критической информационной инфраструктуры и электронных информационных ресурсов;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Arial" charset="0"/>
              </a:rPr>
              <a:t>недостаточная эффективность </a:t>
            </a:r>
            <a:r>
              <a:rPr lang="ru-RU" dirty="0" smtClean="0">
                <a:latin typeface="Arial" charset="0"/>
              </a:rPr>
              <a:t>противодействия киберугрозам военного, криминального, террористического характера;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latin typeface="Arial" charset="0"/>
              </a:rPr>
              <a:t>недостаточный </a:t>
            </a:r>
            <a:r>
              <a:rPr lang="ru-RU" dirty="0" smtClean="0">
                <a:latin typeface="Arial" charset="0"/>
              </a:rPr>
              <a:t>уровень координации, взаимодействия и информационного обмена между общественностью и субъектами обеспечения кибербезопасности.</a:t>
            </a:r>
            <a:endParaRPr lang="ru-RU" dirty="0">
              <a:latin typeface="Arial" charset="0"/>
            </a:endParaRPr>
          </a:p>
        </p:txBody>
      </p:sp>
      <p:pic>
        <p:nvPicPr>
          <p:cNvPr id="24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294353" y="279139"/>
            <a:ext cx="2524203" cy="132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446753" y="431539"/>
            <a:ext cx="2524203" cy="132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13427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51842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760746" y="336250"/>
            <a:ext cx="914400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Факторы, обуславливающие рост проблем в обеспечении кибербезопасности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35609" y="2016425"/>
            <a:ext cx="105924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446088">
              <a:buFont typeface="Wingdings" pitchFamily="2" charset="2"/>
              <a:buChar char="q"/>
              <a:tabLst>
                <a:tab pos="4460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Быстрое развитие сетевых технологий, включая внедрение сетей пост NGN, 4G. 5G,  опережает развитие регуляторных механизмов, нормативных требований к системам и средствам защиты.</a:t>
            </a:r>
          </a:p>
          <a:p>
            <a:pPr marL="446088" indent="-446088">
              <a:buFont typeface="Wingdings" pitchFamily="2" charset="2"/>
              <a:buChar char="q"/>
              <a:tabLst>
                <a:tab pos="4460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Атаки становятся все более сложными, регулярными и совершенными.</a:t>
            </a:r>
          </a:p>
          <a:p>
            <a:pPr marL="446088" indent="-446088">
              <a:buFont typeface="Wingdings" pitchFamily="2" charset="2"/>
              <a:buChar char="q"/>
              <a:tabLst>
                <a:tab pos="4460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Выявление атак происходит уже после их завершения, если такое вообще происходит.</a:t>
            </a:r>
          </a:p>
          <a:p>
            <a:pPr marL="446088" indent="-446088">
              <a:buFont typeface="Wingdings" pitchFamily="2" charset="2"/>
              <a:buChar char="q"/>
              <a:tabLst>
                <a:tab pos="4460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Атаки реализуются с помощью вредоносных кодов и технологий анонимизации, что позволяет злоумышленникам преодолевать определенные защитные барьеры.</a:t>
            </a:r>
          </a:p>
          <a:p>
            <a:pPr marL="446088" indent="-446088">
              <a:buFont typeface="Wingdings" pitchFamily="2" charset="2"/>
              <a:buChar char="q"/>
              <a:tabLst>
                <a:tab pos="4460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Системы наблюдения за проникновением, базы данных антивирусов быстро устаревают  и не обеспечивают необходимого уровня безопасности.</a:t>
            </a:r>
          </a:p>
          <a:p>
            <a:pPr marL="446088" indent="-446088">
              <a:buFont typeface="Wingdings" pitchFamily="2" charset="2"/>
              <a:buChar char="q"/>
              <a:tabLst>
                <a:tab pos="4460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Злоумышленники успевают использовать уязвимости инноваций раньше, чем разработчики систем их устраняют или создают необходимые инструменты. 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13427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51842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760746" y="336250"/>
            <a:ext cx="9144001" cy="1325563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Угрозы безопасности в сети пост </a:t>
            </a:r>
            <a:r>
              <a:rPr lang="en-US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NGN </a:t>
            </a:r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(транспорт АСУ ТП) и механизмы защиты</a:t>
            </a: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1323174" y="1848051"/>
            <a:ext cx="9693275" cy="4206875"/>
            <a:chOff x="1008" y="2304"/>
            <a:chExt cx="15264" cy="662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49155" name="Text Box 3"/>
            <p:cNvSpPr txBox="1">
              <a:spLocks noChangeArrowheads="1"/>
            </p:cNvSpPr>
            <p:nvPr/>
          </p:nvSpPr>
          <p:spPr bwMode="auto">
            <a:xfrm>
              <a:off x="2464" y="4266"/>
              <a:ext cx="3073" cy="1172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Перехват и анализ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трафика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6" name="Text Box 4"/>
            <p:cNvSpPr txBox="1">
              <a:spLocks noChangeArrowheads="1"/>
            </p:cNvSpPr>
            <p:nvPr/>
          </p:nvSpPr>
          <p:spPr bwMode="auto">
            <a:xfrm>
              <a:off x="5947" y="4266"/>
              <a:ext cx="2253" cy="1172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Кража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терминала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7" name="Text Box 5"/>
            <p:cNvSpPr txBox="1">
              <a:spLocks noChangeArrowheads="1"/>
            </p:cNvSpPr>
            <p:nvPr/>
          </p:nvSpPr>
          <p:spPr bwMode="auto">
            <a:xfrm>
              <a:off x="8610" y="4237"/>
              <a:ext cx="2253" cy="1172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Вторжение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 сеть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11273" y="4257"/>
              <a:ext cx="4096" cy="1172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Несанкционированный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доступ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6971" y="2304"/>
              <a:ext cx="3892" cy="1172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Угрозы безопасности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flipH="1">
              <a:off x="3898" y="3476"/>
              <a:ext cx="4916" cy="7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 flipH="1">
              <a:off x="7176" y="3476"/>
              <a:ext cx="1638" cy="7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8814" y="3476"/>
              <a:ext cx="1025" cy="7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8814" y="3476"/>
              <a:ext cx="4507" cy="7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1008" y="7794"/>
              <a:ext cx="2448" cy="1134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Изменение конфигурации сети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3600" y="7794"/>
              <a:ext cx="1440" cy="1134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Контроль доступа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5184" y="7794"/>
              <a:ext cx="2448" cy="1134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Шифрование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“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end to end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” данных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</a:t>
              </a:r>
              <a:r>
                <a:rPr kumimoji="0" lang="ru-RU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команд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7776" y="7794"/>
              <a:ext cx="2160" cy="1134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Взаимная аутентификация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8" name="Text Box 16"/>
            <p:cNvSpPr txBox="1">
              <a:spLocks noChangeArrowheads="1"/>
            </p:cNvSpPr>
            <p:nvPr/>
          </p:nvSpPr>
          <p:spPr bwMode="auto">
            <a:xfrm>
              <a:off x="10080" y="7794"/>
              <a:ext cx="2016" cy="1134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Сигнализация защиты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12240" y="7794"/>
              <a:ext cx="1728" cy="1134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Удаленное отключение терминала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14112" y="7794"/>
              <a:ext cx="2160" cy="1134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Автоматическая смена ключей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>
              <a:off x="3898" y="5429"/>
              <a:ext cx="2868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>
              <a:off x="3898" y="5429"/>
              <a:ext cx="5121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>
              <a:off x="3898" y="5429"/>
              <a:ext cx="6965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>
              <a:off x="3898" y="5429"/>
              <a:ext cx="9013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75" name="Line 23"/>
            <p:cNvSpPr>
              <a:spLocks noChangeShapeType="1"/>
            </p:cNvSpPr>
            <p:nvPr/>
          </p:nvSpPr>
          <p:spPr bwMode="auto">
            <a:xfrm flipH="1">
              <a:off x="6766" y="5429"/>
              <a:ext cx="205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>
              <a:off x="6971" y="5429"/>
              <a:ext cx="2048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77" name="Line 25"/>
            <p:cNvSpPr>
              <a:spLocks noChangeShapeType="1"/>
            </p:cNvSpPr>
            <p:nvPr/>
          </p:nvSpPr>
          <p:spPr bwMode="auto">
            <a:xfrm>
              <a:off x="6971" y="5429"/>
              <a:ext cx="5940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6971" y="5429"/>
              <a:ext cx="7989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 flipH="1">
              <a:off x="4513" y="5429"/>
              <a:ext cx="5326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 flipH="1">
              <a:off x="9019" y="5429"/>
              <a:ext cx="820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9839" y="5429"/>
              <a:ext cx="1024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>
              <a:off x="9839" y="5429"/>
              <a:ext cx="3072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 flipH="1">
              <a:off x="2464" y="5429"/>
              <a:ext cx="10857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184" name="Line 32"/>
            <p:cNvSpPr>
              <a:spLocks noChangeShapeType="1"/>
            </p:cNvSpPr>
            <p:nvPr/>
          </p:nvSpPr>
          <p:spPr bwMode="auto">
            <a:xfrm>
              <a:off x="13321" y="5429"/>
              <a:ext cx="1639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08013427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51842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797742" y="345876"/>
            <a:ext cx="9144001" cy="118454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Модель злоумышленника</a:t>
            </a: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376414" y="1993978"/>
            <a:ext cx="989477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Относительно злоумышленника допустимы следующие предположения. Злоумышленник: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знает алгоритм шифрования, но 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не знает действующего ключа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имеет доступ к транспортной сети;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может считывать в сети любые сообщения;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2438" lvl="0" indent="-4524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может заменять передаваемое сообщение на любое другое или 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формировать и вставлять в канал любое сообщение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может выполнять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все действия без существенной задержки.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13427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51842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797742" y="345876"/>
            <a:ext cx="9144001" cy="118454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Модель угроз и риски криптоанализа</a:t>
            </a: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89410" y="1745533"/>
            <a:ext cx="32141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0500" indent="-190500" defTabSz="1054100">
              <a:buFontTx/>
              <a:buChar char="•"/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 т</a:t>
            </a: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sz="1400" b="1" u="sng" dirty="0" err="1" smtClean="0">
                <a:latin typeface="Arial" pitchFamily="34" charset="0"/>
                <a:cs typeface="Arial" pitchFamily="34" charset="0"/>
              </a:rPr>
              <a:t>льк</a:t>
            </a: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u="sng" dirty="0" err="1">
                <a:latin typeface="Arial" pitchFamily="34" charset="0"/>
                <a:cs typeface="Arial" pitchFamily="34" charset="0"/>
              </a:rPr>
              <a:t>по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400" b="1" u="sng" dirty="0">
                <a:latin typeface="Arial" pitchFamily="34" charset="0"/>
                <a:cs typeface="Arial" pitchFamily="34" charset="0"/>
              </a:rPr>
              <a:t>Т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ш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190500" indent="-190500" defTabSz="105410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Ciphertext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only attack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)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190500" indent="-190500" defTabSz="1054100">
              <a:buFontTx/>
              <a:buChar char="•"/>
            </a:pP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КА с известным То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190500" indent="-190500" defTabSz="105410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Known plaintext attack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)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190500" indent="-190500" defTabSz="1054100">
              <a:buFontTx/>
              <a:buChar char="•"/>
            </a:pP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КА с выбранным То</a:t>
            </a:r>
            <a:endParaRPr lang="uk-UA" sz="1400" b="1" dirty="0" smtClean="0">
              <a:latin typeface="Arial" pitchFamily="34" charset="0"/>
              <a:cs typeface="Arial" pitchFamily="34" charset="0"/>
            </a:endParaRPr>
          </a:p>
          <a:p>
            <a:pPr marL="190500" indent="-190500" defTabSz="1054100"/>
            <a:r>
              <a:rPr lang="uk-UA" sz="1400" b="1" dirty="0" smtClean="0">
                <a:latin typeface="Arial" pitchFamily="34" charset="0"/>
                <a:cs typeface="Arial" pitchFamily="34" charset="0"/>
              </a:rPr>
              <a:t>(С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hosen plaintext attack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)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190500" indent="-190500" defTabSz="1054100">
              <a:buFontTx/>
              <a:buChar char="•"/>
            </a:pP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КА с выбранным </a:t>
            </a:r>
            <a:r>
              <a:rPr lang="ru-RU" sz="1400" b="1" u="sng" dirty="0" err="1" smtClean="0">
                <a:latin typeface="Arial" pitchFamily="34" charset="0"/>
                <a:cs typeface="Arial" pitchFamily="34" charset="0"/>
              </a:rPr>
              <a:t>Тш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190500" indent="-190500" defTabSz="105410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Chosen ciphertext attack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)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15352" y="1558348"/>
            <a:ext cx="7677209" cy="4909828"/>
            <a:chOff x="2840" y="5235"/>
            <a:chExt cx="6793" cy="4753"/>
          </a:xfrm>
        </p:grpSpPr>
        <p:sp>
          <p:nvSpPr>
            <p:cNvPr id="12" name="AutoShape 8"/>
            <p:cNvSpPr>
              <a:spLocks noChangeAspect="1" noChangeArrowheads="1"/>
            </p:cNvSpPr>
            <p:nvPr/>
          </p:nvSpPr>
          <p:spPr bwMode="auto">
            <a:xfrm>
              <a:off x="6032" y="7218"/>
              <a:ext cx="1416" cy="604"/>
            </a:xfrm>
            <a:prstGeom prst="flowChartPredefinedProcess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СКЗИ</a:t>
              </a:r>
              <a:endParaRPr lang="uk-UA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9"/>
            <p:cNvSpPr>
              <a:spLocks noChangeAspect="1" noChangeArrowheads="1"/>
            </p:cNvSpPr>
            <p:nvPr/>
          </p:nvSpPr>
          <p:spPr bwMode="auto">
            <a:xfrm>
              <a:off x="2840" y="8227"/>
              <a:ext cx="1664" cy="1054"/>
            </a:xfrm>
            <a:prstGeom prst="wedgeRectCallout">
              <a:avLst>
                <a:gd name="adj1" fmla="val 34676"/>
                <a:gd name="adj2" fmla="val -115273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sz="900" b="1" i="1" dirty="0">
                <a:solidFill>
                  <a:srgbClr val="00000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Скрытые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каналы</a:t>
              </a:r>
              <a:endPara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10"/>
            <p:cNvSpPr>
              <a:spLocks noChangeAspect="1" noChangeArrowheads="1"/>
            </p:cNvSpPr>
            <p:nvPr/>
          </p:nvSpPr>
          <p:spPr bwMode="auto">
            <a:xfrm>
              <a:off x="4280" y="7218"/>
              <a:ext cx="1465" cy="604"/>
            </a:xfrm>
            <a:prstGeom prst="flowChartPredefinedProcess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uk-UA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СКЗИ</a:t>
              </a:r>
              <a:endParaRPr lang="uk-UA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11"/>
            <p:cNvSpPr>
              <a:spLocks noChangeAspect="1" noChangeArrowheads="1"/>
            </p:cNvSpPr>
            <p:nvPr/>
          </p:nvSpPr>
          <p:spPr bwMode="auto">
            <a:xfrm>
              <a:off x="3066" y="6310"/>
              <a:ext cx="1254" cy="876"/>
            </a:xfrm>
            <a:prstGeom prst="foldedCorner">
              <a:avLst>
                <a:gd name="adj" fmla="val 125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just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sz="1400" b="1" dirty="0">
                <a:solidFill>
                  <a:srgbClr val="000000"/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Данные и команды</a:t>
              </a:r>
              <a:endPara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12"/>
            <p:cNvSpPr>
              <a:spLocks noChangeAspect="1" noChangeShapeType="1"/>
            </p:cNvSpPr>
            <p:nvPr/>
          </p:nvSpPr>
          <p:spPr bwMode="auto">
            <a:xfrm>
              <a:off x="4856" y="7794"/>
              <a:ext cx="576" cy="6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" name="AutoShape 13"/>
            <p:cNvSpPr>
              <a:spLocks noChangeAspect="1" noChangeArrowheads="1"/>
            </p:cNvSpPr>
            <p:nvPr/>
          </p:nvSpPr>
          <p:spPr bwMode="auto">
            <a:xfrm>
              <a:off x="7561" y="6302"/>
              <a:ext cx="1311" cy="904"/>
            </a:xfrm>
            <a:prstGeom prst="foldedCorner">
              <a:avLst>
                <a:gd name="adj" fmla="val 125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>
                <a:solidFill>
                  <a:srgbClr val="000000"/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Данные и команды</a:t>
              </a:r>
              <a:endPara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AutoShape 14"/>
            <p:cNvSpPr>
              <a:spLocks noChangeAspect="1" noChangeArrowheads="1"/>
            </p:cNvSpPr>
            <p:nvPr/>
          </p:nvSpPr>
          <p:spPr bwMode="auto">
            <a:xfrm>
              <a:off x="5181" y="8002"/>
              <a:ext cx="1727" cy="1287"/>
            </a:xfrm>
            <a:prstGeom prst="cloudCallout">
              <a:avLst>
                <a:gd name="adj1" fmla="val -31079"/>
                <a:gd name="adj2" fmla="val -21407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>
                <a:spcBef>
                  <a:spcPts val="2400"/>
                </a:spcBef>
                <a:defRPr/>
              </a:pPr>
              <a:endParaRPr lang="ru-RU" sz="1000" b="1" i="1" dirty="0" smtClean="0">
                <a:solidFill>
                  <a:srgbClr val="00000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defRPr/>
              </a:pPr>
              <a:r>
                <a:rPr lang="ru-RU" sz="12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Сеть пост  </a:t>
              </a:r>
              <a:r>
                <a:rPr lang="en-US" sz="12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NGN</a:t>
              </a:r>
              <a:endParaRPr lang="uk-UA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15"/>
            <p:cNvSpPr>
              <a:spLocks noChangeAspect="1" noChangeArrowheads="1"/>
            </p:cNvSpPr>
            <p:nvPr/>
          </p:nvSpPr>
          <p:spPr bwMode="auto">
            <a:xfrm>
              <a:off x="7042" y="8227"/>
              <a:ext cx="1559" cy="1052"/>
            </a:xfrm>
            <a:prstGeom prst="wedgeRectCallout">
              <a:avLst>
                <a:gd name="adj1" fmla="val -82523"/>
                <a:gd name="adj2" fmla="val 16255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Имитация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Перехват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Уничтожение</a:t>
              </a:r>
              <a:endPara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AutoShape 16"/>
            <p:cNvSpPr>
              <a:spLocks noChangeAspect="1" noChangeArrowheads="1"/>
            </p:cNvSpPr>
            <p:nvPr/>
          </p:nvSpPr>
          <p:spPr bwMode="auto">
            <a:xfrm>
              <a:off x="7448" y="7218"/>
              <a:ext cx="432" cy="453"/>
            </a:xfrm>
            <a:custGeom>
              <a:avLst/>
              <a:gdLst>
                <a:gd name="T0" fmla="*/ 6 w 21600"/>
                <a:gd name="T1" fmla="*/ 0 h 21600"/>
                <a:gd name="T2" fmla="*/ 4 w 21600"/>
                <a:gd name="T3" fmla="*/ 3 h 21600"/>
                <a:gd name="T4" fmla="*/ 2 w 21600"/>
                <a:gd name="T5" fmla="*/ 4 h 21600"/>
                <a:gd name="T6" fmla="*/ 0 w 21600"/>
                <a:gd name="T7" fmla="*/ 7 h 21600"/>
                <a:gd name="T8" fmla="*/ 2 w 21600"/>
                <a:gd name="T9" fmla="*/ 10 h 21600"/>
                <a:gd name="T10" fmla="*/ 5 w 21600"/>
                <a:gd name="T11" fmla="*/ 8 h 21600"/>
                <a:gd name="T12" fmla="*/ 7 w 21600"/>
                <a:gd name="T13" fmla="*/ 5 h 21600"/>
                <a:gd name="T14" fmla="*/ 9 w 21600"/>
                <a:gd name="T15" fmla="*/ 3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100 w 21600"/>
                <a:gd name="T25" fmla="*/ 12350 h 21600"/>
                <a:gd name="T26" fmla="*/ 18500 w 21600"/>
                <a:gd name="T27" fmla="*/ 1850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" name="AutoShape 17"/>
            <p:cNvSpPr>
              <a:spLocks noChangeAspect="1" noChangeArrowheads="1"/>
            </p:cNvSpPr>
            <p:nvPr/>
          </p:nvSpPr>
          <p:spPr bwMode="auto">
            <a:xfrm flipH="1">
              <a:off x="3600" y="7218"/>
              <a:ext cx="680" cy="453"/>
            </a:xfrm>
            <a:custGeom>
              <a:avLst/>
              <a:gdLst>
                <a:gd name="T0" fmla="*/ 15 w 21600"/>
                <a:gd name="T1" fmla="*/ 0 h 21600"/>
                <a:gd name="T2" fmla="*/ 9 w 21600"/>
                <a:gd name="T3" fmla="*/ 3 h 21600"/>
                <a:gd name="T4" fmla="*/ 6 w 21600"/>
                <a:gd name="T5" fmla="*/ 4 h 21600"/>
                <a:gd name="T6" fmla="*/ 0 w 21600"/>
                <a:gd name="T7" fmla="*/ 7 h 21600"/>
                <a:gd name="T8" fmla="*/ 6 w 21600"/>
                <a:gd name="T9" fmla="*/ 10 h 21600"/>
                <a:gd name="T10" fmla="*/ 12 w 21600"/>
                <a:gd name="T11" fmla="*/ 8 h 21600"/>
                <a:gd name="T12" fmla="*/ 18 w 21600"/>
                <a:gd name="T13" fmla="*/ 5 h 21600"/>
                <a:gd name="T14" fmla="*/ 21 w 21600"/>
                <a:gd name="T15" fmla="*/ 3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81 w 21600"/>
                <a:gd name="T25" fmla="*/ 12350 h 21600"/>
                <a:gd name="T26" fmla="*/ 18519 w 21600"/>
                <a:gd name="T27" fmla="*/ 1850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" name="AutoShape 18"/>
            <p:cNvSpPr>
              <a:spLocks noChangeAspect="1" noChangeArrowheads="1"/>
            </p:cNvSpPr>
            <p:nvPr/>
          </p:nvSpPr>
          <p:spPr bwMode="auto">
            <a:xfrm>
              <a:off x="4424" y="6642"/>
              <a:ext cx="1008" cy="453"/>
            </a:xfrm>
            <a:prstGeom prst="flowChartPunchedCard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Ключи</a:t>
              </a:r>
              <a:endPara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AutoShape 19"/>
            <p:cNvSpPr>
              <a:spLocks noChangeAspect="1" noChangeArrowheads="1"/>
            </p:cNvSpPr>
            <p:nvPr/>
          </p:nvSpPr>
          <p:spPr bwMode="auto">
            <a:xfrm>
              <a:off x="6297" y="6641"/>
              <a:ext cx="1007" cy="454"/>
            </a:xfrm>
            <a:prstGeom prst="flowChartPunchedCard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Ключи</a:t>
              </a:r>
              <a:endPara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AutoShape 20"/>
            <p:cNvSpPr>
              <a:spLocks noChangeAspect="1" noChangeArrowheads="1"/>
            </p:cNvSpPr>
            <p:nvPr/>
          </p:nvSpPr>
          <p:spPr bwMode="auto">
            <a:xfrm>
              <a:off x="3496" y="9266"/>
              <a:ext cx="5130" cy="722"/>
            </a:xfrm>
            <a:prstGeom prst="curvedUpArrow">
              <a:avLst>
                <a:gd name="adj1" fmla="val 52336"/>
                <a:gd name="adj2" fmla="val 158322"/>
                <a:gd name="adj3" fmla="val 33102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9" name="Text Box 21"/>
            <p:cNvSpPr txBox="1">
              <a:spLocks noChangeAspect="1" noChangeArrowheads="1"/>
            </p:cNvSpPr>
            <p:nvPr/>
          </p:nvSpPr>
          <p:spPr bwMode="auto">
            <a:xfrm>
              <a:off x="4609" y="9524"/>
              <a:ext cx="2591" cy="45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1200"/>
                </a:spcBef>
                <a:spcAft>
                  <a:spcPts val="300"/>
                </a:spcAft>
                <a:defRPr/>
              </a:pPr>
              <a:r>
                <a:rPr lang="ru-RU" sz="14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Криптоанализ</a:t>
              </a:r>
              <a:endPara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AutoShape 22"/>
            <p:cNvSpPr>
              <a:spLocks noChangeAspect="1" noChangeArrowheads="1"/>
            </p:cNvSpPr>
            <p:nvPr/>
          </p:nvSpPr>
          <p:spPr bwMode="auto">
            <a:xfrm>
              <a:off x="4898" y="5235"/>
              <a:ext cx="1871" cy="1140"/>
            </a:xfrm>
            <a:prstGeom prst="flowChartPreparation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1200"/>
                </a:spcBef>
                <a:spcAft>
                  <a:spcPts val="0"/>
                </a:spcAft>
                <a:defRPr/>
              </a:pPr>
              <a:endParaRPr lang="uk-UA" sz="1600" b="1" dirty="0">
                <a:solidFill>
                  <a:srgbClr val="000000"/>
                </a:solidFill>
                <a:latin typeface="+mn-lt"/>
              </a:endParaRPr>
            </a:p>
            <a:p>
              <a:pPr algn="ctr">
                <a:spcBef>
                  <a:spcPts val="1200"/>
                </a:spcBef>
                <a:spcAft>
                  <a:spcPts val="0"/>
                </a:spcAft>
                <a:defRPr/>
              </a:pPr>
              <a:r>
                <a:rPr lang="uk-UA" sz="1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АЦСК</a:t>
              </a:r>
              <a:endParaRPr lang="uk-UA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23"/>
            <p:cNvSpPr>
              <a:spLocks noChangeAspect="1" noChangeShapeType="1"/>
            </p:cNvSpPr>
            <p:nvPr/>
          </p:nvSpPr>
          <p:spPr bwMode="auto">
            <a:xfrm flipH="1">
              <a:off x="4856" y="6374"/>
              <a:ext cx="401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2" name="AutoShape 24"/>
            <p:cNvSpPr>
              <a:spLocks noChangeAspect="1" noChangeArrowheads="1"/>
            </p:cNvSpPr>
            <p:nvPr/>
          </p:nvSpPr>
          <p:spPr bwMode="auto">
            <a:xfrm>
              <a:off x="7015" y="5716"/>
              <a:ext cx="2474" cy="452"/>
            </a:xfrm>
            <a:prstGeom prst="wedgeRoundRectCallout">
              <a:avLst>
                <a:gd name="adj1" fmla="val -75801"/>
                <a:gd name="adj2" fmla="val 99449"/>
                <a:gd name="adj3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Управление  и доставка</a:t>
              </a:r>
              <a:endPara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AutoShape 25"/>
            <p:cNvSpPr>
              <a:spLocks noChangeAspect="1" noChangeArrowheads="1"/>
            </p:cNvSpPr>
            <p:nvPr/>
          </p:nvSpPr>
          <p:spPr bwMode="auto">
            <a:xfrm>
              <a:off x="8025" y="7443"/>
              <a:ext cx="1608" cy="669"/>
            </a:xfrm>
            <a:prstGeom prst="wedgeRectCallout">
              <a:avLst>
                <a:gd name="adj1" fmla="val -86171"/>
                <a:gd name="adj2" fmla="val -10329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0"/>
                </a:spcAft>
                <a:defRPr/>
              </a:pPr>
              <a:r>
                <a:rPr lang="ru-RU" sz="14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Человеческий</a:t>
              </a:r>
              <a:endParaRPr lang="uk-UA" sz="1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uk-UA" sz="1400" b="1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фактор</a:t>
              </a:r>
              <a:endParaRPr lang="uk-U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26"/>
            <p:cNvSpPr>
              <a:spLocks noChangeAspect="1" noChangeShapeType="1"/>
            </p:cNvSpPr>
            <p:nvPr/>
          </p:nvSpPr>
          <p:spPr bwMode="auto">
            <a:xfrm flipH="1">
              <a:off x="6602" y="7794"/>
              <a:ext cx="126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5" name="AutoShape 27"/>
            <p:cNvSpPr>
              <a:spLocks noChangeAspect="1" noChangeArrowheads="1"/>
            </p:cNvSpPr>
            <p:nvPr/>
          </p:nvSpPr>
          <p:spPr bwMode="auto">
            <a:xfrm rot="10800000">
              <a:off x="8605" y="8117"/>
              <a:ext cx="432" cy="603"/>
            </a:xfrm>
            <a:custGeom>
              <a:avLst/>
              <a:gdLst>
                <a:gd name="T0" fmla="*/ 6 w 21600"/>
                <a:gd name="T1" fmla="*/ 0 h 21600"/>
                <a:gd name="T2" fmla="*/ 6 w 21600"/>
                <a:gd name="T3" fmla="*/ 9 h 21600"/>
                <a:gd name="T4" fmla="*/ 1 w 21600"/>
                <a:gd name="T5" fmla="*/ 17 h 21600"/>
                <a:gd name="T6" fmla="*/ 9 w 21600"/>
                <a:gd name="T7" fmla="*/ 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50 w 21600"/>
                <a:gd name="T13" fmla="*/ 2901 h 21600"/>
                <a:gd name="T14" fmla="*/ 18250 w 21600"/>
                <a:gd name="T15" fmla="*/ 92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" name="Line 28"/>
            <p:cNvSpPr>
              <a:spLocks noChangeAspect="1" noChangeShapeType="1"/>
            </p:cNvSpPr>
            <p:nvPr/>
          </p:nvSpPr>
          <p:spPr bwMode="auto">
            <a:xfrm>
              <a:off x="6383" y="6412"/>
              <a:ext cx="404" cy="2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3675" y="3638349"/>
            <a:ext cx="3112169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Атаки по побочным или скрытым каналам используют критическую информацию, перехваченную от СКЗИ (не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Тш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или То).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Примеры атак АСК: с помощью регистрации ПЭМИН, данных энергопотребления, вибро-акустических волн, ошибок вычислений, обработки ошибок в канале связи, измерения времени выполнения, доступа до кэш-памяти и т.д.</a:t>
            </a:r>
          </a:p>
        </p:txBody>
      </p:sp>
    </p:spTree>
    <p:extLst>
      <p:ext uri="{BB962C8B-B14F-4D97-AF65-F5344CB8AC3E}">
        <p14:creationId xmlns:p14="http://schemas.microsoft.com/office/powerpoint/2010/main" val="1008013427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51842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797742" y="345876"/>
            <a:ext cx="9144001" cy="118454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Защита от угроз имитации</a:t>
            </a: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540041" y="1530670"/>
            <a:ext cx="1037603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Имитостойкость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imitation resistance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– свойство криптосистемы, характеризующее ее способность противостоять активным атакам со стороны злоумышленника, целью которого является навязывание ложного сообщения, подмена передаваемого сообщения или изменение данных. Ложная информация считается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навязанной, если она принята приемным устройством к исполнению.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138082" y="3003702"/>
            <a:ext cx="93457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способы имитозащиты: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Смена ключей по «плавающему» графику.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 отметок времени.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Внесение избыточности в текст, например, с помощью кодирования.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 имитовставок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message authentication code - MAC).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Применение имитостойкого шифрования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помощью псевдослучайной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последовательности подстановок замены: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X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… , X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…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08013427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122986" y="165922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66529" y="152614"/>
            <a:ext cx="0" cy="6552000"/>
          </a:xfrm>
          <a:prstGeom prst="line">
            <a:avLst/>
          </a:prstGeom>
          <a:ln w="19050" cmpd="thickThin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663584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699952" y="249396"/>
            <a:ext cx="9144001" cy="802415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Анализ вариантов реализации СКЗИ</a:t>
            </a:r>
            <a:endParaRPr lang="ru-RU" sz="29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6" descr="Картинки по запросу кібер ата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6" b="11228"/>
          <a:stretch/>
        </p:blipFill>
        <p:spPr bwMode="auto">
          <a:xfrm>
            <a:off x="308008" y="288758"/>
            <a:ext cx="2597793" cy="135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36598" y="60158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7" name="Прямоугольник 26"/>
          <p:cNvSpPr/>
          <p:nvPr/>
        </p:nvSpPr>
        <p:spPr>
          <a:xfrm>
            <a:off x="403412" y="1273060"/>
            <a:ext cx="114302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ea typeface="Calibri" pitchFamily="34" charset="0"/>
                <a:cs typeface="Arial" pitchFamily="34" charset="0"/>
              </a:rPr>
              <a:t>				Варианты реализации СКЗИ: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latin typeface="Arial" pitchFamily="34" charset="0"/>
                <a:ea typeface="Calibri" pitchFamily="34" charset="0"/>
                <a:cs typeface="Arial" pitchFamily="34" charset="0"/>
              </a:rPr>
              <a:t>Программное средство (ПС) </a:t>
            </a:r>
            <a:r>
              <a:rPr lang="ru-RU" dirty="0">
                <a:latin typeface="Arial" pitchFamily="34" charset="0"/>
                <a:ea typeface="Calibri" pitchFamily="34" charset="0"/>
                <a:cs typeface="Arial" pitchFamily="34" charset="0"/>
              </a:rPr>
              <a:t>представляет собой исполняемый код в среде типовой ОС компьютера со стандартной комплектацией</a:t>
            </a:r>
            <a:r>
              <a:rPr lang="ru-RU" b="1" dirty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latin typeface="Arial" pitchFamily="34" charset="0"/>
                <a:ea typeface="Calibri" pitchFamily="34" charset="0"/>
                <a:cs typeface="Arial" pitchFamily="34" charset="0"/>
              </a:rPr>
              <a:t>Программно-аппаратное средство (ПАС) </a:t>
            </a:r>
            <a:r>
              <a:rPr lang="ru-RU" dirty="0">
                <a:latin typeface="Arial" pitchFamily="34" charset="0"/>
                <a:ea typeface="Calibri" pitchFamily="34" charset="0"/>
                <a:cs typeface="Arial" pitchFamily="34" charset="0"/>
              </a:rPr>
              <a:t>отличается от предыдущего варианта реализацией основных криптографических  примитивов микроэлектронными устройствами;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latin typeface="Arial" pitchFamily="34" charset="0"/>
                <a:ea typeface="Calibri" pitchFamily="34" charset="0"/>
                <a:cs typeface="Arial" pitchFamily="34" charset="0"/>
              </a:rPr>
              <a:t>Аппаратное средство (</a:t>
            </a:r>
            <a:r>
              <a:rPr lang="ru-RU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АпС</a:t>
            </a:r>
            <a:r>
              <a:rPr lang="ru-RU" b="1" dirty="0"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lang="ru-RU" dirty="0">
                <a:latin typeface="Arial" pitchFamily="34" charset="0"/>
                <a:ea typeface="Calibri" pitchFamily="34" charset="0"/>
                <a:cs typeface="Arial" pitchFamily="34" charset="0"/>
              </a:rPr>
              <a:t>предполагает полную реализацию всей </a:t>
            </a:r>
            <a:r>
              <a:rPr lang="ru-RU" dirty="0" err="1">
                <a:latin typeface="Arial" pitchFamily="34" charset="0"/>
                <a:ea typeface="Calibri" pitchFamily="34" charset="0"/>
                <a:cs typeface="Arial" pitchFamily="34" charset="0"/>
              </a:rPr>
              <a:t>криптосхемы</a:t>
            </a:r>
            <a:r>
              <a:rPr lang="ru-RU" dirty="0">
                <a:latin typeface="Arial" pitchFamily="34" charset="0"/>
                <a:ea typeface="Calibri" pitchFamily="34" charset="0"/>
                <a:cs typeface="Arial" pitchFamily="34" charset="0"/>
              </a:rPr>
              <a:t> на основе микроэлектронных схем в виде самостоятельного устройства</a:t>
            </a:r>
            <a:r>
              <a:rPr lang="ru-RU" b="1" dirty="0">
                <a:latin typeface="Arial" pitchFamily="34" charset="0"/>
                <a:ea typeface="Calibri" pitchFamily="34" charset="0"/>
                <a:cs typeface="Arial" pitchFamily="34" charset="0"/>
              </a:rPr>
              <a:t>.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41981"/>
              </p:ext>
            </p:extLst>
          </p:nvPr>
        </p:nvGraphicFramePr>
        <p:xfrm>
          <a:off x="407896" y="3331689"/>
          <a:ext cx="1122829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157"/>
                <a:gridCol w="4937615"/>
                <a:gridCol w="43595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реализации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ПС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Невысокая стоимость изделия.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Гибкость по отношению к технологиям транспортного уровня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Слабая защищенность от атак на реализацию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Невысокая производительность.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ПАС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Повышенный уровень безопасности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Повышенная</a:t>
                      </a:r>
                      <a:r>
                        <a:rPr lang="ru-RU" baseline="0" dirty="0" smtClean="0"/>
                        <a:t> производительность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Средний уровень защиты от атак на реализацию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Повышенная стоимость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АпС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Высокая производительность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Известные механизмы блокировки побочных каналов утечки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Самая высокая стоимость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Ориентация на конкретные протоколы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740672"/>
      </p:ext>
    </p:extLst>
  </p:cSld>
  <p:clrMapOvr>
    <a:masterClrMapping/>
  </p:clrMapOvr>
  <p:transition spd="med">
    <p:checker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974</Words>
  <Application>Microsoft Office PowerPoint</Application>
  <PresentationFormat>Произвольный</PresentationFormat>
  <Paragraphs>184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ДОКЛАДЧИК:  профессор кафедры Информационной и кибернетической безопасности  Учебно-научного института защиты информации   к.т.н.,  доцент ГУЛАК Г.Н.</vt:lpstr>
      <vt:lpstr>Презентация PowerPoint</vt:lpstr>
      <vt:lpstr>Типовые уязвимости системы обеспечения кибербезопасности</vt:lpstr>
      <vt:lpstr>Факторы, обуславливающие рост проблем в обеспечении кибербезопасности</vt:lpstr>
      <vt:lpstr>Угрозы безопасности в сети пост NGN (транспорт АСУ ТП) и механизмы защиты</vt:lpstr>
      <vt:lpstr>Модель злоумышленника</vt:lpstr>
      <vt:lpstr>Модель угроз и риски криптоанализа</vt:lpstr>
      <vt:lpstr>Защита от угроз имитации</vt:lpstr>
      <vt:lpstr>Анализ вариантов реализации СКЗИ</vt:lpstr>
      <vt:lpstr>Схема построения СКЗИ</vt:lpstr>
      <vt:lpstr>Оценка безопасности СКЗИ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2015-09-15T09:45:11Z</dcterms:created>
  <dcterms:modified xsi:type="dcterms:W3CDTF">2017-05-29T16:29:04Z</dcterms:modified>
</cp:coreProperties>
</file>