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tmp" ContentType="image/p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96" r:id="rId3"/>
  </p:sldMasterIdLst>
  <p:notesMasterIdLst>
    <p:notesMasterId r:id="rId36"/>
  </p:notesMasterIdLst>
  <p:handoutMasterIdLst>
    <p:handoutMasterId r:id="rId37"/>
  </p:handoutMasterIdLst>
  <p:sldIdLst>
    <p:sldId id="330" r:id="rId4"/>
    <p:sldId id="259" r:id="rId5"/>
    <p:sldId id="333" r:id="rId6"/>
    <p:sldId id="266" r:id="rId7"/>
    <p:sldId id="282" r:id="rId8"/>
    <p:sldId id="336" r:id="rId9"/>
    <p:sldId id="269" r:id="rId10"/>
    <p:sldId id="274" r:id="rId11"/>
    <p:sldId id="331" r:id="rId12"/>
    <p:sldId id="335" r:id="rId13"/>
    <p:sldId id="326" r:id="rId14"/>
    <p:sldId id="324" r:id="rId15"/>
    <p:sldId id="297" r:id="rId16"/>
    <p:sldId id="327" r:id="rId17"/>
    <p:sldId id="323" r:id="rId18"/>
    <p:sldId id="332" r:id="rId19"/>
    <p:sldId id="304" r:id="rId20"/>
    <p:sldId id="305" r:id="rId21"/>
    <p:sldId id="306" r:id="rId22"/>
    <p:sldId id="308" r:id="rId23"/>
    <p:sldId id="311" r:id="rId24"/>
    <p:sldId id="310" r:id="rId25"/>
    <p:sldId id="316" r:id="rId26"/>
    <p:sldId id="319" r:id="rId27"/>
    <p:sldId id="318" r:id="rId28"/>
    <p:sldId id="320" r:id="rId29"/>
    <p:sldId id="321" r:id="rId30"/>
    <p:sldId id="322" r:id="rId31"/>
    <p:sldId id="303" r:id="rId32"/>
    <p:sldId id="283" r:id="rId33"/>
    <p:sldId id="337" r:id="rId34"/>
    <p:sldId id="334" r:id="rId35"/>
  </p:sldIdLst>
  <p:sldSz cx="12192000" cy="6858000"/>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serini, Riccardo" initials="PR"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76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3" autoAdjust="0"/>
    <p:restoredTop sz="77918" autoAdjust="0"/>
  </p:normalViewPr>
  <p:slideViewPr>
    <p:cSldViewPr snapToGrid="0">
      <p:cViewPr varScale="1">
        <p:scale>
          <a:sx n="72" d="100"/>
          <a:sy n="72" d="100"/>
        </p:scale>
        <p:origin x="-1400" y="-104"/>
      </p:cViewPr>
      <p:guideLst>
        <p:guide orient="horz" pos="2160"/>
        <p:guide pos="3840"/>
      </p:guideLst>
    </p:cSldViewPr>
  </p:slideViewPr>
  <p:notesTextViewPr>
    <p:cViewPr>
      <p:scale>
        <a:sx n="1" d="1"/>
        <a:sy n="1" d="1"/>
      </p:scale>
      <p:origin x="0" y="0"/>
    </p:cViewPr>
  </p:notesTextViewPr>
  <p:sorterViewPr>
    <p:cViewPr>
      <p:scale>
        <a:sx n="66" d="100"/>
        <a:sy n="66" d="100"/>
      </p:scale>
      <p:origin x="0" y="66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notesMaster" Target="notesMasters/notes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3EE13-F3E8-4BA1-A297-80E6CBDA607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S_tradnl"/>
        </a:p>
      </dgm:t>
    </dgm:pt>
    <dgm:pt modelId="{70018E3E-88F7-4190-8FE2-8C086B486F70}">
      <dgm:prSet phldrT="[Text]"/>
      <dgm:spPr/>
      <dgm:t>
        <a:bodyPr/>
        <a:lstStyle/>
        <a:p>
          <a:r>
            <a:rPr lang="pt-BR" b="1" smtClean="0"/>
            <a:t>Activities and Goals</a:t>
          </a:r>
          <a:endParaRPr lang="es-ES_tradnl" dirty="0"/>
        </a:p>
      </dgm:t>
    </dgm:pt>
    <dgm:pt modelId="{40AEBBC1-E11D-4C46-91DE-FB1C15C8B113}" type="parTrans" cxnId="{5670D6CB-E61E-4687-8348-8FEA33412D3B}">
      <dgm:prSet/>
      <dgm:spPr/>
      <dgm:t>
        <a:bodyPr/>
        <a:lstStyle/>
        <a:p>
          <a:endParaRPr lang="es-ES_tradnl"/>
        </a:p>
      </dgm:t>
    </dgm:pt>
    <dgm:pt modelId="{F233A970-5B07-4CCB-AA6A-8982307341A5}" type="sibTrans" cxnId="{5670D6CB-E61E-4687-8348-8FEA33412D3B}">
      <dgm:prSet/>
      <dgm:spPr/>
      <dgm:t>
        <a:bodyPr/>
        <a:lstStyle/>
        <a:p>
          <a:endParaRPr lang="es-ES_tradnl"/>
        </a:p>
      </dgm:t>
    </dgm:pt>
    <dgm:pt modelId="{CA1B0DBB-9A5B-4462-86D4-18BF86EC71E9}">
      <dgm:prSet/>
      <dgm:spPr/>
      <dgm:t>
        <a:bodyPr/>
        <a:lstStyle/>
        <a:p>
          <a:r>
            <a:rPr lang="pt-BR" dirty="0" smtClean="0">
              <a:ea typeface="+mn-ea"/>
            </a:rPr>
            <a:t>Assessemnt of C&amp;I infrastructure in regions/sub-regions/countries are being assessed</a:t>
          </a:r>
          <a:endParaRPr lang="pt-BR" dirty="0">
            <a:ea typeface="+mn-ea"/>
          </a:endParaRPr>
        </a:p>
      </dgm:t>
    </dgm:pt>
    <dgm:pt modelId="{E278E59C-6602-4942-8480-5C7E3F2EC2A0}" type="parTrans" cxnId="{33F6469D-5CFA-4F46-A3B6-FC2C22A6BD1B}">
      <dgm:prSet/>
      <dgm:spPr/>
      <dgm:t>
        <a:bodyPr/>
        <a:lstStyle/>
        <a:p>
          <a:endParaRPr lang="es-ES_tradnl"/>
        </a:p>
      </dgm:t>
    </dgm:pt>
    <dgm:pt modelId="{69EB2E15-6FA1-44E6-B4DC-F47AF9576D35}" type="sibTrans" cxnId="{33F6469D-5CFA-4F46-A3B6-FC2C22A6BD1B}">
      <dgm:prSet/>
      <dgm:spPr/>
      <dgm:t>
        <a:bodyPr/>
        <a:lstStyle/>
        <a:p>
          <a:endParaRPr lang="es-ES_tradnl"/>
        </a:p>
      </dgm:t>
    </dgm:pt>
    <dgm:pt modelId="{51EF0276-A87B-4E7C-9F0E-E8031D727DCB}">
      <dgm:prSet/>
      <dgm:spPr/>
      <dgm:t>
        <a:bodyPr/>
        <a:lstStyle/>
        <a:p>
          <a:r>
            <a:rPr lang="pt-BR" dirty="0" smtClean="0">
              <a:ea typeface="+mn-ea"/>
            </a:rPr>
            <a:t>Close collaboration with regional experts</a:t>
          </a:r>
          <a:endParaRPr lang="pt-BR" dirty="0">
            <a:ea typeface="+mn-ea"/>
          </a:endParaRPr>
        </a:p>
      </dgm:t>
    </dgm:pt>
    <dgm:pt modelId="{54FC2321-A280-459D-A3B2-C64F13837814}" type="parTrans" cxnId="{372CF4EB-99F5-492D-A865-700C9C73CB6F}">
      <dgm:prSet/>
      <dgm:spPr/>
      <dgm:t>
        <a:bodyPr/>
        <a:lstStyle/>
        <a:p>
          <a:endParaRPr lang="es-ES_tradnl"/>
        </a:p>
      </dgm:t>
    </dgm:pt>
    <dgm:pt modelId="{F6D00AB8-92FA-4818-956B-789CB93F62A8}" type="sibTrans" cxnId="{372CF4EB-99F5-492D-A865-700C9C73CB6F}">
      <dgm:prSet/>
      <dgm:spPr/>
      <dgm:t>
        <a:bodyPr/>
        <a:lstStyle/>
        <a:p>
          <a:endParaRPr lang="es-ES_tradnl"/>
        </a:p>
      </dgm:t>
    </dgm:pt>
    <dgm:pt modelId="{44212424-AF8C-4E02-B389-4CBE569CBA34}">
      <dgm:prSet/>
      <dgm:spPr/>
      <dgm:t>
        <a:bodyPr/>
        <a:lstStyle/>
        <a:p>
          <a:r>
            <a:rPr lang="en-CA" dirty="0" smtClean="0">
              <a:ea typeface="+mn-ea"/>
            </a:rPr>
            <a:t>Setup of a robust framework (base on international procedures – ITU, ISO, IAF, ILAC, etc.)</a:t>
          </a:r>
          <a:endParaRPr lang="en-CA" dirty="0">
            <a:ea typeface="+mn-ea"/>
          </a:endParaRPr>
        </a:p>
      </dgm:t>
    </dgm:pt>
    <dgm:pt modelId="{C0284229-D090-43B8-9D7A-B5729654B944}" type="parTrans" cxnId="{164AFE23-4450-44D1-8D03-99C53CC36DDF}">
      <dgm:prSet/>
      <dgm:spPr/>
      <dgm:t>
        <a:bodyPr/>
        <a:lstStyle/>
        <a:p>
          <a:endParaRPr lang="es-ES_tradnl"/>
        </a:p>
      </dgm:t>
    </dgm:pt>
    <dgm:pt modelId="{C73AC6AB-E742-46CB-A5FD-E80F48013C48}" type="sibTrans" cxnId="{164AFE23-4450-44D1-8D03-99C53CC36DDF}">
      <dgm:prSet/>
      <dgm:spPr/>
      <dgm:t>
        <a:bodyPr/>
        <a:lstStyle/>
        <a:p>
          <a:endParaRPr lang="es-ES_tradnl"/>
        </a:p>
      </dgm:t>
    </dgm:pt>
    <dgm:pt modelId="{B738A7D0-F783-4B19-8E94-6CED4D81C2FC}">
      <dgm:prSet phldrT="[Text]"/>
      <dgm:spPr/>
      <dgm:t>
        <a:bodyPr/>
        <a:lstStyle/>
        <a:p>
          <a:r>
            <a:rPr lang="en-US" b="1" dirty="0" smtClean="0"/>
            <a:t>Introduction</a:t>
          </a:r>
          <a:endParaRPr lang="es-ES_tradnl" dirty="0"/>
        </a:p>
      </dgm:t>
    </dgm:pt>
    <dgm:pt modelId="{0491A3FC-3FD0-4558-9816-02636E5CF9C4}" type="parTrans" cxnId="{42771616-9BCA-474E-A634-84D10516BE05}">
      <dgm:prSet/>
      <dgm:spPr/>
      <dgm:t>
        <a:bodyPr/>
        <a:lstStyle/>
        <a:p>
          <a:endParaRPr lang="es-ES_tradnl"/>
        </a:p>
      </dgm:t>
    </dgm:pt>
    <dgm:pt modelId="{DA74E008-4252-4E6D-A90A-ED0EC96FAA89}" type="sibTrans" cxnId="{42771616-9BCA-474E-A634-84D10516BE05}">
      <dgm:prSet/>
      <dgm:spPr/>
      <dgm:t>
        <a:bodyPr/>
        <a:lstStyle/>
        <a:p>
          <a:endParaRPr lang="es-ES_tradnl"/>
        </a:p>
      </dgm:t>
    </dgm:pt>
    <dgm:pt modelId="{9462E0C7-D596-4939-AC0A-34F8589A4A7C}">
      <dgm:prSet/>
      <dgm:spPr/>
      <dgm:t>
        <a:bodyPr/>
        <a:lstStyle/>
        <a:p>
          <a:r>
            <a:rPr lang="en-US" dirty="0" smtClean="0"/>
            <a:t>C&amp;I Assessment Studies looks for promoting the establishment of  Harmonized C&amp;I Programmes</a:t>
          </a:r>
        </a:p>
      </dgm:t>
    </dgm:pt>
    <dgm:pt modelId="{2A853489-7D9E-42B2-8179-C081060097CE}" type="parTrans" cxnId="{D1E34108-9776-4FE5-AAEC-0724330C734C}">
      <dgm:prSet/>
      <dgm:spPr/>
      <dgm:t>
        <a:bodyPr/>
        <a:lstStyle/>
        <a:p>
          <a:endParaRPr lang="es-ES_tradnl"/>
        </a:p>
      </dgm:t>
    </dgm:pt>
    <dgm:pt modelId="{6B77B87D-E066-4845-978A-B825DF436229}" type="sibTrans" cxnId="{D1E34108-9776-4FE5-AAEC-0724330C734C}">
      <dgm:prSet/>
      <dgm:spPr/>
      <dgm:t>
        <a:bodyPr/>
        <a:lstStyle/>
        <a:p>
          <a:endParaRPr lang="es-ES_tradnl"/>
        </a:p>
      </dgm:t>
    </dgm:pt>
    <dgm:pt modelId="{42AA9E8A-570A-4C62-BDB6-F642E2EDA9B1}">
      <dgm:prSet/>
      <dgm:spPr/>
      <dgm:t>
        <a:bodyPr/>
        <a:lstStyle/>
        <a:p>
          <a:r>
            <a:rPr lang="en-US" dirty="0" smtClean="0"/>
            <a:t>Improve </a:t>
          </a:r>
          <a:r>
            <a:rPr lang="en-US" b="1" dirty="0" smtClean="0"/>
            <a:t>regional integration</a:t>
          </a:r>
          <a:endParaRPr lang="en-US" dirty="0" smtClean="0"/>
        </a:p>
      </dgm:t>
    </dgm:pt>
    <dgm:pt modelId="{896E61C8-DFE7-4992-ABC7-AA8C098A3223}" type="parTrans" cxnId="{AB27EAF7-5175-4A7F-BA91-4305AB9AC7CA}">
      <dgm:prSet/>
      <dgm:spPr/>
      <dgm:t>
        <a:bodyPr/>
        <a:lstStyle/>
        <a:p>
          <a:endParaRPr lang="es-ES_tradnl"/>
        </a:p>
      </dgm:t>
    </dgm:pt>
    <dgm:pt modelId="{031C6276-9494-4114-88BE-B8609C2D47F9}" type="sibTrans" cxnId="{AB27EAF7-5175-4A7F-BA91-4305AB9AC7CA}">
      <dgm:prSet/>
      <dgm:spPr/>
      <dgm:t>
        <a:bodyPr/>
        <a:lstStyle/>
        <a:p>
          <a:endParaRPr lang="es-ES_tradnl"/>
        </a:p>
      </dgm:t>
    </dgm:pt>
    <dgm:pt modelId="{E594BED5-2FE9-4B77-A010-5C5C91BA7F52}">
      <dgm:prSet/>
      <dgm:spPr/>
      <dgm:t>
        <a:bodyPr/>
        <a:lstStyle/>
        <a:p>
          <a:r>
            <a:rPr lang="en-CA" dirty="0" smtClean="0"/>
            <a:t>Stimulating common standards</a:t>
          </a:r>
          <a:endParaRPr lang="en-CA" dirty="0"/>
        </a:p>
      </dgm:t>
    </dgm:pt>
    <dgm:pt modelId="{07E831D4-5232-424F-8C58-7223139BF011}" type="parTrans" cxnId="{D876E0F0-EEC6-4F30-85B5-8AE2050A61D1}">
      <dgm:prSet/>
      <dgm:spPr/>
      <dgm:t>
        <a:bodyPr/>
        <a:lstStyle/>
        <a:p>
          <a:endParaRPr lang="es-ES_tradnl"/>
        </a:p>
      </dgm:t>
    </dgm:pt>
    <dgm:pt modelId="{2EC0F131-FB09-48E0-99E3-A7A5C1E34622}" type="sibTrans" cxnId="{D876E0F0-EEC6-4F30-85B5-8AE2050A61D1}">
      <dgm:prSet/>
      <dgm:spPr/>
      <dgm:t>
        <a:bodyPr/>
        <a:lstStyle/>
        <a:p>
          <a:endParaRPr lang="es-ES_tradnl"/>
        </a:p>
      </dgm:t>
    </dgm:pt>
    <dgm:pt modelId="{E3F387CC-00C6-48FB-831A-B117AB4B626D}">
      <dgm:prSet/>
      <dgm:spPr/>
      <dgm:t>
        <a:bodyPr/>
        <a:lstStyle/>
        <a:p>
          <a:r>
            <a:rPr lang="en-CA" dirty="0" smtClean="0"/>
            <a:t>Sharing of C&amp;I infrastructure</a:t>
          </a:r>
          <a:endParaRPr lang="en-CA" dirty="0"/>
        </a:p>
      </dgm:t>
    </dgm:pt>
    <dgm:pt modelId="{E57B55AD-F638-421C-BC6D-70171C2E8FA4}" type="parTrans" cxnId="{07C0DF1C-3C1C-4EE5-A2B7-1E935A6618C3}">
      <dgm:prSet/>
      <dgm:spPr/>
      <dgm:t>
        <a:bodyPr/>
        <a:lstStyle/>
        <a:p>
          <a:endParaRPr lang="es-ES_tradnl"/>
        </a:p>
      </dgm:t>
    </dgm:pt>
    <dgm:pt modelId="{F51B5206-5F4D-4F14-9424-DD12A2EC3519}" type="sibTrans" cxnId="{07C0DF1C-3C1C-4EE5-A2B7-1E935A6618C3}">
      <dgm:prSet/>
      <dgm:spPr/>
      <dgm:t>
        <a:bodyPr/>
        <a:lstStyle/>
        <a:p>
          <a:endParaRPr lang="es-ES_tradnl"/>
        </a:p>
      </dgm:t>
    </dgm:pt>
    <dgm:pt modelId="{55A46249-1990-40E3-AB77-BFD4983FD089}">
      <dgm:prSet/>
      <dgm:spPr/>
      <dgm:t>
        <a:bodyPr/>
        <a:lstStyle/>
        <a:p>
          <a:r>
            <a:rPr lang="en-CA" dirty="0" smtClean="0">
              <a:ea typeface="+mn-ea"/>
            </a:rPr>
            <a:t>Search of innovative tools to be applied on the field</a:t>
          </a:r>
          <a:endParaRPr lang="en-CA" dirty="0">
            <a:ea typeface="+mn-ea"/>
          </a:endParaRPr>
        </a:p>
      </dgm:t>
    </dgm:pt>
    <dgm:pt modelId="{26DA6CB0-08B1-4E58-A839-AC43F6D4B03C}" type="parTrans" cxnId="{DB17B026-38AC-4660-955F-70436E3ED682}">
      <dgm:prSet/>
      <dgm:spPr/>
      <dgm:t>
        <a:bodyPr/>
        <a:lstStyle/>
        <a:p>
          <a:endParaRPr lang="es-ES_tradnl"/>
        </a:p>
      </dgm:t>
    </dgm:pt>
    <dgm:pt modelId="{FA971B03-187A-4618-BF22-FE5EC4F3EBE0}" type="sibTrans" cxnId="{DB17B026-38AC-4660-955F-70436E3ED682}">
      <dgm:prSet/>
      <dgm:spPr/>
      <dgm:t>
        <a:bodyPr/>
        <a:lstStyle/>
        <a:p>
          <a:endParaRPr lang="es-ES_tradnl"/>
        </a:p>
      </dgm:t>
    </dgm:pt>
    <dgm:pt modelId="{6BBB8E04-A083-4690-82F9-FDD794BF05EF}" type="pres">
      <dgm:prSet presAssocID="{59D3EE13-F3E8-4BA1-A297-80E6CBDA607D}" presName="Name0" presStyleCnt="0">
        <dgm:presLayoutVars>
          <dgm:dir/>
          <dgm:animLvl val="lvl"/>
          <dgm:resizeHandles val="exact"/>
        </dgm:presLayoutVars>
      </dgm:prSet>
      <dgm:spPr/>
      <dgm:t>
        <a:bodyPr/>
        <a:lstStyle/>
        <a:p>
          <a:endParaRPr lang="es-ES_tradnl"/>
        </a:p>
      </dgm:t>
    </dgm:pt>
    <dgm:pt modelId="{9A144B8F-1AD4-49EB-990B-0D6C1AB43784}" type="pres">
      <dgm:prSet presAssocID="{B738A7D0-F783-4B19-8E94-6CED4D81C2FC}" presName="composite" presStyleCnt="0"/>
      <dgm:spPr/>
    </dgm:pt>
    <dgm:pt modelId="{75ABD32D-2612-4049-81F3-94B025BCF32E}" type="pres">
      <dgm:prSet presAssocID="{B738A7D0-F783-4B19-8E94-6CED4D81C2FC}" presName="parTx" presStyleLbl="alignNode1" presStyleIdx="0" presStyleCnt="2">
        <dgm:presLayoutVars>
          <dgm:chMax val="0"/>
          <dgm:chPref val="0"/>
          <dgm:bulletEnabled val="1"/>
        </dgm:presLayoutVars>
      </dgm:prSet>
      <dgm:spPr/>
      <dgm:t>
        <a:bodyPr/>
        <a:lstStyle/>
        <a:p>
          <a:endParaRPr lang="es-ES_tradnl"/>
        </a:p>
      </dgm:t>
    </dgm:pt>
    <dgm:pt modelId="{9276E7B2-67B1-4736-8240-AF43D4EABF04}" type="pres">
      <dgm:prSet presAssocID="{B738A7D0-F783-4B19-8E94-6CED4D81C2FC}" presName="desTx" presStyleLbl="alignAccFollowNode1" presStyleIdx="0" presStyleCnt="2">
        <dgm:presLayoutVars>
          <dgm:bulletEnabled val="1"/>
        </dgm:presLayoutVars>
      </dgm:prSet>
      <dgm:spPr/>
      <dgm:t>
        <a:bodyPr/>
        <a:lstStyle/>
        <a:p>
          <a:endParaRPr lang="es-ES_tradnl"/>
        </a:p>
      </dgm:t>
    </dgm:pt>
    <dgm:pt modelId="{CEF8BCD0-1DE0-4CB3-9868-A027320FC81D}" type="pres">
      <dgm:prSet presAssocID="{DA74E008-4252-4E6D-A90A-ED0EC96FAA89}" presName="space" presStyleCnt="0"/>
      <dgm:spPr/>
    </dgm:pt>
    <dgm:pt modelId="{F973A50C-F88F-4B94-8F83-3EF785F1FC6D}" type="pres">
      <dgm:prSet presAssocID="{70018E3E-88F7-4190-8FE2-8C086B486F70}" presName="composite" presStyleCnt="0"/>
      <dgm:spPr/>
    </dgm:pt>
    <dgm:pt modelId="{D4E7EADD-236E-4294-880A-BE1E99EF86A9}" type="pres">
      <dgm:prSet presAssocID="{70018E3E-88F7-4190-8FE2-8C086B486F70}" presName="parTx" presStyleLbl="alignNode1" presStyleIdx="1" presStyleCnt="2">
        <dgm:presLayoutVars>
          <dgm:chMax val="0"/>
          <dgm:chPref val="0"/>
          <dgm:bulletEnabled val="1"/>
        </dgm:presLayoutVars>
      </dgm:prSet>
      <dgm:spPr/>
      <dgm:t>
        <a:bodyPr/>
        <a:lstStyle/>
        <a:p>
          <a:endParaRPr lang="es-ES_tradnl"/>
        </a:p>
      </dgm:t>
    </dgm:pt>
    <dgm:pt modelId="{46376319-A56C-4FE3-AC2D-EDDC90EC6B5D}" type="pres">
      <dgm:prSet presAssocID="{70018E3E-88F7-4190-8FE2-8C086B486F70}" presName="desTx" presStyleLbl="alignAccFollowNode1" presStyleIdx="1" presStyleCnt="2">
        <dgm:presLayoutVars>
          <dgm:bulletEnabled val="1"/>
        </dgm:presLayoutVars>
      </dgm:prSet>
      <dgm:spPr/>
      <dgm:t>
        <a:bodyPr/>
        <a:lstStyle/>
        <a:p>
          <a:endParaRPr lang="es-ES_tradnl"/>
        </a:p>
      </dgm:t>
    </dgm:pt>
  </dgm:ptLst>
  <dgm:cxnLst>
    <dgm:cxn modelId="{E8C703CE-06DB-4B14-AA90-D273FE2FA011}" type="presOf" srcId="{55A46249-1990-40E3-AB77-BFD4983FD089}" destId="{46376319-A56C-4FE3-AC2D-EDDC90EC6B5D}" srcOrd="0" destOrd="3" presId="urn:microsoft.com/office/officeart/2005/8/layout/hList1"/>
    <dgm:cxn modelId="{837B8CC0-0A8B-4DD0-A845-93E082B80962}" type="presOf" srcId="{E3F387CC-00C6-48FB-831A-B117AB4B626D}" destId="{9276E7B2-67B1-4736-8240-AF43D4EABF04}" srcOrd="0" destOrd="3" presId="urn:microsoft.com/office/officeart/2005/8/layout/hList1"/>
    <dgm:cxn modelId="{DB17B026-38AC-4660-955F-70436E3ED682}" srcId="{70018E3E-88F7-4190-8FE2-8C086B486F70}" destId="{55A46249-1990-40E3-AB77-BFD4983FD089}" srcOrd="3" destOrd="0" parTransId="{26DA6CB0-08B1-4E58-A839-AC43F6D4B03C}" sibTransId="{FA971B03-187A-4618-BF22-FE5EC4F3EBE0}"/>
    <dgm:cxn modelId="{5670D6CB-E61E-4687-8348-8FEA33412D3B}" srcId="{59D3EE13-F3E8-4BA1-A297-80E6CBDA607D}" destId="{70018E3E-88F7-4190-8FE2-8C086B486F70}" srcOrd="1" destOrd="0" parTransId="{40AEBBC1-E11D-4C46-91DE-FB1C15C8B113}" sibTransId="{F233A970-5B07-4CCB-AA6A-8982307341A5}"/>
    <dgm:cxn modelId="{9F8DCA86-10A9-4709-BC91-BCA97AEA8107}" type="presOf" srcId="{44212424-AF8C-4E02-B389-4CBE569CBA34}" destId="{46376319-A56C-4FE3-AC2D-EDDC90EC6B5D}" srcOrd="0" destOrd="2" presId="urn:microsoft.com/office/officeart/2005/8/layout/hList1"/>
    <dgm:cxn modelId="{E11F5CED-381D-49C5-98E1-6092789D4332}" type="presOf" srcId="{42AA9E8A-570A-4C62-BDB6-F642E2EDA9B1}" destId="{9276E7B2-67B1-4736-8240-AF43D4EABF04}" srcOrd="0" destOrd="1" presId="urn:microsoft.com/office/officeart/2005/8/layout/hList1"/>
    <dgm:cxn modelId="{42771616-9BCA-474E-A634-84D10516BE05}" srcId="{59D3EE13-F3E8-4BA1-A297-80E6CBDA607D}" destId="{B738A7D0-F783-4B19-8E94-6CED4D81C2FC}" srcOrd="0" destOrd="0" parTransId="{0491A3FC-3FD0-4558-9816-02636E5CF9C4}" sibTransId="{DA74E008-4252-4E6D-A90A-ED0EC96FAA89}"/>
    <dgm:cxn modelId="{2DCE6FF8-AA5D-4B96-B926-838C22E39F33}" type="presOf" srcId="{51EF0276-A87B-4E7C-9F0E-E8031D727DCB}" destId="{46376319-A56C-4FE3-AC2D-EDDC90EC6B5D}" srcOrd="0" destOrd="1" presId="urn:microsoft.com/office/officeart/2005/8/layout/hList1"/>
    <dgm:cxn modelId="{D1E34108-9776-4FE5-AAEC-0724330C734C}" srcId="{B738A7D0-F783-4B19-8E94-6CED4D81C2FC}" destId="{9462E0C7-D596-4939-AC0A-34F8589A4A7C}" srcOrd="0" destOrd="0" parTransId="{2A853489-7D9E-42B2-8179-C081060097CE}" sibTransId="{6B77B87D-E066-4845-978A-B825DF436229}"/>
    <dgm:cxn modelId="{75CF929F-8370-4B87-80CC-5BCC13609367}" type="presOf" srcId="{9462E0C7-D596-4939-AC0A-34F8589A4A7C}" destId="{9276E7B2-67B1-4736-8240-AF43D4EABF04}" srcOrd="0" destOrd="0" presId="urn:microsoft.com/office/officeart/2005/8/layout/hList1"/>
    <dgm:cxn modelId="{2F3DA9E6-BC15-4A52-9B95-D7C9FA7F2179}" type="presOf" srcId="{59D3EE13-F3E8-4BA1-A297-80E6CBDA607D}" destId="{6BBB8E04-A083-4690-82F9-FDD794BF05EF}" srcOrd="0" destOrd="0" presId="urn:microsoft.com/office/officeart/2005/8/layout/hList1"/>
    <dgm:cxn modelId="{466C273B-D8D1-4716-B421-6E2130709692}" type="presOf" srcId="{CA1B0DBB-9A5B-4462-86D4-18BF86EC71E9}" destId="{46376319-A56C-4FE3-AC2D-EDDC90EC6B5D}" srcOrd="0" destOrd="0" presId="urn:microsoft.com/office/officeart/2005/8/layout/hList1"/>
    <dgm:cxn modelId="{9048CE63-3FFF-4E34-942E-F947B6C50AAC}" type="presOf" srcId="{70018E3E-88F7-4190-8FE2-8C086B486F70}" destId="{D4E7EADD-236E-4294-880A-BE1E99EF86A9}" srcOrd="0" destOrd="0" presId="urn:microsoft.com/office/officeart/2005/8/layout/hList1"/>
    <dgm:cxn modelId="{AB27EAF7-5175-4A7F-BA91-4305AB9AC7CA}" srcId="{B738A7D0-F783-4B19-8E94-6CED4D81C2FC}" destId="{42AA9E8A-570A-4C62-BDB6-F642E2EDA9B1}" srcOrd="1" destOrd="0" parTransId="{896E61C8-DFE7-4992-ABC7-AA8C098A3223}" sibTransId="{031C6276-9494-4114-88BE-B8609C2D47F9}"/>
    <dgm:cxn modelId="{164AFE23-4450-44D1-8D03-99C53CC36DDF}" srcId="{70018E3E-88F7-4190-8FE2-8C086B486F70}" destId="{44212424-AF8C-4E02-B389-4CBE569CBA34}" srcOrd="2" destOrd="0" parTransId="{C0284229-D090-43B8-9D7A-B5729654B944}" sibTransId="{C73AC6AB-E742-46CB-A5FD-E80F48013C48}"/>
    <dgm:cxn modelId="{33F6469D-5CFA-4F46-A3B6-FC2C22A6BD1B}" srcId="{70018E3E-88F7-4190-8FE2-8C086B486F70}" destId="{CA1B0DBB-9A5B-4462-86D4-18BF86EC71E9}" srcOrd="0" destOrd="0" parTransId="{E278E59C-6602-4942-8480-5C7E3F2EC2A0}" sibTransId="{69EB2E15-6FA1-44E6-B4DC-F47AF9576D35}"/>
    <dgm:cxn modelId="{07C0DF1C-3C1C-4EE5-A2B7-1E935A6618C3}" srcId="{B738A7D0-F783-4B19-8E94-6CED4D81C2FC}" destId="{E3F387CC-00C6-48FB-831A-B117AB4B626D}" srcOrd="3" destOrd="0" parTransId="{E57B55AD-F638-421C-BC6D-70171C2E8FA4}" sibTransId="{F51B5206-5F4D-4F14-9424-DD12A2EC3519}"/>
    <dgm:cxn modelId="{3C7CFD8E-2B69-471D-BF62-C1278F532624}" type="presOf" srcId="{B738A7D0-F783-4B19-8E94-6CED4D81C2FC}" destId="{75ABD32D-2612-4049-81F3-94B025BCF32E}" srcOrd="0" destOrd="0" presId="urn:microsoft.com/office/officeart/2005/8/layout/hList1"/>
    <dgm:cxn modelId="{D876E0F0-EEC6-4F30-85B5-8AE2050A61D1}" srcId="{B738A7D0-F783-4B19-8E94-6CED4D81C2FC}" destId="{E594BED5-2FE9-4B77-A010-5C5C91BA7F52}" srcOrd="2" destOrd="0" parTransId="{07E831D4-5232-424F-8C58-7223139BF011}" sibTransId="{2EC0F131-FB09-48E0-99E3-A7A5C1E34622}"/>
    <dgm:cxn modelId="{F2366E2F-E9CF-4589-B8A0-D7F1CA8A12C6}" type="presOf" srcId="{E594BED5-2FE9-4B77-A010-5C5C91BA7F52}" destId="{9276E7B2-67B1-4736-8240-AF43D4EABF04}" srcOrd="0" destOrd="2" presId="urn:microsoft.com/office/officeart/2005/8/layout/hList1"/>
    <dgm:cxn modelId="{372CF4EB-99F5-492D-A865-700C9C73CB6F}" srcId="{70018E3E-88F7-4190-8FE2-8C086B486F70}" destId="{51EF0276-A87B-4E7C-9F0E-E8031D727DCB}" srcOrd="1" destOrd="0" parTransId="{54FC2321-A280-459D-A3B2-C64F13837814}" sibTransId="{F6D00AB8-92FA-4818-956B-789CB93F62A8}"/>
    <dgm:cxn modelId="{F1906A63-1B82-45A2-B56D-0DD3273E3C1D}" type="presParOf" srcId="{6BBB8E04-A083-4690-82F9-FDD794BF05EF}" destId="{9A144B8F-1AD4-49EB-990B-0D6C1AB43784}" srcOrd="0" destOrd="0" presId="urn:microsoft.com/office/officeart/2005/8/layout/hList1"/>
    <dgm:cxn modelId="{B6E6A9A1-F808-4625-A55C-E49F5BE5715B}" type="presParOf" srcId="{9A144B8F-1AD4-49EB-990B-0D6C1AB43784}" destId="{75ABD32D-2612-4049-81F3-94B025BCF32E}" srcOrd="0" destOrd="0" presId="urn:microsoft.com/office/officeart/2005/8/layout/hList1"/>
    <dgm:cxn modelId="{D541D047-DDDD-44B4-BD7C-A1811AFEC174}" type="presParOf" srcId="{9A144B8F-1AD4-49EB-990B-0D6C1AB43784}" destId="{9276E7B2-67B1-4736-8240-AF43D4EABF04}" srcOrd="1" destOrd="0" presId="urn:microsoft.com/office/officeart/2005/8/layout/hList1"/>
    <dgm:cxn modelId="{DC35FD14-37F6-4470-83E6-3E7955BE85D0}" type="presParOf" srcId="{6BBB8E04-A083-4690-82F9-FDD794BF05EF}" destId="{CEF8BCD0-1DE0-4CB3-9868-A027320FC81D}" srcOrd="1" destOrd="0" presId="urn:microsoft.com/office/officeart/2005/8/layout/hList1"/>
    <dgm:cxn modelId="{B0DBA914-D067-47B5-9ACD-5EC5956F525C}" type="presParOf" srcId="{6BBB8E04-A083-4690-82F9-FDD794BF05EF}" destId="{F973A50C-F88F-4B94-8F83-3EF785F1FC6D}" srcOrd="2" destOrd="0" presId="urn:microsoft.com/office/officeart/2005/8/layout/hList1"/>
    <dgm:cxn modelId="{ECAB6F43-2FF2-4B5C-B58C-E861768FD6A7}" type="presParOf" srcId="{F973A50C-F88F-4B94-8F83-3EF785F1FC6D}" destId="{D4E7EADD-236E-4294-880A-BE1E99EF86A9}" srcOrd="0" destOrd="0" presId="urn:microsoft.com/office/officeart/2005/8/layout/hList1"/>
    <dgm:cxn modelId="{4D64AD7A-B1D4-4D68-B8BB-131350CF6FA4}" type="presParOf" srcId="{F973A50C-F88F-4B94-8F83-3EF785F1FC6D}" destId="{46376319-A56C-4FE3-AC2D-EDDC90EC6B5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684236-FFA1-452D-AE9A-98FBB4CBC5BA}"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en-US"/>
        </a:p>
      </dgm:t>
    </dgm:pt>
    <dgm:pt modelId="{5DDD1540-AD54-485A-A044-14E218FA09EC}">
      <dgm:prSet phldrT="[Text]" custT="1"/>
      <dgm:spPr/>
      <dgm:t>
        <a:bodyPr/>
        <a:lstStyle/>
        <a:p>
          <a:r>
            <a:rPr lang="en-US" sz="2400" dirty="0" smtClean="0"/>
            <a:t>8.2</a:t>
          </a:r>
          <a:endParaRPr lang="en-US" sz="2400" dirty="0"/>
        </a:p>
      </dgm:t>
    </dgm:pt>
    <dgm:pt modelId="{25DD2584-5EC2-4B85-8A6D-66C13A46254A}" type="parTrans" cxnId="{5661DB5D-7723-416D-BEA7-6CE9BA61047D}">
      <dgm:prSet/>
      <dgm:spPr/>
      <dgm:t>
        <a:bodyPr/>
        <a:lstStyle/>
        <a:p>
          <a:endParaRPr lang="en-US"/>
        </a:p>
      </dgm:t>
    </dgm:pt>
    <dgm:pt modelId="{BF3AF72C-711E-40E4-9C51-42F21EE47082}" type="sibTrans" cxnId="{5661DB5D-7723-416D-BEA7-6CE9BA61047D}">
      <dgm:prSet custT="1"/>
      <dgm:spPr/>
      <dgm:t>
        <a:bodyPr/>
        <a:lstStyle/>
        <a:p>
          <a:r>
            <a:rPr lang="en-US" sz="2400" dirty="0" smtClean="0"/>
            <a:t>1.4</a:t>
          </a:r>
          <a:endParaRPr lang="en-US" sz="2400" dirty="0"/>
        </a:p>
      </dgm:t>
    </dgm:pt>
    <dgm:pt modelId="{A5940A2B-0B3B-412F-91CA-E85AB5A4C18E}">
      <dgm:prSet phldrT="[Text]"/>
      <dgm:spPr/>
      <dgm:t>
        <a:bodyPr/>
        <a:lstStyle/>
        <a:p>
          <a:endParaRPr lang="en-US" dirty="0"/>
        </a:p>
      </dgm:t>
    </dgm:pt>
    <dgm:pt modelId="{06A9C050-030F-4B85-B73D-543CDB4ED5EE}" type="parTrans" cxnId="{60CF8726-DC0C-4E40-893F-25B2E4742540}">
      <dgm:prSet/>
      <dgm:spPr/>
      <dgm:t>
        <a:bodyPr/>
        <a:lstStyle/>
        <a:p>
          <a:endParaRPr lang="en-US"/>
        </a:p>
      </dgm:t>
    </dgm:pt>
    <dgm:pt modelId="{0B71494A-024A-4FDB-8D21-DB708DE53E8C}" type="sibTrans" cxnId="{60CF8726-DC0C-4E40-893F-25B2E4742540}">
      <dgm:prSet/>
      <dgm:spPr/>
      <dgm:t>
        <a:bodyPr/>
        <a:lstStyle/>
        <a:p>
          <a:endParaRPr lang="en-US"/>
        </a:p>
      </dgm:t>
    </dgm:pt>
    <dgm:pt modelId="{583B17C1-97F1-4EA1-92BB-9CAA1AE39030}">
      <dgm:prSet phldrT="[Text]" custT="1"/>
      <dgm:spPr/>
      <dgm:t>
        <a:bodyPr/>
        <a:lstStyle/>
        <a:p>
          <a:r>
            <a:rPr lang="en-US" sz="2400" dirty="0" smtClean="0"/>
            <a:t>9.1</a:t>
          </a:r>
          <a:endParaRPr lang="en-US" sz="2400" dirty="0"/>
        </a:p>
      </dgm:t>
    </dgm:pt>
    <dgm:pt modelId="{27804436-E0D1-4E56-B0AA-62CD2424BA26}" type="parTrans" cxnId="{5DA962B3-4DDE-44E6-A30F-D201C91D4E4E}">
      <dgm:prSet/>
      <dgm:spPr/>
      <dgm:t>
        <a:bodyPr/>
        <a:lstStyle/>
        <a:p>
          <a:endParaRPr lang="en-US"/>
        </a:p>
      </dgm:t>
    </dgm:pt>
    <dgm:pt modelId="{137F9317-49FA-4018-AD60-64A3201FD7C9}" type="sibTrans" cxnId="{5DA962B3-4DDE-44E6-A30F-D201C91D4E4E}">
      <dgm:prSet custT="1"/>
      <dgm:spPr/>
      <dgm:t>
        <a:bodyPr/>
        <a:lstStyle/>
        <a:p>
          <a:r>
            <a:rPr lang="en-US" sz="2400" dirty="0" smtClean="0"/>
            <a:t>9.a</a:t>
          </a:r>
          <a:endParaRPr lang="en-US" sz="2400" dirty="0"/>
        </a:p>
      </dgm:t>
    </dgm:pt>
    <dgm:pt modelId="{E295657C-F2D5-458F-BDBC-5249C67C9A0C}">
      <dgm:prSet phldrT="[Text]"/>
      <dgm:spPr/>
      <dgm:t>
        <a:bodyPr/>
        <a:lstStyle/>
        <a:p>
          <a:endParaRPr lang="en-US" dirty="0"/>
        </a:p>
      </dgm:t>
    </dgm:pt>
    <dgm:pt modelId="{D5564293-CA56-470D-BBCF-DD9EE26A3A25}" type="parTrans" cxnId="{296BE90A-F86B-41D5-9BDA-B89ED1D701E9}">
      <dgm:prSet/>
      <dgm:spPr/>
      <dgm:t>
        <a:bodyPr/>
        <a:lstStyle/>
        <a:p>
          <a:endParaRPr lang="en-US"/>
        </a:p>
      </dgm:t>
    </dgm:pt>
    <dgm:pt modelId="{33A855DF-7BE9-49EC-8C0F-D70E3D9862CC}" type="sibTrans" cxnId="{296BE90A-F86B-41D5-9BDA-B89ED1D701E9}">
      <dgm:prSet/>
      <dgm:spPr/>
      <dgm:t>
        <a:bodyPr/>
        <a:lstStyle/>
        <a:p>
          <a:endParaRPr lang="en-US"/>
        </a:p>
      </dgm:t>
    </dgm:pt>
    <dgm:pt modelId="{7BEC297B-3242-4FD9-BAD3-0A0A72A26D8A}">
      <dgm:prSet phldrT="[Text]" custT="1"/>
      <dgm:spPr/>
      <dgm:t>
        <a:bodyPr/>
        <a:lstStyle/>
        <a:p>
          <a:r>
            <a:rPr lang="en-US" sz="2400" dirty="0" smtClean="0"/>
            <a:t>11.5</a:t>
          </a:r>
          <a:endParaRPr lang="en-US" sz="2400" dirty="0"/>
        </a:p>
      </dgm:t>
    </dgm:pt>
    <dgm:pt modelId="{A99150E3-A1CF-4EBE-B11C-F82E82F711A6}" type="parTrans" cxnId="{061C83B3-5F18-4762-ADA7-5F352DF4AA91}">
      <dgm:prSet/>
      <dgm:spPr/>
      <dgm:t>
        <a:bodyPr/>
        <a:lstStyle/>
        <a:p>
          <a:endParaRPr lang="en-US"/>
        </a:p>
      </dgm:t>
    </dgm:pt>
    <dgm:pt modelId="{7C7163AF-CB10-4EB8-A3A9-85EE4AF3558F}" type="sibTrans" cxnId="{061C83B3-5F18-4762-ADA7-5F352DF4AA91}">
      <dgm:prSet custT="1"/>
      <dgm:spPr/>
      <dgm:t>
        <a:bodyPr/>
        <a:lstStyle/>
        <a:p>
          <a:r>
            <a:rPr lang="en-US" sz="2400" dirty="0" smtClean="0"/>
            <a:t>9.c</a:t>
          </a:r>
          <a:endParaRPr lang="en-US" sz="2400" dirty="0"/>
        </a:p>
      </dgm:t>
    </dgm:pt>
    <dgm:pt modelId="{301D6035-12E9-4F19-9030-D758D0550634}">
      <dgm:prSet phldrT="[Text]" custT="1"/>
      <dgm:spPr/>
      <dgm:t>
        <a:bodyPr/>
        <a:lstStyle/>
        <a:p>
          <a:r>
            <a:rPr lang="en-US" sz="2400" dirty="0" smtClean="0"/>
            <a:t>11.b</a:t>
          </a:r>
          <a:endParaRPr lang="en-US" sz="2400" dirty="0"/>
        </a:p>
      </dgm:t>
    </dgm:pt>
    <dgm:pt modelId="{378E5DF0-01C4-44A0-990F-0F02DAB4FFB0}" type="parTrans" cxnId="{D7CF3937-EEAB-486E-BD2B-48416D96D52B}">
      <dgm:prSet/>
      <dgm:spPr/>
      <dgm:t>
        <a:bodyPr/>
        <a:lstStyle/>
        <a:p>
          <a:endParaRPr lang="en-US"/>
        </a:p>
      </dgm:t>
    </dgm:pt>
    <dgm:pt modelId="{707BCE6D-1D91-4D42-9F24-CFA1F8E1210D}" type="sibTrans" cxnId="{D7CF3937-EEAB-486E-BD2B-48416D96D52B}">
      <dgm:prSet/>
      <dgm:spPr/>
      <dgm:t>
        <a:bodyPr/>
        <a:lstStyle/>
        <a:p>
          <a:r>
            <a:rPr lang="en-US" b="1" dirty="0" smtClean="0">
              <a:solidFill>
                <a:schemeClr val="bg1"/>
              </a:solidFill>
            </a:rPr>
            <a:t>SDGs</a:t>
          </a:r>
          <a:endParaRPr lang="en-US" b="1" dirty="0">
            <a:solidFill>
              <a:schemeClr val="bg1"/>
            </a:solidFill>
          </a:endParaRPr>
        </a:p>
      </dgm:t>
    </dgm:pt>
    <dgm:pt modelId="{E48CEA7F-2BE6-457A-AC5F-46C95FCC98FB}" type="pres">
      <dgm:prSet presAssocID="{B9684236-FFA1-452D-AE9A-98FBB4CBC5BA}" presName="Name0" presStyleCnt="0">
        <dgm:presLayoutVars>
          <dgm:chMax/>
          <dgm:chPref/>
          <dgm:dir/>
          <dgm:animLvl val="lvl"/>
        </dgm:presLayoutVars>
      </dgm:prSet>
      <dgm:spPr/>
      <dgm:t>
        <a:bodyPr/>
        <a:lstStyle/>
        <a:p>
          <a:endParaRPr lang="en-US"/>
        </a:p>
      </dgm:t>
    </dgm:pt>
    <dgm:pt modelId="{50159DC9-5734-4803-B3D8-F1536A327C49}" type="pres">
      <dgm:prSet presAssocID="{5DDD1540-AD54-485A-A044-14E218FA09EC}" presName="composite" presStyleCnt="0"/>
      <dgm:spPr/>
    </dgm:pt>
    <dgm:pt modelId="{149E9671-7923-4444-BBAE-C1744127897C}" type="pres">
      <dgm:prSet presAssocID="{5DDD1540-AD54-485A-A044-14E218FA09EC}" presName="Parent1" presStyleLbl="node1" presStyleIdx="0" presStyleCnt="8">
        <dgm:presLayoutVars>
          <dgm:chMax val="1"/>
          <dgm:chPref val="1"/>
          <dgm:bulletEnabled val="1"/>
        </dgm:presLayoutVars>
      </dgm:prSet>
      <dgm:spPr/>
      <dgm:t>
        <a:bodyPr/>
        <a:lstStyle/>
        <a:p>
          <a:endParaRPr lang="en-US"/>
        </a:p>
      </dgm:t>
    </dgm:pt>
    <dgm:pt modelId="{828D00BE-5D3E-48C5-BFBD-ADC64C1C6911}" type="pres">
      <dgm:prSet presAssocID="{5DDD1540-AD54-485A-A044-14E218FA09EC}" presName="Childtext1" presStyleLbl="revTx" presStyleIdx="0" presStyleCnt="4">
        <dgm:presLayoutVars>
          <dgm:chMax val="0"/>
          <dgm:chPref val="0"/>
          <dgm:bulletEnabled val="1"/>
        </dgm:presLayoutVars>
      </dgm:prSet>
      <dgm:spPr/>
      <dgm:t>
        <a:bodyPr/>
        <a:lstStyle/>
        <a:p>
          <a:endParaRPr lang="en-US"/>
        </a:p>
      </dgm:t>
    </dgm:pt>
    <dgm:pt modelId="{E26AC32D-5601-408B-BE72-8660B68E4533}" type="pres">
      <dgm:prSet presAssocID="{5DDD1540-AD54-485A-A044-14E218FA09EC}" presName="BalanceSpacing" presStyleCnt="0"/>
      <dgm:spPr/>
    </dgm:pt>
    <dgm:pt modelId="{05F8A35E-4D08-482E-BFFB-24FEE9799435}" type="pres">
      <dgm:prSet presAssocID="{5DDD1540-AD54-485A-A044-14E218FA09EC}" presName="BalanceSpacing1" presStyleCnt="0"/>
      <dgm:spPr/>
    </dgm:pt>
    <dgm:pt modelId="{80630C69-2AAF-4743-83A3-CA93FA6A7136}" type="pres">
      <dgm:prSet presAssocID="{BF3AF72C-711E-40E4-9C51-42F21EE47082}" presName="Accent1Text" presStyleLbl="node1" presStyleIdx="1" presStyleCnt="8" custLinFactNeighborX="3551" custLinFactNeighborY="522"/>
      <dgm:spPr/>
      <dgm:t>
        <a:bodyPr/>
        <a:lstStyle/>
        <a:p>
          <a:endParaRPr lang="en-US"/>
        </a:p>
      </dgm:t>
    </dgm:pt>
    <dgm:pt modelId="{5294CE7D-D505-4A76-92CC-46F6CB129A3C}" type="pres">
      <dgm:prSet presAssocID="{BF3AF72C-711E-40E4-9C51-42F21EE47082}" presName="spaceBetweenRectangles" presStyleCnt="0"/>
      <dgm:spPr/>
    </dgm:pt>
    <dgm:pt modelId="{93153355-31DF-40F3-92AD-E84443529DA3}" type="pres">
      <dgm:prSet presAssocID="{583B17C1-97F1-4EA1-92BB-9CAA1AE39030}" presName="composite" presStyleCnt="0"/>
      <dgm:spPr/>
    </dgm:pt>
    <dgm:pt modelId="{9A5F5A44-42C8-4D8A-B1B8-93A4F0A383B7}" type="pres">
      <dgm:prSet presAssocID="{583B17C1-97F1-4EA1-92BB-9CAA1AE39030}" presName="Parent1" presStyleLbl="node1" presStyleIdx="2" presStyleCnt="8" custLinFactX="-7848" custLinFactNeighborX="-100000" custLinFactNeighborY="-3858">
        <dgm:presLayoutVars>
          <dgm:chMax val="1"/>
          <dgm:chPref val="1"/>
          <dgm:bulletEnabled val="1"/>
        </dgm:presLayoutVars>
      </dgm:prSet>
      <dgm:spPr/>
      <dgm:t>
        <a:bodyPr/>
        <a:lstStyle/>
        <a:p>
          <a:endParaRPr lang="en-US"/>
        </a:p>
      </dgm:t>
    </dgm:pt>
    <dgm:pt modelId="{0DD76174-9180-42F4-B200-8A5674E66468}" type="pres">
      <dgm:prSet presAssocID="{583B17C1-97F1-4EA1-92BB-9CAA1AE39030}" presName="Childtext1" presStyleLbl="revTx" presStyleIdx="1" presStyleCnt="4">
        <dgm:presLayoutVars>
          <dgm:chMax val="0"/>
          <dgm:chPref val="0"/>
          <dgm:bulletEnabled val="1"/>
        </dgm:presLayoutVars>
      </dgm:prSet>
      <dgm:spPr/>
      <dgm:t>
        <a:bodyPr/>
        <a:lstStyle/>
        <a:p>
          <a:endParaRPr lang="en-US"/>
        </a:p>
      </dgm:t>
    </dgm:pt>
    <dgm:pt modelId="{BDAFEFE9-F2FA-4E97-892D-CFF9687EBF43}" type="pres">
      <dgm:prSet presAssocID="{583B17C1-97F1-4EA1-92BB-9CAA1AE39030}" presName="BalanceSpacing" presStyleCnt="0"/>
      <dgm:spPr/>
    </dgm:pt>
    <dgm:pt modelId="{440BB8E3-53A1-4C56-A6D5-66213D8B74F9}" type="pres">
      <dgm:prSet presAssocID="{583B17C1-97F1-4EA1-92BB-9CAA1AE39030}" presName="BalanceSpacing1" presStyleCnt="0"/>
      <dgm:spPr/>
    </dgm:pt>
    <dgm:pt modelId="{26CA30B4-28D2-4D58-943F-3A5AFBE48688}" type="pres">
      <dgm:prSet presAssocID="{137F9317-49FA-4018-AD60-64A3201FD7C9}" presName="Accent1Text" presStyleLbl="node1" presStyleIdx="3" presStyleCnt="8" custLinFactNeighborX="2951" custLinFactNeighborY="924"/>
      <dgm:spPr/>
      <dgm:t>
        <a:bodyPr/>
        <a:lstStyle/>
        <a:p>
          <a:endParaRPr lang="en-US"/>
        </a:p>
      </dgm:t>
    </dgm:pt>
    <dgm:pt modelId="{6A54B5C2-FADA-4B2E-A2BF-D32016ECBDC2}" type="pres">
      <dgm:prSet presAssocID="{137F9317-49FA-4018-AD60-64A3201FD7C9}" presName="spaceBetweenRectangles" presStyleCnt="0"/>
      <dgm:spPr/>
    </dgm:pt>
    <dgm:pt modelId="{78439D17-BABC-4ECA-AD4C-9FFF475DB538}" type="pres">
      <dgm:prSet presAssocID="{7BEC297B-3242-4FD9-BAD3-0A0A72A26D8A}" presName="composite" presStyleCnt="0"/>
      <dgm:spPr/>
    </dgm:pt>
    <dgm:pt modelId="{1848AC4E-67BA-41BD-9C78-80FF7A374638}" type="pres">
      <dgm:prSet presAssocID="{7BEC297B-3242-4FD9-BAD3-0A0A72A26D8A}" presName="Parent1" presStyleLbl="node1" presStyleIdx="4" presStyleCnt="8">
        <dgm:presLayoutVars>
          <dgm:chMax val="1"/>
          <dgm:chPref val="1"/>
          <dgm:bulletEnabled val="1"/>
        </dgm:presLayoutVars>
      </dgm:prSet>
      <dgm:spPr/>
      <dgm:t>
        <a:bodyPr/>
        <a:lstStyle/>
        <a:p>
          <a:endParaRPr lang="en-US"/>
        </a:p>
      </dgm:t>
    </dgm:pt>
    <dgm:pt modelId="{CCFA356D-7880-4214-A1A9-52A302F8FB76}" type="pres">
      <dgm:prSet presAssocID="{7BEC297B-3242-4FD9-BAD3-0A0A72A26D8A}" presName="Childtext1" presStyleLbl="revTx" presStyleIdx="2" presStyleCnt="4">
        <dgm:presLayoutVars>
          <dgm:chMax val="0"/>
          <dgm:chPref val="0"/>
          <dgm:bulletEnabled val="1"/>
        </dgm:presLayoutVars>
      </dgm:prSet>
      <dgm:spPr/>
      <dgm:t>
        <a:bodyPr/>
        <a:lstStyle/>
        <a:p>
          <a:endParaRPr lang="en-US"/>
        </a:p>
      </dgm:t>
    </dgm:pt>
    <dgm:pt modelId="{26F66C62-491A-4771-A4EA-CAB0747C8AA9}" type="pres">
      <dgm:prSet presAssocID="{7BEC297B-3242-4FD9-BAD3-0A0A72A26D8A}" presName="BalanceSpacing" presStyleCnt="0"/>
      <dgm:spPr/>
    </dgm:pt>
    <dgm:pt modelId="{D34788A2-DDDB-4DBB-9C12-906C37FA5E91}" type="pres">
      <dgm:prSet presAssocID="{7BEC297B-3242-4FD9-BAD3-0A0A72A26D8A}" presName="BalanceSpacing1" presStyleCnt="0"/>
      <dgm:spPr/>
    </dgm:pt>
    <dgm:pt modelId="{4E64A513-EB4C-410F-BB11-5A2C2A0425D4}" type="pres">
      <dgm:prSet presAssocID="{7C7163AF-CB10-4EB8-A3A9-85EE4AF3558F}" presName="Accent1Text" presStyleLbl="node1" presStyleIdx="5" presStyleCnt="8"/>
      <dgm:spPr/>
      <dgm:t>
        <a:bodyPr/>
        <a:lstStyle/>
        <a:p>
          <a:endParaRPr lang="en-US"/>
        </a:p>
      </dgm:t>
    </dgm:pt>
    <dgm:pt modelId="{223035BD-406E-4A80-AA80-F145A3FDD3E4}" type="pres">
      <dgm:prSet presAssocID="{7C7163AF-CB10-4EB8-A3A9-85EE4AF3558F}" presName="spaceBetweenRectangles" presStyleCnt="0"/>
      <dgm:spPr/>
    </dgm:pt>
    <dgm:pt modelId="{8FA441EF-EEDE-43F1-924A-68A8FCA8846F}" type="pres">
      <dgm:prSet presAssocID="{301D6035-12E9-4F19-9030-D758D0550634}" presName="composite" presStyleCnt="0"/>
      <dgm:spPr/>
    </dgm:pt>
    <dgm:pt modelId="{F43C4177-DD1D-416F-9C2E-22DA1094ECD9}" type="pres">
      <dgm:prSet presAssocID="{301D6035-12E9-4F19-9030-D758D0550634}" presName="Parent1" presStyleLbl="node1" presStyleIdx="6" presStyleCnt="8">
        <dgm:presLayoutVars>
          <dgm:chMax val="1"/>
          <dgm:chPref val="1"/>
          <dgm:bulletEnabled val="1"/>
        </dgm:presLayoutVars>
      </dgm:prSet>
      <dgm:spPr/>
      <dgm:t>
        <a:bodyPr/>
        <a:lstStyle/>
        <a:p>
          <a:endParaRPr lang="en-US"/>
        </a:p>
      </dgm:t>
    </dgm:pt>
    <dgm:pt modelId="{F9946392-1318-488B-A9F6-113433D8D89E}" type="pres">
      <dgm:prSet presAssocID="{301D6035-12E9-4F19-9030-D758D0550634}" presName="Childtext1" presStyleLbl="revTx" presStyleIdx="3" presStyleCnt="4">
        <dgm:presLayoutVars>
          <dgm:chMax val="0"/>
          <dgm:chPref val="0"/>
          <dgm:bulletEnabled val="1"/>
        </dgm:presLayoutVars>
      </dgm:prSet>
      <dgm:spPr/>
    </dgm:pt>
    <dgm:pt modelId="{5D3FC324-F3E5-42E4-BEEE-D73E9E0D4B60}" type="pres">
      <dgm:prSet presAssocID="{301D6035-12E9-4F19-9030-D758D0550634}" presName="BalanceSpacing" presStyleCnt="0"/>
      <dgm:spPr/>
    </dgm:pt>
    <dgm:pt modelId="{2C9FF2E7-42F9-407F-9EA8-62CDF14840F9}" type="pres">
      <dgm:prSet presAssocID="{301D6035-12E9-4F19-9030-D758D0550634}" presName="BalanceSpacing1" presStyleCnt="0"/>
      <dgm:spPr/>
    </dgm:pt>
    <dgm:pt modelId="{7C4CFBD7-05C0-4CF8-9561-4FAA0DDC5FDF}" type="pres">
      <dgm:prSet presAssocID="{707BCE6D-1D91-4D42-9F24-CFA1F8E1210D}" presName="Accent1Text" presStyleLbl="node1" presStyleIdx="7" presStyleCnt="8" custLinFactX="-5894" custLinFactY="-68374" custLinFactNeighborX="-100000" custLinFactNeighborY="-100000"/>
      <dgm:spPr/>
      <dgm:t>
        <a:bodyPr/>
        <a:lstStyle/>
        <a:p>
          <a:endParaRPr lang="en-US"/>
        </a:p>
      </dgm:t>
    </dgm:pt>
  </dgm:ptLst>
  <dgm:cxnLst>
    <dgm:cxn modelId="{C1B426CC-0DA7-45C2-811E-49B5E5698BED}" type="presOf" srcId="{E295657C-F2D5-458F-BDBC-5249C67C9A0C}" destId="{0DD76174-9180-42F4-B200-8A5674E66468}" srcOrd="0" destOrd="0" presId="urn:microsoft.com/office/officeart/2008/layout/AlternatingHexagons"/>
    <dgm:cxn modelId="{01919D48-4098-4001-A787-F09823D41063}" type="presOf" srcId="{A5940A2B-0B3B-412F-91CA-E85AB5A4C18E}" destId="{828D00BE-5D3E-48C5-BFBD-ADC64C1C6911}" srcOrd="0" destOrd="0" presId="urn:microsoft.com/office/officeart/2008/layout/AlternatingHexagons"/>
    <dgm:cxn modelId="{D7CF3937-EEAB-486E-BD2B-48416D96D52B}" srcId="{B9684236-FFA1-452D-AE9A-98FBB4CBC5BA}" destId="{301D6035-12E9-4F19-9030-D758D0550634}" srcOrd="3" destOrd="0" parTransId="{378E5DF0-01C4-44A0-990F-0F02DAB4FFB0}" sibTransId="{707BCE6D-1D91-4D42-9F24-CFA1F8E1210D}"/>
    <dgm:cxn modelId="{9A04C285-97F7-41AE-BC68-D7B9587AADC1}" type="presOf" srcId="{BF3AF72C-711E-40E4-9C51-42F21EE47082}" destId="{80630C69-2AAF-4743-83A3-CA93FA6A7136}" srcOrd="0" destOrd="0" presId="urn:microsoft.com/office/officeart/2008/layout/AlternatingHexagons"/>
    <dgm:cxn modelId="{ED8D6D4A-B0A8-41CB-A13E-BF1F3D48FDDF}" type="presOf" srcId="{7BEC297B-3242-4FD9-BAD3-0A0A72A26D8A}" destId="{1848AC4E-67BA-41BD-9C78-80FF7A374638}" srcOrd="0" destOrd="0" presId="urn:microsoft.com/office/officeart/2008/layout/AlternatingHexagons"/>
    <dgm:cxn modelId="{ECBC4934-DAD3-4802-A953-4645119168DF}" type="presOf" srcId="{707BCE6D-1D91-4D42-9F24-CFA1F8E1210D}" destId="{7C4CFBD7-05C0-4CF8-9561-4FAA0DDC5FDF}" srcOrd="0" destOrd="0" presId="urn:microsoft.com/office/officeart/2008/layout/AlternatingHexagons"/>
    <dgm:cxn modelId="{FE291EE9-DC8E-45AF-9E9A-DED0811062ED}" type="presOf" srcId="{B9684236-FFA1-452D-AE9A-98FBB4CBC5BA}" destId="{E48CEA7F-2BE6-457A-AC5F-46C95FCC98FB}" srcOrd="0" destOrd="0" presId="urn:microsoft.com/office/officeart/2008/layout/AlternatingHexagons"/>
    <dgm:cxn modelId="{B32A260E-83AB-4DB5-839D-5C742A7512E4}" type="presOf" srcId="{5DDD1540-AD54-485A-A044-14E218FA09EC}" destId="{149E9671-7923-4444-BBAE-C1744127897C}" srcOrd="0" destOrd="0" presId="urn:microsoft.com/office/officeart/2008/layout/AlternatingHexagons"/>
    <dgm:cxn modelId="{5DA962B3-4DDE-44E6-A30F-D201C91D4E4E}" srcId="{B9684236-FFA1-452D-AE9A-98FBB4CBC5BA}" destId="{583B17C1-97F1-4EA1-92BB-9CAA1AE39030}" srcOrd="1" destOrd="0" parTransId="{27804436-E0D1-4E56-B0AA-62CD2424BA26}" sibTransId="{137F9317-49FA-4018-AD60-64A3201FD7C9}"/>
    <dgm:cxn modelId="{061C83B3-5F18-4762-ADA7-5F352DF4AA91}" srcId="{B9684236-FFA1-452D-AE9A-98FBB4CBC5BA}" destId="{7BEC297B-3242-4FD9-BAD3-0A0A72A26D8A}" srcOrd="2" destOrd="0" parTransId="{A99150E3-A1CF-4EBE-B11C-F82E82F711A6}" sibTransId="{7C7163AF-CB10-4EB8-A3A9-85EE4AF3558F}"/>
    <dgm:cxn modelId="{9A317B77-31DA-427B-A236-B9858F3EEBD0}" type="presOf" srcId="{137F9317-49FA-4018-AD60-64A3201FD7C9}" destId="{26CA30B4-28D2-4D58-943F-3A5AFBE48688}" srcOrd="0" destOrd="0" presId="urn:microsoft.com/office/officeart/2008/layout/AlternatingHexagons"/>
    <dgm:cxn modelId="{9D480D78-383B-45B9-998D-C05E11814ED2}" type="presOf" srcId="{583B17C1-97F1-4EA1-92BB-9CAA1AE39030}" destId="{9A5F5A44-42C8-4D8A-B1B8-93A4F0A383B7}" srcOrd="0" destOrd="0" presId="urn:microsoft.com/office/officeart/2008/layout/AlternatingHexagons"/>
    <dgm:cxn modelId="{296BE90A-F86B-41D5-9BDA-B89ED1D701E9}" srcId="{583B17C1-97F1-4EA1-92BB-9CAA1AE39030}" destId="{E295657C-F2D5-458F-BDBC-5249C67C9A0C}" srcOrd="0" destOrd="0" parTransId="{D5564293-CA56-470D-BBCF-DD9EE26A3A25}" sibTransId="{33A855DF-7BE9-49EC-8C0F-D70E3D9862CC}"/>
    <dgm:cxn modelId="{60CF8726-DC0C-4E40-893F-25B2E4742540}" srcId="{5DDD1540-AD54-485A-A044-14E218FA09EC}" destId="{A5940A2B-0B3B-412F-91CA-E85AB5A4C18E}" srcOrd="0" destOrd="0" parTransId="{06A9C050-030F-4B85-B73D-543CDB4ED5EE}" sibTransId="{0B71494A-024A-4FDB-8D21-DB708DE53E8C}"/>
    <dgm:cxn modelId="{5661DB5D-7723-416D-BEA7-6CE9BA61047D}" srcId="{B9684236-FFA1-452D-AE9A-98FBB4CBC5BA}" destId="{5DDD1540-AD54-485A-A044-14E218FA09EC}" srcOrd="0" destOrd="0" parTransId="{25DD2584-5EC2-4B85-8A6D-66C13A46254A}" sibTransId="{BF3AF72C-711E-40E4-9C51-42F21EE47082}"/>
    <dgm:cxn modelId="{824BD4B1-ED76-475F-B81E-7CE077E10FF6}" type="presOf" srcId="{301D6035-12E9-4F19-9030-D758D0550634}" destId="{F43C4177-DD1D-416F-9C2E-22DA1094ECD9}" srcOrd="0" destOrd="0" presId="urn:microsoft.com/office/officeart/2008/layout/AlternatingHexagons"/>
    <dgm:cxn modelId="{B9592018-7B1F-4629-9BF2-0A78EBB0D528}" type="presOf" srcId="{7C7163AF-CB10-4EB8-A3A9-85EE4AF3558F}" destId="{4E64A513-EB4C-410F-BB11-5A2C2A0425D4}" srcOrd="0" destOrd="0" presId="urn:microsoft.com/office/officeart/2008/layout/AlternatingHexagons"/>
    <dgm:cxn modelId="{77A787D7-495E-4296-8936-30B43B89BF56}" type="presParOf" srcId="{E48CEA7F-2BE6-457A-AC5F-46C95FCC98FB}" destId="{50159DC9-5734-4803-B3D8-F1536A327C49}" srcOrd="0" destOrd="0" presId="urn:microsoft.com/office/officeart/2008/layout/AlternatingHexagons"/>
    <dgm:cxn modelId="{BDC9D18B-BBC4-49D2-91A4-E5B1671B17A1}" type="presParOf" srcId="{50159DC9-5734-4803-B3D8-F1536A327C49}" destId="{149E9671-7923-4444-BBAE-C1744127897C}" srcOrd="0" destOrd="0" presId="urn:microsoft.com/office/officeart/2008/layout/AlternatingHexagons"/>
    <dgm:cxn modelId="{71BF0815-CFB2-493B-91FD-4A95721C56BC}" type="presParOf" srcId="{50159DC9-5734-4803-B3D8-F1536A327C49}" destId="{828D00BE-5D3E-48C5-BFBD-ADC64C1C6911}" srcOrd="1" destOrd="0" presId="urn:microsoft.com/office/officeart/2008/layout/AlternatingHexagons"/>
    <dgm:cxn modelId="{30CAD686-61F9-47D2-B672-072C75CA5A92}" type="presParOf" srcId="{50159DC9-5734-4803-B3D8-F1536A327C49}" destId="{E26AC32D-5601-408B-BE72-8660B68E4533}" srcOrd="2" destOrd="0" presId="urn:microsoft.com/office/officeart/2008/layout/AlternatingHexagons"/>
    <dgm:cxn modelId="{D8930940-D348-4412-AEEF-0FB4C76C6B5A}" type="presParOf" srcId="{50159DC9-5734-4803-B3D8-F1536A327C49}" destId="{05F8A35E-4D08-482E-BFFB-24FEE9799435}" srcOrd="3" destOrd="0" presId="urn:microsoft.com/office/officeart/2008/layout/AlternatingHexagons"/>
    <dgm:cxn modelId="{ABD106B3-EDD6-49B5-8A83-565E8639EA7D}" type="presParOf" srcId="{50159DC9-5734-4803-B3D8-F1536A327C49}" destId="{80630C69-2AAF-4743-83A3-CA93FA6A7136}" srcOrd="4" destOrd="0" presId="urn:microsoft.com/office/officeart/2008/layout/AlternatingHexagons"/>
    <dgm:cxn modelId="{4DD9BFA8-894A-401A-BD67-67549CCFBD73}" type="presParOf" srcId="{E48CEA7F-2BE6-457A-AC5F-46C95FCC98FB}" destId="{5294CE7D-D505-4A76-92CC-46F6CB129A3C}" srcOrd="1" destOrd="0" presId="urn:microsoft.com/office/officeart/2008/layout/AlternatingHexagons"/>
    <dgm:cxn modelId="{E23C2761-5CA3-4BFC-B1CA-77E7ED110685}" type="presParOf" srcId="{E48CEA7F-2BE6-457A-AC5F-46C95FCC98FB}" destId="{93153355-31DF-40F3-92AD-E84443529DA3}" srcOrd="2" destOrd="0" presId="urn:microsoft.com/office/officeart/2008/layout/AlternatingHexagons"/>
    <dgm:cxn modelId="{744540B8-AC03-47E8-98E7-74CDE278E9D5}" type="presParOf" srcId="{93153355-31DF-40F3-92AD-E84443529DA3}" destId="{9A5F5A44-42C8-4D8A-B1B8-93A4F0A383B7}" srcOrd="0" destOrd="0" presId="urn:microsoft.com/office/officeart/2008/layout/AlternatingHexagons"/>
    <dgm:cxn modelId="{D41F2552-8D86-463B-BB8A-3997B78AAEBD}" type="presParOf" srcId="{93153355-31DF-40F3-92AD-E84443529DA3}" destId="{0DD76174-9180-42F4-B200-8A5674E66468}" srcOrd="1" destOrd="0" presId="urn:microsoft.com/office/officeart/2008/layout/AlternatingHexagons"/>
    <dgm:cxn modelId="{283BCA95-BE23-43A4-A923-BBB22D2BE1F8}" type="presParOf" srcId="{93153355-31DF-40F3-92AD-E84443529DA3}" destId="{BDAFEFE9-F2FA-4E97-892D-CFF9687EBF43}" srcOrd="2" destOrd="0" presId="urn:microsoft.com/office/officeart/2008/layout/AlternatingHexagons"/>
    <dgm:cxn modelId="{95CD1EB8-629B-47BB-9027-DC4F0BF8F9FD}" type="presParOf" srcId="{93153355-31DF-40F3-92AD-E84443529DA3}" destId="{440BB8E3-53A1-4C56-A6D5-66213D8B74F9}" srcOrd="3" destOrd="0" presId="urn:microsoft.com/office/officeart/2008/layout/AlternatingHexagons"/>
    <dgm:cxn modelId="{F9E2678F-D149-420A-8F4F-447B4F6784B7}" type="presParOf" srcId="{93153355-31DF-40F3-92AD-E84443529DA3}" destId="{26CA30B4-28D2-4D58-943F-3A5AFBE48688}" srcOrd="4" destOrd="0" presId="urn:microsoft.com/office/officeart/2008/layout/AlternatingHexagons"/>
    <dgm:cxn modelId="{29EBC42F-FB26-4C12-AA8D-B9FE4A23A024}" type="presParOf" srcId="{E48CEA7F-2BE6-457A-AC5F-46C95FCC98FB}" destId="{6A54B5C2-FADA-4B2E-A2BF-D32016ECBDC2}" srcOrd="3" destOrd="0" presId="urn:microsoft.com/office/officeart/2008/layout/AlternatingHexagons"/>
    <dgm:cxn modelId="{BBDE7BD1-4879-49E6-8263-E348429718BE}" type="presParOf" srcId="{E48CEA7F-2BE6-457A-AC5F-46C95FCC98FB}" destId="{78439D17-BABC-4ECA-AD4C-9FFF475DB538}" srcOrd="4" destOrd="0" presId="urn:microsoft.com/office/officeart/2008/layout/AlternatingHexagons"/>
    <dgm:cxn modelId="{19A8DBF0-5689-43C7-9483-7BF3A3D1D8B9}" type="presParOf" srcId="{78439D17-BABC-4ECA-AD4C-9FFF475DB538}" destId="{1848AC4E-67BA-41BD-9C78-80FF7A374638}" srcOrd="0" destOrd="0" presId="urn:microsoft.com/office/officeart/2008/layout/AlternatingHexagons"/>
    <dgm:cxn modelId="{AC42B526-1E4C-4EE5-BD82-D5933B3CEA25}" type="presParOf" srcId="{78439D17-BABC-4ECA-AD4C-9FFF475DB538}" destId="{CCFA356D-7880-4214-A1A9-52A302F8FB76}" srcOrd="1" destOrd="0" presId="urn:microsoft.com/office/officeart/2008/layout/AlternatingHexagons"/>
    <dgm:cxn modelId="{6F5004E7-6D95-40B0-AB54-CCC3ACE37A95}" type="presParOf" srcId="{78439D17-BABC-4ECA-AD4C-9FFF475DB538}" destId="{26F66C62-491A-4771-A4EA-CAB0747C8AA9}" srcOrd="2" destOrd="0" presId="urn:microsoft.com/office/officeart/2008/layout/AlternatingHexagons"/>
    <dgm:cxn modelId="{FA2D1A2C-D46D-4560-BD32-B604FB71B296}" type="presParOf" srcId="{78439D17-BABC-4ECA-AD4C-9FFF475DB538}" destId="{D34788A2-DDDB-4DBB-9C12-906C37FA5E91}" srcOrd="3" destOrd="0" presId="urn:microsoft.com/office/officeart/2008/layout/AlternatingHexagons"/>
    <dgm:cxn modelId="{5274FCCC-88E4-40C9-B1BB-028B9C85B025}" type="presParOf" srcId="{78439D17-BABC-4ECA-AD4C-9FFF475DB538}" destId="{4E64A513-EB4C-410F-BB11-5A2C2A0425D4}" srcOrd="4" destOrd="0" presId="urn:microsoft.com/office/officeart/2008/layout/AlternatingHexagons"/>
    <dgm:cxn modelId="{403C1D61-32C9-49C3-9A19-A267B45FF92D}" type="presParOf" srcId="{E48CEA7F-2BE6-457A-AC5F-46C95FCC98FB}" destId="{223035BD-406E-4A80-AA80-F145A3FDD3E4}" srcOrd="5" destOrd="0" presId="urn:microsoft.com/office/officeart/2008/layout/AlternatingHexagons"/>
    <dgm:cxn modelId="{35001D58-B609-437E-BC2C-0D5393E719B7}" type="presParOf" srcId="{E48CEA7F-2BE6-457A-AC5F-46C95FCC98FB}" destId="{8FA441EF-EEDE-43F1-924A-68A8FCA8846F}" srcOrd="6" destOrd="0" presId="urn:microsoft.com/office/officeart/2008/layout/AlternatingHexagons"/>
    <dgm:cxn modelId="{552AACFB-551F-4A40-BD73-6CEAEC4E8C7E}" type="presParOf" srcId="{8FA441EF-EEDE-43F1-924A-68A8FCA8846F}" destId="{F43C4177-DD1D-416F-9C2E-22DA1094ECD9}" srcOrd="0" destOrd="0" presId="urn:microsoft.com/office/officeart/2008/layout/AlternatingHexagons"/>
    <dgm:cxn modelId="{7C08B568-2CD0-4D2B-B450-917B1AD5B3E1}" type="presParOf" srcId="{8FA441EF-EEDE-43F1-924A-68A8FCA8846F}" destId="{F9946392-1318-488B-A9F6-113433D8D89E}" srcOrd="1" destOrd="0" presId="urn:microsoft.com/office/officeart/2008/layout/AlternatingHexagons"/>
    <dgm:cxn modelId="{B4B25667-B42A-4E2E-9E63-AF2E8A7E55A0}" type="presParOf" srcId="{8FA441EF-EEDE-43F1-924A-68A8FCA8846F}" destId="{5D3FC324-F3E5-42E4-BEEE-D73E9E0D4B60}" srcOrd="2" destOrd="0" presId="urn:microsoft.com/office/officeart/2008/layout/AlternatingHexagons"/>
    <dgm:cxn modelId="{DBCEC7F5-0F0F-495A-A26E-21C9ECC8B2E6}" type="presParOf" srcId="{8FA441EF-EEDE-43F1-924A-68A8FCA8846F}" destId="{2C9FF2E7-42F9-407F-9EA8-62CDF14840F9}" srcOrd="3" destOrd="0" presId="urn:microsoft.com/office/officeart/2008/layout/AlternatingHexagons"/>
    <dgm:cxn modelId="{2A4F9A42-B036-4D66-9594-3F405984E32A}" type="presParOf" srcId="{8FA441EF-EEDE-43F1-924A-68A8FCA8846F}" destId="{7C4CFBD7-05C0-4CF8-9561-4FAA0DDC5FDF}"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BD32D-2612-4049-81F3-94B025BCF32E}">
      <dsp:nvSpPr>
        <dsp:cNvPr id="0" name=""/>
        <dsp:cNvSpPr/>
      </dsp:nvSpPr>
      <dsp:spPr>
        <a:xfrm>
          <a:off x="42" y="64529"/>
          <a:ext cx="4071440" cy="403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smtClean="0"/>
            <a:t>Introduction</a:t>
          </a:r>
          <a:endParaRPr lang="es-ES_tradnl" sz="1400" kern="1200" dirty="0"/>
        </a:p>
      </dsp:txBody>
      <dsp:txXfrm>
        <a:off x="42" y="64529"/>
        <a:ext cx="4071440" cy="403200"/>
      </dsp:txXfrm>
    </dsp:sp>
    <dsp:sp modelId="{9276E7B2-67B1-4736-8240-AF43D4EABF04}">
      <dsp:nvSpPr>
        <dsp:cNvPr id="0" name=""/>
        <dsp:cNvSpPr/>
      </dsp:nvSpPr>
      <dsp:spPr>
        <a:xfrm>
          <a:off x="42" y="467729"/>
          <a:ext cx="4071440" cy="146634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C&amp;I Assessment Studies looks for promoting the establishment of  Harmonized C&amp;I Programmes</a:t>
          </a:r>
        </a:p>
        <a:p>
          <a:pPr marL="114300" lvl="1" indent="-114300" algn="l" defTabSz="622300">
            <a:lnSpc>
              <a:spcPct val="90000"/>
            </a:lnSpc>
            <a:spcBef>
              <a:spcPct val="0"/>
            </a:spcBef>
            <a:spcAft>
              <a:spcPct val="15000"/>
            </a:spcAft>
            <a:buChar char="••"/>
          </a:pPr>
          <a:r>
            <a:rPr lang="en-US" sz="1400" kern="1200" dirty="0" smtClean="0"/>
            <a:t>Improve </a:t>
          </a:r>
          <a:r>
            <a:rPr lang="en-US" sz="1400" b="1" kern="1200" dirty="0" smtClean="0"/>
            <a:t>regional integration</a:t>
          </a:r>
          <a:endParaRPr lang="en-US" sz="1400" kern="1200" dirty="0" smtClean="0"/>
        </a:p>
        <a:p>
          <a:pPr marL="114300" lvl="1" indent="-114300" algn="l" defTabSz="622300">
            <a:lnSpc>
              <a:spcPct val="90000"/>
            </a:lnSpc>
            <a:spcBef>
              <a:spcPct val="0"/>
            </a:spcBef>
            <a:spcAft>
              <a:spcPct val="15000"/>
            </a:spcAft>
            <a:buChar char="••"/>
          </a:pPr>
          <a:r>
            <a:rPr lang="en-CA" sz="1400" kern="1200" dirty="0" smtClean="0"/>
            <a:t>Stimulating common standards</a:t>
          </a:r>
          <a:endParaRPr lang="en-CA" sz="1400" kern="1200" dirty="0"/>
        </a:p>
        <a:p>
          <a:pPr marL="114300" lvl="1" indent="-114300" algn="l" defTabSz="622300">
            <a:lnSpc>
              <a:spcPct val="90000"/>
            </a:lnSpc>
            <a:spcBef>
              <a:spcPct val="0"/>
            </a:spcBef>
            <a:spcAft>
              <a:spcPct val="15000"/>
            </a:spcAft>
            <a:buChar char="••"/>
          </a:pPr>
          <a:r>
            <a:rPr lang="en-CA" sz="1400" kern="1200" dirty="0" smtClean="0"/>
            <a:t>Sharing of C&amp;I infrastructure</a:t>
          </a:r>
          <a:endParaRPr lang="en-CA" sz="1400" kern="1200" dirty="0"/>
        </a:p>
      </dsp:txBody>
      <dsp:txXfrm>
        <a:off x="42" y="467729"/>
        <a:ext cx="4071440" cy="1466344"/>
      </dsp:txXfrm>
    </dsp:sp>
    <dsp:sp modelId="{D4E7EADD-236E-4294-880A-BE1E99EF86A9}">
      <dsp:nvSpPr>
        <dsp:cNvPr id="0" name=""/>
        <dsp:cNvSpPr/>
      </dsp:nvSpPr>
      <dsp:spPr>
        <a:xfrm>
          <a:off x="4641484" y="64529"/>
          <a:ext cx="4071440" cy="4032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pt-BR" sz="1400" b="1" kern="1200" smtClean="0"/>
            <a:t>Activities and Goals</a:t>
          </a:r>
          <a:endParaRPr lang="es-ES_tradnl" sz="1400" kern="1200" dirty="0"/>
        </a:p>
      </dsp:txBody>
      <dsp:txXfrm>
        <a:off x="4641484" y="64529"/>
        <a:ext cx="4071440" cy="403200"/>
      </dsp:txXfrm>
    </dsp:sp>
    <dsp:sp modelId="{46376319-A56C-4FE3-AC2D-EDDC90EC6B5D}">
      <dsp:nvSpPr>
        <dsp:cNvPr id="0" name=""/>
        <dsp:cNvSpPr/>
      </dsp:nvSpPr>
      <dsp:spPr>
        <a:xfrm>
          <a:off x="4641484" y="467729"/>
          <a:ext cx="4071440" cy="1466344"/>
        </a:xfrm>
        <a:prstGeom prst="rect">
          <a:avLst/>
        </a:prstGeom>
        <a:solidFill>
          <a:schemeClr val="accent5">
            <a:tint val="40000"/>
            <a:alpha val="90000"/>
            <a:hueOff val="-7391752"/>
            <a:satOff val="-12816"/>
            <a:lumOff val="-1289"/>
            <a:alphaOff val="0"/>
          </a:schemeClr>
        </a:solidFill>
        <a:ln w="12700" cap="flat" cmpd="sng" algn="ctr">
          <a:solidFill>
            <a:schemeClr val="accent5">
              <a:tint val="40000"/>
              <a:alpha val="90000"/>
              <a:hueOff val="-7391752"/>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pt-BR" sz="1400" kern="1200" dirty="0" smtClean="0">
              <a:ea typeface="+mn-ea"/>
            </a:rPr>
            <a:t>Assessemnt of C&amp;I infrastructure in regions/sub-regions/countries are being assessed</a:t>
          </a:r>
          <a:endParaRPr lang="pt-BR" sz="1400" kern="1200" dirty="0">
            <a:ea typeface="+mn-ea"/>
          </a:endParaRPr>
        </a:p>
        <a:p>
          <a:pPr marL="114300" lvl="1" indent="-114300" algn="l" defTabSz="622300">
            <a:lnSpc>
              <a:spcPct val="90000"/>
            </a:lnSpc>
            <a:spcBef>
              <a:spcPct val="0"/>
            </a:spcBef>
            <a:spcAft>
              <a:spcPct val="15000"/>
            </a:spcAft>
            <a:buChar char="••"/>
          </a:pPr>
          <a:r>
            <a:rPr lang="pt-BR" sz="1400" kern="1200" dirty="0" smtClean="0">
              <a:ea typeface="+mn-ea"/>
            </a:rPr>
            <a:t>Close collaboration with regional experts</a:t>
          </a:r>
          <a:endParaRPr lang="pt-BR" sz="1400" kern="1200" dirty="0">
            <a:ea typeface="+mn-ea"/>
          </a:endParaRPr>
        </a:p>
        <a:p>
          <a:pPr marL="114300" lvl="1" indent="-114300" algn="l" defTabSz="622300">
            <a:lnSpc>
              <a:spcPct val="90000"/>
            </a:lnSpc>
            <a:spcBef>
              <a:spcPct val="0"/>
            </a:spcBef>
            <a:spcAft>
              <a:spcPct val="15000"/>
            </a:spcAft>
            <a:buChar char="••"/>
          </a:pPr>
          <a:r>
            <a:rPr lang="en-CA" sz="1400" kern="1200" dirty="0" smtClean="0">
              <a:ea typeface="+mn-ea"/>
            </a:rPr>
            <a:t>Setup of a robust framework (base on international procedures – ITU, ISO, IAF, ILAC, etc.)</a:t>
          </a:r>
          <a:endParaRPr lang="en-CA" sz="1400" kern="1200" dirty="0">
            <a:ea typeface="+mn-ea"/>
          </a:endParaRPr>
        </a:p>
        <a:p>
          <a:pPr marL="114300" lvl="1" indent="-114300" algn="l" defTabSz="622300">
            <a:lnSpc>
              <a:spcPct val="90000"/>
            </a:lnSpc>
            <a:spcBef>
              <a:spcPct val="0"/>
            </a:spcBef>
            <a:spcAft>
              <a:spcPct val="15000"/>
            </a:spcAft>
            <a:buChar char="••"/>
          </a:pPr>
          <a:r>
            <a:rPr lang="en-CA" sz="1400" kern="1200" dirty="0" smtClean="0">
              <a:ea typeface="+mn-ea"/>
            </a:rPr>
            <a:t>Search of innovative tools to be applied on the field</a:t>
          </a:r>
          <a:endParaRPr lang="en-CA" sz="1400" kern="1200" dirty="0">
            <a:ea typeface="+mn-ea"/>
          </a:endParaRPr>
        </a:p>
      </dsp:txBody>
      <dsp:txXfrm>
        <a:off x="4641484" y="467729"/>
        <a:ext cx="4071440" cy="1466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E9671-7923-4444-BBAE-C1744127897C}">
      <dsp:nvSpPr>
        <dsp:cNvPr id="0" name=""/>
        <dsp:cNvSpPr/>
      </dsp:nvSpPr>
      <dsp:spPr>
        <a:xfrm rot="5400000">
          <a:off x="1568947" y="951167"/>
          <a:ext cx="1029250" cy="895447"/>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8.2</a:t>
          </a:r>
          <a:endParaRPr lang="en-US" sz="2400" kern="1200" dirty="0"/>
        </a:p>
      </dsp:txBody>
      <dsp:txXfrm rot="-5400000">
        <a:off x="1775388" y="1044657"/>
        <a:ext cx="616367" cy="708468"/>
      </dsp:txXfrm>
    </dsp:sp>
    <dsp:sp modelId="{828D00BE-5D3E-48C5-BFBD-ADC64C1C6911}">
      <dsp:nvSpPr>
        <dsp:cNvPr id="0" name=""/>
        <dsp:cNvSpPr/>
      </dsp:nvSpPr>
      <dsp:spPr>
        <a:xfrm>
          <a:off x="2558469" y="1090116"/>
          <a:ext cx="1148643" cy="617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a:p>
      </dsp:txBody>
      <dsp:txXfrm>
        <a:off x="2558469" y="1090116"/>
        <a:ext cx="1148643" cy="617550"/>
      </dsp:txXfrm>
    </dsp:sp>
    <dsp:sp modelId="{80630C69-2AAF-4743-83A3-CA93FA6A7136}">
      <dsp:nvSpPr>
        <dsp:cNvPr id="0" name=""/>
        <dsp:cNvSpPr/>
      </dsp:nvSpPr>
      <dsp:spPr>
        <a:xfrm rot="5400000">
          <a:off x="633661" y="956540"/>
          <a:ext cx="1029250" cy="895447"/>
        </a:xfrm>
        <a:prstGeom prst="hexagon">
          <a:avLst>
            <a:gd name="adj" fmla="val 25000"/>
            <a:gd name="vf" fmla="val 115470"/>
          </a:avLst>
        </a:prstGeom>
        <a:solidFill>
          <a:schemeClr val="accent4">
            <a:hueOff val="1485099"/>
            <a:satOff val="-6853"/>
            <a:lumOff val="2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1.4</a:t>
          </a:r>
          <a:endParaRPr lang="en-US" sz="2400" kern="1200" dirty="0"/>
        </a:p>
      </dsp:txBody>
      <dsp:txXfrm rot="-5400000">
        <a:off x="840102" y="1050030"/>
        <a:ext cx="616367" cy="708468"/>
      </dsp:txXfrm>
    </dsp:sp>
    <dsp:sp modelId="{9A5F5A44-42C8-4D8A-B1B8-93A4F0A383B7}">
      <dsp:nvSpPr>
        <dsp:cNvPr id="0" name=""/>
        <dsp:cNvSpPr/>
      </dsp:nvSpPr>
      <dsp:spPr>
        <a:xfrm rot="5400000">
          <a:off x="117830" y="1785087"/>
          <a:ext cx="1029250" cy="895447"/>
        </a:xfrm>
        <a:prstGeom prst="hexagon">
          <a:avLst>
            <a:gd name="adj" fmla="val 25000"/>
            <a:gd name="vf" fmla="val 115470"/>
          </a:avLst>
        </a:prstGeom>
        <a:solidFill>
          <a:schemeClr val="accent4">
            <a:hueOff val="2970198"/>
            <a:satOff val="-13705"/>
            <a:lumOff val="5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9.1</a:t>
          </a:r>
          <a:endParaRPr lang="en-US" sz="2400" kern="1200" dirty="0"/>
        </a:p>
      </dsp:txBody>
      <dsp:txXfrm rot="-5400000">
        <a:off x="324271" y="1878577"/>
        <a:ext cx="616367" cy="708468"/>
      </dsp:txXfrm>
    </dsp:sp>
    <dsp:sp modelId="{0DD76174-9180-42F4-B200-8A5674E66468}">
      <dsp:nvSpPr>
        <dsp:cNvPr id="0" name=""/>
        <dsp:cNvSpPr/>
      </dsp:nvSpPr>
      <dsp:spPr>
        <a:xfrm>
          <a:off x="1810" y="1963744"/>
          <a:ext cx="1111590" cy="617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endParaRPr lang="en-US" sz="2800" kern="1200" dirty="0"/>
        </a:p>
      </dsp:txBody>
      <dsp:txXfrm>
        <a:off x="1810" y="1963744"/>
        <a:ext cx="1111590" cy="617550"/>
      </dsp:txXfrm>
    </dsp:sp>
    <dsp:sp modelId="{26CA30B4-28D2-4D58-943F-3A5AFBE48688}">
      <dsp:nvSpPr>
        <dsp:cNvPr id="0" name=""/>
        <dsp:cNvSpPr/>
      </dsp:nvSpPr>
      <dsp:spPr>
        <a:xfrm rot="5400000">
          <a:off x="2077061" y="1834305"/>
          <a:ext cx="1029250" cy="895447"/>
        </a:xfrm>
        <a:prstGeom prst="hexagon">
          <a:avLst>
            <a:gd name="adj" fmla="val 25000"/>
            <a:gd name="vf" fmla="val 115470"/>
          </a:avLst>
        </a:prstGeom>
        <a:solidFill>
          <a:schemeClr val="accent4">
            <a:hueOff val="4455297"/>
            <a:satOff val="-20558"/>
            <a:lumOff val="7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9.a</a:t>
          </a:r>
          <a:endParaRPr lang="en-US" sz="2400" kern="1200" dirty="0"/>
        </a:p>
      </dsp:txBody>
      <dsp:txXfrm rot="-5400000">
        <a:off x="2283502" y="1927795"/>
        <a:ext cx="616367" cy="708468"/>
      </dsp:txXfrm>
    </dsp:sp>
    <dsp:sp modelId="{1848AC4E-67BA-41BD-9C78-80FF7A374638}">
      <dsp:nvSpPr>
        <dsp:cNvPr id="0" name=""/>
        <dsp:cNvSpPr/>
      </dsp:nvSpPr>
      <dsp:spPr>
        <a:xfrm rot="5400000">
          <a:off x="1568947" y="2698423"/>
          <a:ext cx="1029250" cy="895447"/>
        </a:xfrm>
        <a:prstGeom prst="hexagon">
          <a:avLst>
            <a:gd name="adj" fmla="val 25000"/>
            <a:gd name="vf" fmla="val 115470"/>
          </a:avLst>
        </a:prstGeom>
        <a:solidFill>
          <a:schemeClr val="accent4">
            <a:hueOff val="5940396"/>
            <a:satOff val="-27410"/>
            <a:lumOff val="10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11.5</a:t>
          </a:r>
          <a:endParaRPr lang="en-US" sz="2400" kern="1200" dirty="0"/>
        </a:p>
      </dsp:txBody>
      <dsp:txXfrm rot="-5400000">
        <a:off x="1775388" y="2791913"/>
        <a:ext cx="616367" cy="708468"/>
      </dsp:txXfrm>
    </dsp:sp>
    <dsp:sp modelId="{CCFA356D-7880-4214-A1A9-52A302F8FB76}">
      <dsp:nvSpPr>
        <dsp:cNvPr id="0" name=""/>
        <dsp:cNvSpPr/>
      </dsp:nvSpPr>
      <dsp:spPr>
        <a:xfrm>
          <a:off x="2558469" y="2837372"/>
          <a:ext cx="1148643" cy="617550"/>
        </a:xfrm>
        <a:prstGeom prst="rect">
          <a:avLst/>
        </a:prstGeom>
        <a:noFill/>
        <a:ln>
          <a:noFill/>
        </a:ln>
        <a:effectLst/>
      </dsp:spPr>
      <dsp:style>
        <a:lnRef idx="0">
          <a:scrgbClr r="0" g="0" b="0"/>
        </a:lnRef>
        <a:fillRef idx="0">
          <a:scrgbClr r="0" g="0" b="0"/>
        </a:fillRef>
        <a:effectRef idx="0">
          <a:scrgbClr r="0" g="0" b="0"/>
        </a:effectRef>
        <a:fontRef idx="minor"/>
      </dsp:style>
    </dsp:sp>
    <dsp:sp modelId="{4E64A513-EB4C-410F-BB11-5A2C2A0425D4}">
      <dsp:nvSpPr>
        <dsp:cNvPr id="0" name=""/>
        <dsp:cNvSpPr/>
      </dsp:nvSpPr>
      <dsp:spPr>
        <a:xfrm rot="5400000">
          <a:off x="601864" y="2698423"/>
          <a:ext cx="1029250" cy="895447"/>
        </a:xfrm>
        <a:prstGeom prst="hexagon">
          <a:avLst>
            <a:gd name="adj" fmla="val 25000"/>
            <a:gd name="vf" fmla="val 115470"/>
          </a:avLst>
        </a:prstGeom>
        <a:solidFill>
          <a:schemeClr val="accent4">
            <a:hueOff val="7425494"/>
            <a:satOff val="-34263"/>
            <a:lumOff val="1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9.c</a:t>
          </a:r>
          <a:endParaRPr lang="en-US" sz="2400" kern="1200" dirty="0"/>
        </a:p>
      </dsp:txBody>
      <dsp:txXfrm rot="-5400000">
        <a:off x="808305" y="2791913"/>
        <a:ext cx="616367" cy="708468"/>
      </dsp:txXfrm>
    </dsp:sp>
    <dsp:sp modelId="{F43C4177-DD1D-416F-9C2E-22DA1094ECD9}">
      <dsp:nvSpPr>
        <dsp:cNvPr id="0" name=""/>
        <dsp:cNvSpPr/>
      </dsp:nvSpPr>
      <dsp:spPr>
        <a:xfrm rot="5400000">
          <a:off x="1083553" y="3572051"/>
          <a:ext cx="1029250" cy="895447"/>
        </a:xfrm>
        <a:prstGeom prst="hexagon">
          <a:avLst>
            <a:gd name="adj" fmla="val 25000"/>
            <a:gd name="vf" fmla="val 115470"/>
          </a:avLst>
        </a:prstGeom>
        <a:solidFill>
          <a:schemeClr val="accent4">
            <a:hueOff val="8910593"/>
            <a:satOff val="-41115"/>
            <a:lumOff val="15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11.b</a:t>
          </a:r>
          <a:endParaRPr lang="en-US" sz="2400" kern="1200" dirty="0"/>
        </a:p>
      </dsp:txBody>
      <dsp:txXfrm rot="-5400000">
        <a:off x="1289994" y="3665541"/>
        <a:ext cx="616367" cy="708468"/>
      </dsp:txXfrm>
    </dsp:sp>
    <dsp:sp modelId="{F9946392-1318-488B-A9F6-113433D8D89E}">
      <dsp:nvSpPr>
        <dsp:cNvPr id="0" name=""/>
        <dsp:cNvSpPr/>
      </dsp:nvSpPr>
      <dsp:spPr>
        <a:xfrm>
          <a:off x="1810" y="3711000"/>
          <a:ext cx="1111590" cy="617550"/>
        </a:xfrm>
        <a:prstGeom prst="rect">
          <a:avLst/>
        </a:prstGeom>
        <a:noFill/>
        <a:ln>
          <a:noFill/>
        </a:ln>
        <a:effectLst/>
      </dsp:spPr>
      <dsp:style>
        <a:lnRef idx="0">
          <a:scrgbClr r="0" g="0" b="0"/>
        </a:lnRef>
        <a:fillRef idx="0">
          <a:scrgbClr r="0" g="0" b="0"/>
        </a:fillRef>
        <a:effectRef idx="0">
          <a:scrgbClr r="0" g="0" b="0"/>
        </a:effectRef>
        <a:fontRef idx="minor"/>
      </dsp:style>
    </dsp:sp>
    <dsp:sp modelId="{7C4CFBD7-05C0-4CF8-9561-4FAA0DDC5FDF}">
      <dsp:nvSpPr>
        <dsp:cNvPr id="0" name=""/>
        <dsp:cNvSpPr/>
      </dsp:nvSpPr>
      <dsp:spPr>
        <a:xfrm rot="5400000">
          <a:off x="1102411" y="1839060"/>
          <a:ext cx="1029250" cy="895447"/>
        </a:xfrm>
        <a:prstGeom prst="hexagon">
          <a:avLst>
            <a:gd name="adj" fmla="val 25000"/>
            <a:gd name="vf" fmla="val 11547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SDGs</a:t>
          </a:r>
          <a:endParaRPr lang="en-US" sz="2200" b="1" kern="1200" dirty="0">
            <a:solidFill>
              <a:schemeClr val="bg1"/>
            </a:solidFill>
          </a:endParaRPr>
        </a:p>
      </dsp:txBody>
      <dsp:txXfrm rot="-5400000">
        <a:off x="1308852" y="1932550"/>
        <a:ext cx="616367" cy="70846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8135"/>
          </a:xfrm>
          <a:prstGeom prst="rect">
            <a:avLst/>
          </a:prstGeom>
        </p:spPr>
        <p:txBody>
          <a:bodyPr vert="horz" lIns="91440" tIns="45720" rIns="91440" bIns="45720" rtlCol="0"/>
          <a:lstStyle>
            <a:lvl1pPr algn="r">
              <a:defRPr sz="1200"/>
            </a:lvl1pPr>
          </a:lstStyle>
          <a:p>
            <a:fld id="{DA504648-F254-4BB4-BDA4-5F65989BF048}" type="datetimeFigureOut">
              <a:rPr lang="en-US" smtClean="0"/>
              <a:t>07/06/17</a:t>
            </a:fld>
            <a:endParaRPr lang="en-US"/>
          </a:p>
        </p:txBody>
      </p:sp>
      <p:sp>
        <p:nvSpPr>
          <p:cNvPr id="4" name="Footer Placeholder 3"/>
          <p:cNvSpPr>
            <a:spLocks noGrp="1"/>
          </p:cNvSpPr>
          <p:nvPr>
            <p:ph type="ftr" sz="quarter" idx="2"/>
          </p:nvPr>
        </p:nvSpPr>
        <p:spPr>
          <a:xfrm>
            <a:off x="0" y="9430091"/>
            <a:ext cx="2889938"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30091"/>
            <a:ext cx="2889938" cy="498134"/>
          </a:xfrm>
          <a:prstGeom prst="rect">
            <a:avLst/>
          </a:prstGeom>
        </p:spPr>
        <p:txBody>
          <a:bodyPr vert="horz" lIns="91440" tIns="45720" rIns="91440" bIns="45720" rtlCol="0" anchor="b"/>
          <a:lstStyle>
            <a:lvl1pPr algn="r">
              <a:defRPr sz="1200"/>
            </a:lvl1pPr>
          </a:lstStyle>
          <a:p>
            <a:fld id="{D7098396-621B-4F72-96E7-520CD468B1E3}" type="slidenum">
              <a:rPr lang="en-US" smtClean="0"/>
              <a:t>‹#›</a:t>
            </a:fld>
            <a:endParaRPr lang="en-US"/>
          </a:p>
        </p:txBody>
      </p:sp>
    </p:spTree>
    <p:extLst>
      <p:ext uri="{BB962C8B-B14F-4D97-AF65-F5344CB8AC3E}">
        <p14:creationId xmlns:p14="http://schemas.microsoft.com/office/powerpoint/2010/main" val="4117411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D490D160-CAEA-4049-B589-409D0BDE91E7}" type="datetimeFigureOut">
              <a:rPr lang="en-US" smtClean="0"/>
              <a:t>07/06/17</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958"/>
            <a:ext cx="533527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C54782D7-636C-4BC4-A570-49F6A4BEC925}" type="slidenum">
              <a:rPr lang="en-US" smtClean="0"/>
              <a:t>‹#›</a:t>
            </a:fld>
            <a:endParaRPr lang="en-US"/>
          </a:p>
        </p:txBody>
      </p:sp>
    </p:spTree>
    <p:extLst>
      <p:ext uri="{BB962C8B-B14F-4D97-AF65-F5344CB8AC3E}">
        <p14:creationId xmlns:p14="http://schemas.microsoft.com/office/powerpoint/2010/main" val="372706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tu.int/en/ITU-D/Regional-Presence/ArabStates/Documents/events/2016/CI/UMA%20Meeting/Minutes%20of%20CI%20UMA%20meeting%20Nov%202015%20Final.pdf" TargetMode="External"/><Relationship Id="rId4" Type="http://schemas.openxmlformats.org/officeDocument/2006/relationships/hyperlink" Target="https://www.itu.int/en/ITU-D/Regional-Presence/ArabStates/Documents/events/2016/CI/UMA%20Meeting/Recommandations%20Annexe%202_rev1.pdf" TargetMode="External"/><Relationship Id="rId5" Type="http://schemas.openxmlformats.org/officeDocument/2006/relationships/hyperlink" Target="https://www.itu.int/en/ITU-D/Regional-Presence/ArabStates/Documents/events/2016/CI/UMA%20Meeting/Maghreb%20Mutual%20Recognition%20Agreement%20committee%20TOR_rev%20General.pdf" TargetMode="External"/><Relationship Id="rId6" Type="http://schemas.openxmlformats.org/officeDocument/2006/relationships/hyperlink" Target="https://www.itu.int/en/ITU-D/Regional-Presence/ArabStates/Documents/events/2016/CI/UMA%20Meeting/UMA%20MRA_E.pdf" TargetMode="External"/><Relationship Id="rId7" Type="http://schemas.openxmlformats.org/officeDocument/2006/relationships/hyperlink" Target="https://www.itu.int/en/ITU-D/Regional-Presence/ArabStates/Documents/events/2016/CI/UMA%20Meeting/UMA%20MRA_F.pdf"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Telecommunication Technology and Spectrum Management Division is responsible for</a:t>
            </a:r>
            <a:r>
              <a:rPr lang="en-GB" baseline="0" dirty="0" smtClean="0"/>
              <a:t> managing programmes and projects for the development of </a:t>
            </a:r>
            <a:r>
              <a:rPr lang="en-GB" baseline="0" dirty="0" err="1" smtClean="0"/>
              <a:t>Informationand</a:t>
            </a:r>
            <a:r>
              <a:rPr lang="en-GB" baseline="0" dirty="0" smtClean="0"/>
              <a:t> </a:t>
            </a:r>
            <a:r>
              <a:rPr lang="en-GB" baseline="0" dirty="0" err="1" smtClean="0"/>
              <a:t>Communicaiton</a:t>
            </a:r>
            <a:r>
              <a:rPr lang="en-GB" baseline="0" dirty="0" smtClean="0"/>
              <a:t> Infrastructure.</a:t>
            </a:r>
          </a:p>
          <a:p>
            <a:endParaRPr lang="en-GB" baseline="0" dirty="0" smtClean="0"/>
          </a:p>
          <a:p>
            <a:r>
              <a:rPr lang="en-GB" baseline="0" dirty="0" smtClean="0"/>
              <a:t>The Activities covers different aspects</a:t>
            </a:r>
            <a:endParaRPr lang="en-GB" dirty="0"/>
          </a:p>
        </p:txBody>
      </p:sp>
      <p:sp>
        <p:nvSpPr>
          <p:cNvPr id="4" name="Slide Number Placeholder 3"/>
          <p:cNvSpPr>
            <a:spLocks noGrp="1"/>
          </p:cNvSpPr>
          <p:nvPr>
            <p:ph type="sldNum" sz="quarter" idx="10"/>
          </p:nvPr>
        </p:nvSpPr>
        <p:spPr/>
        <p:txBody>
          <a:bodyPr/>
          <a:lstStyle/>
          <a:p>
            <a:fld id="{90CA6EBD-93BC-4580-A849-4E386A8EE1BB}" type="slidenum">
              <a:rPr lang="en-US" smtClean="0"/>
              <a:t>1</a:t>
            </a:fld>
            <a:endParaRPr lang="en-US"/>
          </a:p>
        </p:txBody>
      </p:sp>
    </p:spTree>
    <p:extLst>
      <p:ext uri="{BB962C8B-B14F-4D97-AF65-F5344CB8AC3E}">
        <p14:creationId xmlns:p14="http://schemas.microsoft.com/office/powerpoint/2010/main" val="89827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4782D7-636C-4BC4-A570-49F6A4BEC92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941527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CA6EBD-93BC-4580-A849-4E386A8EE1BB}" type="slidenum">
              <a:rPr lang="en-US" smtClean="0"/>
              <a:t>32</a:t>
            </a:fld>
            <a:endParaRPr lang="en-US"/>
          </a:p>
        </p:txBody>
      </p:sp>
    </p:spTree>
    <p:extLst>
      <p:ext uri="{BB962C8B-B14F-4D97-AF65-F5344CB8AC3E}">
        <p14:creationId xmlns:p14="http://schemas.microsoft.com/office/powerpoint/2010/main" val="157103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4782D7-636C-4BC4-A570-49F6A4BEC925}" type="slidenum">
              <a:rPr lang="en-US" smtClean="0"/>
              <a:t>2</a:t>
            </a:fld>
            <a:endParaRPr lang="en-US"/>
          </a:p>
        </p:txBody>
      </p:sp>
    </p:spTree>
    <p:extLst>
      <p:ext uri="{BB962C8B-B14F-4D97-AF65-F5344CB8AC3E}">
        <p14:creationId xmlns:p14="http://schemas.microsoft.com/office/powerpoint/2010/main" val="1233094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4782D7-636C-4BC4-A570-49F6A4BEC925}" type="slidenum">
              <a:rPr lang="en-US" smtClean="0"/>
              <a:t>4</a:t>
            </a:fld>
            <a:endParaRPr lang="en-US"/>
          </a:p>
        </p:txBody>
      </p:sp>
    </p:spTree>
    <p:extLst>
      <p:ext uri="{BB962C8B-B14F-4D97-AF65-F5344CB8AC3E}">
        <p14:creationId xmlns:p14="http://schemas.microsoft.com/office/powerpoint/2010/main" val="398406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4782D7-636C-4BC4-A570-49F6A4BEC925}" type="slidenum">
              <a:rPr lang="en-US" smtClean="0"/>
              <a:t>5</a:t>
            </a:fld>
            <a:endParaRPr lang="en-US"/>
          </a:p>
        </p:txBody>
      </p:sp>
    </p:spTree>
    <p:extLst>
      <p:ext uri="{BB962C8B-B14F-4D97-AF65-F5344CB8AC3E}">
        <p14:creationId xmlns:p14="http://schemas.microsoft.com/office/powerpoint/2010/main" val="3515242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BAFD3-7D97-46FA-B251-D1A3F70280CB}" type="slidenum">
              <a:rPr lang="en-US" smtClean="0"/>
              <a:t>7</a:t>
            </a:fld>
            <a:endParaRPr lang="en-US"/>
          </a:p>
        </p:txBody>
      </p:sp>
    </p:spTree>
    <p:extLst>
      <p:ext uri="{BB962C8B-B14F-4D97-AF65-F5344CB8AC3E}">
        <p14:creationId xmlns:p14="http://schemas.microsoft.com/office/powerpoint/2010/main" val="308667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FA672-D50C-44C0-928B-B06B32A2243F}" type="slidenum">
              <a:rPr lang="en-US" smtClean="0"/>
              <a:pPr/>
              <a:t>8</a:t>
            </a:fld>
            <a:endParaRPr lang="en-US"/>
          </a:p>
        </p:txBody>
      </p:sp>
    </p:spTree>
    <p:extLst>
      <p:ext uri="{BB962C8B-B14F-4D97-AF65-F5344CB8AC3E}">
        <p14:creationId xmlns:p14="http://schemas.microsoft.com/office/powerpoint/2010/main" val="2031632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4782D7-636C-4BC4-A570-49F6A4BEC9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41803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Caribbean –</a:t>
            </a:r>
            <a:r>
              <a:rPr lang="en-US" baseline="0" dirty="0" smtClean="0"/>
              <a:t> 2017</a:t>
            </a:r>
          </a:p>
          <a:p>
            <a:endParaRPr lang="en-US" baseline="0" dirty="0" smtClean="0"/>
          </a:p>
          <a:p>
            <a:r>
              <a:rPr lang="en-CA" sz="1200" kern="1200" dirty="0" smtClean="0">
                <a:solidFill>
                  <a:schemeClr val="tx1"/>
                </a:solidFill>
                <a:effectLst/>
                <a:latin typeface="+mn-lt"/>
                <a:ea typeface="+mn-ea"/>
                <a:cs typeface="+mn-cs"/>
              </a:rPr>
              <a:t>feasibility study on the implementation of Conformance and Interoperability testing of telecommunication equipment within and/or between Caribbean states without national testing laboratories and operating under the CITEL Mutual Recognition Agreement</a:t>
            </a: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Tasks:</a:t>
            </a:r>
            <a:endParaRPr lang="es-ES_tradnl"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Produce the following deliverables:</a:t>
            </a:r>
            <a:endParaRPr lang="es-ES_tradnl"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 report on feasibility of implementing Conformance and Interoperability testing of telecommunication equipment within and/or between Caribbean states without national testing laboratories and operating under the CITEL Mutual Recognition Agreement.</a:t>
            </a:r>
            <a:endParaRPr lang="es-ES_tradnl"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 recommended workflow and procedures for the implementation of Conformance and Interoperability testing of telecommunication equipment within and and/or between Caribbean states without national testing laboratories and operating under the CITEL Mutual Recognition Agreement.</a:t>
            </a:r>
            <a:endParaRPr lang="es-ES_tradnl" sz="1200" kern="1200" dirty="0" smtClean="0">
              <a:solidFill>
                <a:schemeClr val="tx1"/>
              </a:solidFill>
              <a:effectLst/>
              <a:latin typeface="+mn-lt"/>
              <a:ea typeface="+mn-ea"/>
              <a:cs typeface="+mn-cs"/>
            </a:endParaRPr>
          </a:p>
          <a:p>
            <a:endParaRPr lang="en-US" dirty="0" smtClean="0"/>
          </a:p>
          <a:p>
            <a:endParaRPr lang="en-US" dirty="0" smtClean="0"/>
          </a:p>
          <a:p>
            <a:r>
              <a:rPr lang="en-US" dirty="0" smtClean="0"/>
              <a:t>UMA 2016</a:t>
            </a:r>
          </a:p>
          <a:p>
            <a:endParaRPr lang="en-US" dirty="0" smtClean="0"/>
          </a:p>
          <a:p>
            <a:pPr fontAlgn="base"/>
            <a:r>
              <a:rPr lang="en-US" sz="1200" b="0" i="0" u="none" strike="noStrike" kern="1200" dirty="0" smtClean="0">
                <a:solidFill>
                  <a:schemeClr val="tx1"/>
                </a:solidFill>
                <a:effectLst/>
                <a:latin typeface="+mn-lt"/>
                <a:ea typeface="+mn-ea"/>
                <a:cs typeface="+mn-cs"/>
                <a:hlinkClick r:id="rId3"/>
              </a:rPr>
              <a:t>Minutes of the Meeting</a:t>
            </a:r>
            <a:endParaRPr lang="en-US" sz="1200" b="0" i="0" kern="120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hlinkClick r:id="rId4"/>
              </a:rPr>
              <a:t>Recommendations and Action Plan</a:t>
            </a:r>
            <a:endParaRPr lang="en-US" sz="1200" b="0" i="0" kern="1200" dirty="0" smtClean="0">
              <a:solidFill>
                <a:schemeClr val="tx1"/>
              </a:solidFill>
              <a:effectLst/>
              <a:latin typeface="+mn-lt"/>
              <a:ea typeface="+mn-ea"/>
              <a:cs typeface="+mn-cs"/>
            </a:endParaRPr>
          </a:p>
          <a:p>
            <a:pPr fontAlgn="base"/>
            <a:r>
              <a:rPr lang="en-US" sz="1200" b="0" i="0" u="none" strike="noStrike" kern="1200" dirty="0" err="1" smtClean="0">
                <a:solidFill>
                  <a:schemeClr val="tx1"/>
                </a:solidFill>
                <a:effectLst/>
                <a:latin typeface="+mn-lt"/>
                <a:ea typeface="+mn-ea"/>
                <a:cs typeface="+mn-cs"/>
                <a:hlinkClick r:id="rId5"/>
              </a:rPr>
              <a:t>ToR</a:t>
            </a:r>
            <a:r>
              <a:rPr lang="en-US" sz="1200" b="0" i="0" u="none" strike="noStrike" kern="1200" dirty="0" smtClean="0">
                <a:solidFill>
                  <a:schemeClr val="tx1"/>
                </a:solidFill>
                <a:effectLst/>
                <a:latin typeface="+mn-lt"/>
                <a:ea typeface="+mn-ea"/>
                <a:cs typeface="+mn-cs"/>
                <a:hlinkClick r:id="rId5"/>
              </a:rPr>
              <a:t> of the UMA C&amp;I Expert Group</a:t>
            </a:r>
            <a:endParaRPr lang="en-US" sz="1200" b="0" i="0" kern="1200" dirty="0" smtClean="0">
              <a:solidFill>
                <a:schemeClr val="tx1"/>
              </a:solidFill>
              <a:effectLst/>
              <a:latin typeface="+mn-lt"/>
              <a:ea typeface="+mn-ea"/>
              <a:cs typeface="+mn-cs"/>
            </a:endParaRPr>
          </a:p>
          <a:p>
            <a:pPr fontAlgn="base"/>
            <a:r>
              <a:rPr lang="en-US" sz="1200" b="0" i="0" u="sng" kern="1200" dirty="0" smtClean="0">
                <a:solidFill>
                  <a:schemeClr val="tx1"/>
                </a:solidFill>
                <a:effectLst/>
                <a:latin typeface="+mn-lt"/>
                <a:ea typeface="+mn-ea"/>
                <a:cs typeface="+mn-cs"/>
              </a:rPr>
              <a:t>Mutual Recognition Agreement (</a:t>
            </a:r>
            <a:r>
              <a:rPr lang="en-US" sz="1200" b="0" i="0" u="none" strike="noStrike" kern="1200" dirty="0" smtClean="0">
                <a:solidFill>
                  <a:schemeClr val="tx1"/>
                </a:solidFill>
                <a:effectLst/>
                <a:latin typeface="+mn-lt"/>
                <a:ea typeface="+mn-ea"/>
                <a:cs typeface="+mn-cs"/>
                <a:hlinkClick r:id="rId6"/>
              </a:rPr>
              <a:t>English</a:t>
            </a:r>
            <a:r>
              <a:rPr lang="en-US" sz="1200" b="0" i="0" u="sng" kern="1200" dirty="0" smtClean="0">
                <a:solidFill>
                  <a:schemeClr val="tx1"/>
                </a:solidFill>
                <a:effectLst/>
                <a:latin typeface="+mn-lt"/>
                <a:ea typeface="+mn-ea"/>
                <a:cs typeface="+mn-cs"/>
              </a:rPr>
              <a:t> - </a:t>
            </a:r>
            <a:r>
              <a:rPr lang="en-US" sz="1200" b="0" i="0" u="none" strike="noStrike" kern="1200" dirty="0" smtClean="0">
                <a:solidFill>
                  <a:schemeClr val="tx1"/>
                </a:solidFill>
                <a:effectLst/>
                <a:latin typeface="+mn-lt"/>
                <a:ea typeface="+mn-ea"/>
                <a:cs typeface="+mn-cs"/>
                <a:hlinkClick r:id="rId7"/>
              </a:rPr>
              <a:t>French</a:t>
            </a:r>
            <a:r>
              <a:rPr lang="en-US" sz="1200" b="0" i="0" u="sng" kern="120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endParaRPr lang="es-ES_tradnl"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solidFill>
                  <a:prstClr val="black"/>
                </a:solidFill>
              </a:rPr>
              <a:pPr>
                <a:defRPr/>
              </a:pPr>
              <a:t>15</a:t>
            </a:fld>
            <a:endParaRPr lang="en-CA" dirty="0">
              <a:solidFill>
                <a:prstClr val="black"/>
              </a:solidFill>
            </a:endParaRPr>
          </a:p>
        </p:txBody>
      </p:sp>
    </p:spTree>
    <p:extLst>
      <p:ext uri="{BB962C8B-B14F-4D97-AF65-F5344CB8AC3E}">
        <p14:creationId xmlns:p14="http://schemas.microsoft.com/office/powerpoint/2010/main" val="1988697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4782D7-636C-4BC4-A570-49F6A4BEC925}" type="slidenum">
              <a:rPr lang="en-US" smtClean="0"/>
              <a:t>30</a:t>
            </a:fld>
            <a:endParaRPr lang="en-US"/>
          </a:p>
        </p:txBody>
      </p:sp>
    </p:spTree>
    <p:extLst>
      <p:ext uri="{BB962C8B-B14F-4D97-AF65-F5344CB8AC3E}">
        <p14:creationId xmlns:p14="http://schemas.microsoft.com/office/powerpoint/2010/main" val="2180226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E847EC-A2DC-410E-A8F4-81FE16A87C43}" type="datetimeFigureOut">
              <a:rPr lang="en-US" smtClean="0"/>
              <a:t>07/06/17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09A11-F823-4E0C-9C8A-5A256CC75B58}" type="slidenum">
              <a:rPr lang="en-US" smtClean="0"/>
              <a:t>‹#›</a:t>
            </a:fld>
            <a:endParaRPr lang="en-US"/>
          </a:p>
        </p:txBody>
      </p:sp>
    </p:spTree>
    <p:extLst>
      <p:ext uri="{BB962C8B-B14F-4D97-AF65-F5344CB8AC3E}">
        <p14:creationId xmlns:p14="http://schemas.microsoft.com/office/powerpoint/2010/main" val="1042180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847EC-A2DC-410E-A8F4-81FE16A87C43}" type="datetimeFigureOut">
              <a:rPr lang="en-US" smtClean="0"/>
              <a:t>07/06/17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09A11-F823-4E0C-9C8A-5A256CC75B58}" type="slidenum">
              <a:rPr lang="en-US" smtClean="0"/>
              <a:t>‹#›</a:t>
            </a:fld>
            <a:endParaRPr lang="en-US"/>
          </a:p>
        </p:txBody>
      </p:sp>
    </p:spTree>
    <p:extLst>
      <p:ext uri="{BB962C8B-B14F-4D97-AF65-F5344CB8AC3E}">
        <p14:creationId xmlns:p14="http://schemas.microsoft.com/office/powerpoint/2010/main" val="249638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847EC-A2DC-410E-A8F4-81FE16A87C43}" type="datetimeFigureOut">
              <a:rPr lang="en-US" smtClean="0"/>
              <a:t>07/06/17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09A11-F823-4E0C-9C8A-5A256CC75B58}" type="slidenum">
              <a:rPr lang="en-US" smtClean="0"/>
              <a:t>‹#›</a:t>
            </a:fld>
            <a:endParaRPr lang="en-US"/>
          </a:p>
        </p:txBody>
      </p:sp>
    </p:spTree>
    <p:extLst>
      <p:ext uri="{BB962C8B-B14F-4D97-AF65-F5344CB8AC3E}">
        <p14:creationId xmlns:p14="http://schemas.microsoft.com/office/powerpoint/2010/main" val="3018002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ext Gray Back">
    <p:spTree>
      <p:nvGrpSpPr>
        <p:cNvPr id="1" name=""/>
        <p:cNvGrpSpPr/>
        <p:nvPr/>
      </p:nvGrpSpPr>
      <p:grpSpPr>
        <a:xfrm>
          <a:off x="0" y="0"/>
          <a:ext cx="0" cy="0"/>
          <a:chOff x="0" y="0"/>
          <a:chExt cx="0" cy="0"/>
        </a:xfrm>
      </p:grpSpPr>
      <p:sp>
        <p:nvSpPr>
          <p:cNvPr id="6" name="Content Placeholder 5"/>
          <p:cNvSpPr txBox="1">
            <a:spLocks/>
          </p:cNvSpPr>
          <p:nvPr userDrawn="1"/>
        </p:nvSpPr>
        <p:spPr bwMode="auto">
          <a:xfrm>
            <a:off x="482601" y="1045029"/>
            <a:ext cx="11260079" cy="5094514"/>
          </a:xfrm>
          <a:prstGeom prst="roundRect">
            <a:avLst>
              <a:gd name="adj" fmla="val 2536"/>
            </a:avLst>
          </a:prstGeom>
          <a:solidFill>
            <a:srgbClr val="FFFFFF"/>
          </a:solidFill>
          <a:ln>
            <a:solidFill>
              <a:srgbClr val="F2F2F2">
                <a:alpha val="0"/>
              </a:srgbClr>
            </a:solidFill>
          </a:ln>
          <a:extLst>
            <a:ext uri="{FAA26D3D-D897-4be2-8F04-BA451C77F1D7}">
              <ma14:placeholderFlag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14" name="Slide Number Placeholder 7"/>
          <p:cNvSpPr>
            <a:spLocks noGrp="1"/>
          </p:cNvSpPr>
          <p:nvPr>
            <p:ph type="sldNum" sz="quarter" idx="4"/>
          </p:nvPr>
        </p:nvSpPr>
        <p:spPr>
          <a:xfrm>
            <a:off x="482599" y="6364224"/>
            <a:ext cx="391147" cy="196892"/>
          </a:xfrm>
          <a:prstGeom prst="rect">
            <a:avLst/>
          </a:prstGeom>
        </p:spPr>
        <p:txBody>
          <a:bodyPr/>
          <a:lstStyle>
            <a:lvl1pPr algn="l">
              <a:defRPr sz="1100" b="1">
                <a:solidFill>
                  <a:srgbClr val="666666"/>
                </a:solidFill>
              </a:defRPr>
            </a:lvl1pPr>
          </a:lstStyle>
          <a:p>
            <a:pPr>
              <a:defRPr/>
            </a:pPr>
            <a:fld id="{8074B6C9-7640-0346-9181-9D7622A30249}" type="slidenum">
              <a:rPr lang="en-US" smtClean="0"/>
              <a:pPr>
                <a:defRPr/>
              </a:pPr>
              <a:t>‹#›</a:t>
            </a:fld>
            <a:endParaRPr lang="en-US" dirty="0"/>
          </a:p>
        </p:txBody>
      </p:sp>
      <p:sp>
        <p:nvSpPr>
          <p:cNvPr id="4" name="Title 3"/>
          <p:cNvSpPr>
            <a:spLocks noGrp="1"/>
          </p:cNvSpPr>
          <p:nvPr>
            <p:ph type="title" hasCustomPrompt="1"/>
          </p:nvPr>
        </p:nvSpPr>
        <p:spPr>
          <a:xfrm>
            <a:off x="729423" y="110839"/>
            <a:ext cx="10727267" cy="512619"/>
          </a:xfrm>
          <a:noFill/>
        </p:spPr>
        <p:txBody>
          <a:bodyPr/>
          <a:lstStyle>
            <a:lvl1pPr>
              <a:defRPr sz="2400"/>
            </a:lvl1pPr>
          </a:lstStyle>
          <a:p>
            <a:r>
              <a:rPr lang="en-US" dirty="0" smtClean="0"/>
              <a:t>Click to edit Master title style</a:t>
            </a:r>
            <a:br>
              <a:rPr lang="en-US" dirty="0" smtClean="0"/>
            </a:br>
            <a:endParaRPr lang="en-CA" dirty="0"/>
          </a:p>
        </p:txBody>
      </p:sp>
      <p:sp>
        <p:nvSpPr>
          <p:cNvPr id="7" name="Content Placeholder 2"/>
          <p:cNvSpPr>
            <a:spLocks noGrp="1"/>
          </p:cNvSpPr>
          <p:nvPr>
            <p:ph idx="1"/>
          </p:nvPr>
        </p:nvSpPr>
        <p:spPr>
          <a:xfrm>
            <a:off x="732373" y="623456"/>
            <a:ext cx="10727267" cy="5516088"/>
          </a:xfrm>
        </p:spPr>
        <p:txBody>
          <a:bodyPr/>
          <a:lstStyle>
            <a:lvl1pPr>
              <a:defRPr>
                <a:solidFill>
                  <a:schemeClr val="accent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26579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E847EC-A2DC-410E-A8F4-81FE16A87C43}" type="datetimeFigureOut">
              <a:rPr lang="en-US" smtClean="0">
                <a:solidFill>
                  <a:prstClr val="black">
                    <a:tint val="75000"/>
                  </a:prstClr>
                </a:solidFill>
              </a:rPr>
              <a:pPr/>
              <a:t>07/06/17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909A11-F823-4E0C-9C8A-5A256CC75B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118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847EC-A2DC-410E-A8F4-81FE16A87C43}" type="datetimeFigureOut">
              <a:rPr lang="en-US" smtClean="0">
                <a:solidFill>
                  <a:prstClr val="black">
                    <a:tint val="75000"/>
                  </a:prstClr>
                </a:solidFill>
              </a:rPr>
              <a:pPr/>
              <a:t>07/06/17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909A11-F823-4E0C-9C8A-5A256CC75B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38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E847EC-A2DC-410E-A8F4-81FE16A87C43}" type="datetimeFigureOut">
              <a:rPr lang="en-US" smtClean="0">
                <a:solidFill>
                  <a:prstClr val="black">
                    <a:tint val="75000"/>
                  </a:prstClr>
                </a:solidFill>
              </a:rPr>
              <a:pPr/>
              <a:t>07/06/17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909A11-F823-4E0C-9C8A-5A256CC75B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20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E847EC-A2DC-410E-A8F4-81FE16A87C43}" type="datetimeFigureOut">
              <a:rPr lang="en-US" smtClean="0">
                <a:solidFill>
                  <a:prstClr val="black">
                    <a:tint val="75000"/>
                  </a:prstClr>
                </a:solidFill>
              </a:rPr>
              <a:pPr/>
              <a:t>07/06/17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909A11-F823-4E0C-9C8A-5A256CC75B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63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E847EC-A2DC-410E-A8F4-81FE16A87C43}" type="datetimeFigureOut">
              <a:rPr lang="en-US" smtClean="0">
                <a:solidFill>
                  <a:prstClr val="black">
                    <a:tint val="75000"/>
                  </a:prstClr>
                </a:solidFill>
              </a:rPr>
              <a:pPr/>
              <a:t>07/06/17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909A11-F823-4E0C-9C8A-5A256CC75B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263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E847EC-A2DC-410E-A8F4-81FE16A87C43}" type="datetimeFigureOut">
              <a:rPr lang="en-US" smtClean="0">
                <a:solidFill>
                  <a:prstClr val="black">
                    <a:tint val="75000"/>
                  </a:prstClr>
                </a:solidFill>
              </a:rPr>
              <a:pPr/>
              <a:t>07/06/17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909A11-F823-4E0C-9C8A-5A256CC75B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461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847EC-A2DC-410E-A8F4-81FE16A87C43}" type="datetimeFigureOut">
              <a:rPr lang="en-US" smtClean="0">
                <a:solidFill>
                  <a:prstClr val="black">
                    <a:tint val="75000"/>
                  </a:prstClr>
                </a:solidFill>
              </a:rPr>
              <a:pPr/>
              <a:t>07/06/17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909A11-F823-4E0C-9C8A-5A256CC75B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027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847EC-A2DC-410E-A8F4-81FE16A87C43}" type="datetimeFigureOut">
              <a:rPr lang="en-US" smtClean="0"/>
              <a:t>07/06/17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09A11-F823-4E0C-9C8A-5A256CC75B58}" type="slidenum">
              <a:rPr lang="en-US" smtClean="0"/>
              <a:t>‹#›</a:t>
            </a:fld>
            <a:endParaRPr lang="en-US"/>
          </a:p>
        </p:txBody>
      </p:sp>
    </p:spTree>
    <p:extLst>
      <p:ext uri="{BB962C8B-B14F-4D97-AF65-F5344CB8AC3E}">
        <p14:creationId xmlns:p14="http://schemas.microsoft.com/office/powerpoint/2010/main" val="2083883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847EC-A2DC-410E-A8F4-81FE16A87C43}" type="datetimeFigureOut">
              <a:rPr lang="en-US" smtClean="0">
                <a:solidFill>
                  <a:prstClr val="black">
                    <a:tint val="75000"/>
                  </a:prstClr>
                </a:solidFill>
              </a:rPr>
              <a:pPr/>
              <a:t>07/06/17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909A11-F823-4E0C-9C8A-5A256CC75B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986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847EC-A2DC-410E-A8F4-81FE16A87C43}" type="datetimeFigureOut">
              <a:rPr lang="en-US" smtClean="0">
                <a:solidFill>
                  <a:prstClr val="black">
                    <a:tint val="75000"/>
                  </a:prstClr>
                </a:solidFill>
              </a:rPr>
              <a:pPr/>
              <a:t>07/06/17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909A11-F823-4E0C-9C8A-5A256CC75B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188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847EC-A2DC-410E-A8F4-81FE16A87C43}" type="datetimeFigureOut">
              <a:rPr lang="en-US" smtClean="0">
                <a:solidFill>
                  <a:prstClr val="black">
                    <a:tint val="75000"/>
                  </a:prstClr>
                </a:solidFill>
              </a:rPr>
              <a:pPr/>
              <a:t>07/06/17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909A11-F823-4E0C-9C8A-5A256CC75B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90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847EC-A2DC-410E-A8F4-81FE16A87C43}" type="datetimeFigureOut">
              <a:rPr lang="en-US" smtClean="0">
                <a:solidFill>
                  <a:prstClr val="black">
                    <a:tint val="75000"/>
                  </a:prstClr>
                </a:solidFill>
              </a:rPr>
              <a:pPr/>
              <a:t>07/06/17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909A11-F823-4E0C-9C8A-5A256CC75B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551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r>
              <a:rPr lang="en-US"/>
              <a:t>28/11/2016</a:t>
            </a: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r>
              <a:rPr lang="en-US"/>
              <a:t>Macedonia and Poland</a:t>
            </a:r>
          </a:p>
        </p:txBody>
      </p:sp>
      <p:sp>
        <p:nvSpPr>
          <p:cNvPr id="6" name="Slide Number Placeholder 5"/>
          <p:cNvSpPr>
            <a:spLocks noGrp="1"/>
          </p:cNvSpPr>
          <p:nvPr>
            <p:ph type="sldNum" sz="quarter" idx="12"/>
          </p:nvPr>
        </p:nvSpPr>
        <p:spPr/>
        <p:txBody>
          <a:bodyPr/>
          <a:lstStyle>
            <a:lvl1pPr>
              <a:defRPr/>
            </a:lvl1pPr>
          </a:lstStyle>
          <a:p>
            <a:pPr>
              <a:defRPr/>
            </a:pPr>
            <a:fld id="{481DC48A-7C9F-4EB6-8473-313DE91F8060}" type="slidenum">
              <a:rPr lang="en-US" altLang="en-US"/>
              <a:pPr>
                <a:defRPr/>
              </a:pPr>
              <a:t>‹#›</a:t>
            </a:fld>
            <a:endParaRPr lang="en-US" altLang="en-US"/>
          </a:p>
        </p:txBody>
      </p:sp>
    </p:spTree>
    <p:extLst>
      <p:ext uri="{BB962C8B-B14F-4D97-AF65-F5344CB8AC3E}">
        <p14:creationId xmlns:p14="http://schemas.microsoft.com/office/powerpoint/2010/main" val="1091826565"/>
      </p:ext>
    </p:extLst>
  </p:cSld>
  <p:clrMapOvr>
    <a:masterClrMapping/>
  </p:clrMapOvr>
  <p:transition xmlns:p14="http://schemas.microsoft.com/office/powerpoint/2010/mai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r>
              <a:rPr lang="en-US"/>
              <a:t>28/11/2016</a:t>
            </a: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r>
              <a:rPr lang="en-US"/>
              <a:t>Macedonia and Poland</a:t>
            </a:r>
          </a:p>
        </p:txBody>
      </p:sp>
      <p:sp>
        <p:nvSpPr>
          <p:cNvPr id="6" name="Slide Number Placeholder 5"/>
          <p:cNvSpPr>
            <a:spLocks noGrp="1"/>
          </p:cNvSpPr>
          <p:nvPr>
            <p:ph type="sldNum" sz="quarter" idx="12"/>
          </p:nvPr>
        </p:nvSpPr>
        <p:spPr/>
        <p:txBody>
          <a:bodyPr/>
          <a:lstStyle>
            <a:lvl1pPr>
              <a:defRPr/>
            </a:lvl1pPr>
          </a:lstStyle>
          <a:p>
            <a:pPr>
              <a:defRPr/>
            </a:pPr>
            <a:fld id="{3175DAE0-62DC-44F1-8E65-502E4B707904}" type="slidenum">
              <a:rPr lang="en-US" altLang="en-US"/>
              <a:pPr>
                <a:defRPr/>
              </a:pPr>
              <a:t>‹#›</a:t>
            </a:fld>
            <a:endParaRPr lang="en-US" altLang="en-US"/>
          </a:p>
        </p:txBody>
      </p:sp>
    </p:spTree>
    <p:extLst>
      <p:ext uri="{BB962C8B-B14F-4D97-AF65-F5344CB8AC3E}">
        <p14:creationId xmlns:p14="http://schemas.microsoft.com/office/powerpoint/2010/main" val="4144089113"/>
      </p:ext>
    </p:extLst>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E847EC-A2DC-410E-A8F4-81FE16A87C43}" type="datetimeFigureOut">
              <a:rPr lang="en-US" smtClean="0"/>
              <a:t>07/06/17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09A11-F823-4E0C-9C8A-5A256CC75B58}" type="slidenum">
              <a:rPr lang="en-US" smtClean="0"/>
              <a:t>‹#›</a:t>
            </a:fld>
            <a:endParaRPr lang="en-US"/>
          </a:p>
        </p:txBody>
      </p:sp>
    </p:spTree>
    <p:extLst>
      <p:ext uri="{BB962C8B-B14F-4D97-AF65-F5344CB8AC3E}">
        <p14:creationId xmlns:p14="http://schemas.microsoft.com/office/powerpoint/2010/main" val="659293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E847EC-A2DC-410E-A8F4-81FE16A87C43}" type="datetimeFigureOut">
              <a:rPr lang="en-US" smtClean="0"/>
              <a:t>07/06/17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09A11-F823-4E0C-9C8A-5A256CC75B58}" type="slidenum">
              <a:rPr lang="en-US" smtClean="0"/>
              <a:t>‹#›</a:t>
            </a:fld>
            <a:endParaRPr lang="en-US"/>
          </a:p>
        </p:txBody>
      </p:sp>
    </p:spTree>
    <p:extLst>
      <p:ext uri="{BB962C8B-B14F-4D97-AF65-F5344CB8AC3E}">
        <p14:creationId xmlns:p14="http://schemas.microsoft.com/office/powerpoint/2010/main" val="2951439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E847EC-A2DC-410E-A8F4-81FE16A87C43}" type="datetimeFigureOut">
              <a:rPr lang="en-US" smtClean="0"/>
              <a:t>07/06/17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909A11-F823-4E0C-9C8A-5A256CC75B58}" type="slidenum">
              <a:rPr lang="en-US" smtClean="0"/>
              <a:t>‹#›</a:t>
            </a:fld>
            <a:endParaRPr lang="en-US"/>
          </a:p>
        </p:txBody>
      </p:sp>
    </p:spTree>
    <p:extLst>
      <p:ext uri="{BB962C8B-B14F-4D97-AF65-F5344CB8AC3E}">
        <p14:creationId xmlns:p14="http://schemas.microsoft.com/office/powerpoint/2010/main" val="222264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E847EC-A2DC-410E-A8F4-81FE16A87C43}" type="datetimeFigureOut">
              <a:rPr lang="en-US" smtClean="0"/>
              <a:t>07/06/17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909A11-F823-4E0C-9C8A-5A256CC75B58}" type="slidenum">
              <a:rPr lang="en-US" smtClean="0"/>
              <a:t>‹#›</a:t>
            </a:fld>
            <a:endParaRPr lang="en-US"/>
          </a:p>
        </p:txBody>
      </p:sp>
    </p:spTree>
    <p:extLst>
      <p:ext uri="{BB962C8B-B14F-4D97-AF65-F5344CB8AC3E}">
        <p14:creationId xmlns:p14="http://schemas.microsoft.com/office/powerpoint/2010/main" val="370063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847EC-A2DC-410E-A8F4-81FE16A87C43}" type="datetimeFigureOut">
              <a:rPr lang="en-US" smtClean="0"/>
              <a:t>07/06/17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909A11-F823-4E0C-9C8A-5A256CC75B58}" type="slidenum">
              <a:rPr lang="en-US" smtClean="0"/>
              <a:t>‹#›</a:t>
            </a:fld>
            <a:endParaRPr lang="en-US"/>
          </a:p>
        </p:txBody>
      </p:sp>
    </p:spTree>
    <p:extLst>
      <p:ext uri="{BB962C8B-B14F-4D97-AF65-F5344CB8AC3E}">
        <p14:creationId xmlns:p14="http://schemas.microsoft.com/office/powerpoint/2010/main" val="30544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847EC-A2DC-410E-A8F4-81FE16A87C43}" type="datetimeFigureOut">
              <a:rPr lang="en-US" smtClean="0"/>
              <a:t>07/06/17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09A11-F823-4E0C-9C8A-5A256CC75B58}" type="slidenum">
              <a:rPr lang="en-US" smtClean="0"/>
              <a:t>‹#›</a:t>
            </a:fld>
            <a:endParaRPr lang="en-US"/>
          </a:p>
        </p:txBody>
      </p:sp>
    </p:spTree>
    <p:extLst>
      <p:ext uri="{BB962C8B-B14F-4D97-AF65-F5344CB8AC3E}">
        <p14:creationId xmlns:p14="http://schemas.microsoft.com/office/powerpoint/2010/main" val="211834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847EC-A2DC-410E-A8F4-81FE16A87C43}" type="datetimeFigureOut">
              <a:rPr lang="en-US" smtClean="0"/>
              <a:t>07/06/17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09A11-F823-4E0C-9C8A-5A256CC75B58}" type="slidenum">
              <a:rPr lang="en-US" smtClean="0"/>
              <a:t>‹#›</a:t>
            </a:fld>
            <a:endParaRPr lang="en-US"/>
          </a:p>
        </p:txBody>
      </p:sp>
    </p:spTree>
    <p:extLst>
      <p:ext uri="{BB962C8B-B14F-4D97-AF65-F5344CB8AC3E}">
        <p14:creationId xmlns:p14="http://schemas.microsoft.com/office/powerpoint/2010/main" val="36615539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847EC-A2DC-410E-A8F4-81FE16A87C43}" type="datetimeFigureOut">
              <a:rPr lang="en-US" smtClean="0"/>
              <a:t>07/06/17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09A11-F823-4E0C-9C8A-5A256CC75B58}" type="slidenum">
              <a:rPr lang="en-US" smtClean="0"/>
              <a:t>‹#›</a:t>
            </a:fld>
            <a:endParaRPr lang="en-US"/>
          </a:p>
        </p:txBody>
      </p:sp>
    </p:spTree>
    <p:extLst>
      <p:ext uri="{BB962C8B-B14F-4D97-AF65-F5344CB8AC3E}">
        <p14:creationId xmlns:p14="http://schemas.microsoft.com/office/powerpoint/2010/main" val="871170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847EC-A2DC-410E-A8F4-81FE16A87C43}" type="datetimeFigureOut">
              <a:rPr lang="en-US" smtClean="0">
                <a:solidFill>
                  <a:prstClr val="black">
                    <a:tint val="75000"/>
                  </a:prstClr>
                </a:solidFill>
              </a:rPr>
              <a:pPr/>
              <a:t>07/06/17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09A11-F823-4E0C-9C8A-5A256CC75B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298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Arial" charset="0"/>
              </a:defRPr>
            </a:lvl1pPr>
          </a:lstStyle>
          <a:p>
            <a:pPr>
              <a:defRPr/>
            </a:pPr>
            <a:r>
              <a:rPr lang="en-US"/>
              <a:t>28/11/2016</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Arial" charset="0"/>
              </a:defRPr>
            </a:lvl1pPr>
          </a:lstStyle>
          <a:p>
            <a:pPr>
              <a:defRPr/>
            </a:pPr>
            <a:r>
              <a:rPr lang="en-US"/>
              <a:t>Macedonia and Poland</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A02ECEF-E8B6-4F1D-BE18-B0F83207ACCF}"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993133921"/>
      </p:ext>
    </p:extLst>
  </p:cSld>
  <p:clrMap bg1="lt1" tx1="dk1" bg2="lt2" tx2="dk2" accent1="accent1" accent2="accent2" accent3="accent3" accent4="accent4" accent5="accent5" accent6="accent6" hlink="hlink" folHlink="folHlink"/>
  <p:sldLayoutIdLst>
    <p:sldLayoutId id="2147483697" r:id="rId1"/>
    <p:sldLayoutId id="2147483698" r:id="rId2"/>
  </p:sldLayoutIdLst>
  <p:transition xmlns:p14="http://schemas.microsoft.com/office/powerpoint/2010/main" spd="slow">
    <p:fade/>
  </p:transition>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jpeg"/><Relationship Id="rId7" Type="http://schemas.openxmlformats.org/officeDocument/2006/relationships/hyperlink" Target="http://www.itu.int/go/CI_Guidelines" TargetMode="External"/><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13.xml.rels><?xml version="1.0" encoding="UTF-8" standalone="yes"?>
<Relationships xmlns="http://schemas.openxmlformats.org/package/2006/relationships"><Relationship Id="rId3" Type="http://schemas.openxmlformats.org/officeDocument/2006/relationships/hyperlink" Target="http://www.itu.int/en/ITU-D/Technology/Pages/CI_Events.aspx" TargetMode="External"/><Relationship Id="rId4" Type="http://schemas.openxmlformats.org/officeDocument/2006/relationships/image" Target="../media/image38.jpeg"/><Relationship Id="rId5" Type="http://schemas.openxmlformats.org/officeDocument/2006/relationships/image" Target="cid:image001.jpg@01CE7CE1.9A362A90" TargetMode="External"/><Relationship Id="rId6" Type="http://schemas.openxmlformats.org/officeDocument/2006/relationships/image" Target="../media/image39.jpeg"/><Relationship Id="rId7" Type="http://schemas.openxmlformats.org/officeDocument/2006/relationships/image" Target="../media/image40.jpeg"/><Relationship Id="rId8" Type="http://schemas.openxmlformats.org/officeDocument/2006/relationships/image" Target="../media/image41.jpe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hyperlink" Target="http://www.itu.int/en/ITU-D/Study-Groups/Pages/case-study-library.aspx" TargetMode="External"/><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hyperlink" Target="http://itu.int/go/CI_Development" TargetMode="External"/></Relationships>
</file>

<file path=ppt/slides/_rels/slide15.xml.rels><?xml version="1.0" encoding="UTF-8" standalone="yes"?>
<Relationships xmlns="http://schemas.openxmlformats.org/package/2006/relationships"><Relationship Id="rId11" Type="http://schemas.openxmlformats.org/officeDocument/2006/relationships/image" Target="../media/image46.jpeg"/><Relationship Id="rId12" Type="http://schemas.openxmlformats.org/officeDocument/2006/relationships/image" Target="../media/image47.png"/><Relationship Id="rId13" Type="http://schemas.openxmlformats.org/officeDocument/2006/relationships/hyperlink" Target="http://itu.int/go/CI_Assessment_Studies" TargetMode="External"/><Relationship Id="rId14"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43.jpg"/><Relationship Id="rId9" Type="http://schemas.openxmlformats.org/officeDocument/2006/relationships/image" Target="../media/image44.jpeg"/><Relationship Id="rId10" Type="http://schemas.openxmlformats.org/officeDocument/2006/relationships/image" Target="../media/image4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www.itu.int/en/ITU-D/Technology/Pages/default.aspx" TargetMode="External"/><Relationship Id="rId7" Type="http://schemas.openxmlformats.org/officeDocument/2006/relationships/image" Target="../media/image5.png"/><Relationship Id="rId8" Type="http://schemas.openxmlformats.org/officeDocument/2006/relationships/image" Target="../media/image1.jpeg"/><Relationship Id="rId9" Type="http://schemas.openxmlformats.org/officeDocument/2006/relationships/image" Target="../media/image6.png"/><Relationship Id="rId10" Type="http://schemas.openxmlformats.org/officeDocument/2006/relationships/image" Target="../media/image7.png"/><Relationship Id="rId11"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52.jpeg"/><Relationship Id="rId3"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 Id="rId3"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hyperlink" Target="http://www.itu.int/en/ITU-D/Spectrum-Broadcasting/Pages/DSO/Default.aspx" TargetMode="External"/><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cademy.itu.in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itu.int/net3/ITU-D/doc/rgq/D10-RES9-en.pdf" TargetMode="External"/><Relationship Id="rId4" Type="http://schemas.openxmlformats.org/officeDocument/2006/relationships/hyperlink" Target="http://www.itu.int/dms_pub/itu-d/opb/stg/D-STG-SG02.FEES-1-2010-PDF-E.pdf" TargetMode="External"/><Relationship Id="rId5" Type="http://schemas.openxmlformats.org/officeDocument/2006/relationships/hyperlink" Target="http://academy.itu.int/index.php/news/item/1077-smcp" TargetMode="External"/><Relationship Id="rId6" Type="http://schemas.openxmlformats.org/officeDocument/2006/relationships/hyperlink" Target="http://www.itu.int/ITU-D/CDS/sg/rgqlist.asp?lg=1&amp;sp=2010&amp;rgq=D10-RGQ11.3.2&amp;stg=2" TargetMode="External"/><Relationship Id="rId7" Type="http://schemas.openxmlformats.org/officeDocument/2006/relationships/hyperlink" Target="http://www.itu.int/ITU-D/tech/digital_broadcasting/Reports/DigitalDividend.pdf" TargetMode="External"/><Relationship Id="rId8" Type="http://schemas.openxmlformats.org/officeDocument/2006/relationships/hyperlink" Target="http://www.itu.int/en/ITU-D/Technology/Documents/Broadcasting/TrendsinBroadcasting.pdf" TargetMode="External"/><Relationship Id="rId9" Type="http://schemas.openxmlformats.org/officeDocument/2006/relationships/hyperlink" Target="http://www.itu.int/en/ITU-D/Technology/Documents/Broadcasting/ADGuidelines_Oct12.pdf" TargetMode="External"/><Relationship Id="rId1" Type="http://schemas.openxmlformats.org/officeDocument/2006/relationships/slideLayout" Target="../slideLayouts/slideLayout2.xml"/><Relationship Id="rId2" Type="http://schemas.openxmlformats.org/officeDocument/2006/relationships/hyperlink" Target="http://www.itu.int/md/meetingdoc.asp?lang=en&amp;parent=D10-SG02-130916-C&amp;question=RES.9"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hyperlink" Target="http://www.itu.int/en/ITU-D/Spectrum-Broadcasting/Pages/default.aspx" TargetMode="External"/><Relationship Id="rId7" Type="http://schemas.openxmlformats.org/officeDocument/2006/relationships/hyperlink" Target="http://www.itu.int/en/ITU-D/Spectrum-Broadcasting/Pages/DSO/default.aspx" TargetMode="External"/><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hyperlink" Target="http://www.itu.int/net4/wsis/forum/2017/Agenda/Session/372%23intro" TargetMode="External"/><Relationship Id="rId4" Type="http://schemas.openxmlformats.org/officeDocument/2006/relationships/hyperlink" Target="http://www.itu.int/net4/wsis/forum/2017/Agenda/Session/330%23intro" TargetMode="External"/><Relationship Id="rId5" Type="http://schemas.openxmlformats.org/officeDocument/2006/relationships/image" Target="../media/image63.gif"/><Relationship Id="rId6" Type="http://schemas.openxmlformats.org/officeDocument/2006/relationships/image" Target="../media/image64.tmp"/><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11" Type="http://schemas.openxmlformats.org/officeDocument/2006/relationships/image" Target="../media/image70.png"/><Relationship Id="rId12" Type="http://schemas.openxmlformats.org/officeDocument/2006/relationships/hyperlink" Target="http://www.itu.int/net4/ITU-D/CDS/sg/rgqlist.asp?lg=1&amp;sp=2014&amp;rgq=D14-SG02-RGQ04.2&amp;stg=2" TargetMode="External"/><Relationship Id="rId13" Type="http://schemas.openxmlformats.org/officeDocument/2006/relationships/image" Target="../media/image71.png"/><Relationship Id="rId14" Type="http://schemas.openxmlformats.org/officeDocument/2006/relationships/hyperlink" Target="https://www.itu.int/net4/ITU-D/CDS/sg/rgqlist.asp?lg=1&amp;sp=2014&amp;rgq=D14-SG01-RGQ08.1&amp;stg=1" TargetMode="External"/><Relationship Id="rId15" Type="http://schemas.openxmlformats.org/officeDocument/2006/relationships/hyperlink" Target="https://www.itu.int/net4/ITU-D/CDS/sg/rgqlist.asp?lg=1&amp;sp=2014&amp;rgq=D14-SG01-RES9&amp;stg=1" TargetMode="External"/><Relationship Id="rId16" Type="http://schemas.openxmlformats.org/officeDocument/2006/relationships/hyperlink" Target="https://www.itu.int/net4/ITU-D/CDS/sg/rgqlist.asp?lg=1&amp;sp=2014&amp;rgq=D14-SG02-RGQ07.2&amp;stg=2" TargetMode="External"/><Relationship Id="rId17" Type="http://schemas.openxmlformats.org/officeDocument/2006/relationships/hyperlink" Target="https://www.itu.int/net4/ITU-D/CDS/sg/questions.asp?lg=1&amp;sp=2014"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hyperlink" Target="http://www.itu.int/net4/ITU-D/CDS/sg/rgqlist.asp?lg=1&amp;sp=2014&amp;rgq=D14-SG01-RGQ05.1&amp;stg=1" TargetMode="External"/><Relationship Id="rId7" Type="http://schemas.openxmlformats.org/officeDocument/2006/relationships/image" Target="../media/image68.png"/><Relationship Id="rId8" Type="http://schemas.openxmlformats.org/officeDocument/2006/relationships/hyperlink" Target="http://www.itu.int/net4/ITU-D/CDS/sg/rgqlist.asp?lg=1&amp;sp=2014&amp;rgq=D14-SG01-RGQ01.1&amp;stg=1" TargetMode="External"/><Relationship Id="rId9" Type="http://schemas.openxmlformats.org/officeDocument/2006/relationships/image" Target="../media/image69.png"/><Relationship Id="rId10" Type="http://schemas.openxmlformats.org/officeDocument/2006/relationships/hyperlink" Target="http://www.itu.int/net4/ITU-D/CDS/sg/rgqlist.asp?lg=1&amp;sp=2014&amp;rgq=D14-SG01-RGQ02.1&amp;stg=1"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itu.int/go/Maps"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hyperlink" Target="http://itu.int/go/Maps" TargetMode="Externa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itu.int/en/ITU-D/Technology/Documents/NGN/Report_on_Telecom-ICT_infra_20170117.pdf" TargetMode="External"/></Relationships>
</file>

<file path=ppt/slides/_rels/slide7.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5.jpeg"/><Relationship Id="rId13" Type="http://schemas.openxmlformats.org/officeDocument/2006/relationships/image" Target="../media/image26.jpeg"/><Relationship Id="rId1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cid:image014.jpg@01CF23F1.6FFC7420" TargetMode="External"/><Relationship Id="rId6" Type="http://schemas.openxmlformats.org/officeDocument/2006/relationships/image" Target="../media/image19.jpeg"/><Relationship Id="rId7" Type="http://schemas.openxmlformats.org/officeDocument/2006/relationships/image" Target="../media/image20.png"/><Relationship Id="rId8" Type="http://schemas.openxmlformats.org/officeDocument/2006/relationships/image" Target="../media/image21.jpeg"/><Relationship Id="rId9" Type="http://schemas.openxmlformats.org/officeDocument/2006/relationships/image" Target="../media/image22.jpeg"/><Relationship Id="rId10"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Résultat de recherche d'images pour &quot;broadband&quot;"/>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1997639"/>
            <a:ext cx="3312885" cy="2965513"/>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a:xfrm>
            <a:off x="1058384" y="296443"/>
            <a:ext cx="10225193" cy="14920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b="1" dirty="0" smtClean="0">
                <a:latin typeface="Bookman Old Style" panose="02050604050505020204" pitchFamily="18" charset="0"/>
              </a:rPr>
              <a:t>Perspective Services in Post-NGN, 4G and 5G</a:t>
            </a:r>
          </a:p>
          <a:p>
            <a:pPr marL="0" indent="0" algn="ctr">
              <a:lnSpc>
                <a:spcPct val="100000"/>
              </a:lnSpc>
              <a:buNone/>
            </a:pPr>
            <a:r>
              <a:rPr lang="en-US" b="1" dirty="0" smtClean="0">
                <a:latin typeface="Bookman Old Style" panose="02050604050505020204" pitchFamily="18" charset="0"/>
              </a:rPr>
              <a:t>Kiev, Ukraine, 7-9 June 2017</a:t>
            </a:r>
            <a:endParaRPr lang="en-GB" b="1" dirty="0">
              <a:latin typeface="Bookman Old Style" panose="02050604050505020204" pitchFamily="18" charset="0"/>
            </a:endParaRPr>
          </a:p>
        </p:txBody>
      </p:sp>
      <p:sp>
        <p:nvSpPr>
          <p:cNvPr id="5" name="Title 1"/>
          <p:cNvSpPr txBox="1">
            <a:spLocks/>
          </p:cNvSpPr>
          <p:nvPr/>
        </p:nvSpPr>
        <p:spPr>
          <a:xfrm>
            <a:off x="2671931" y="1441901"/>
            <a:ext cx="9343672" cy="45149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ITU-D </a:t>
            </a:r>
            <a:r>
              <a:rPr lang="en-US" sz="55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Telecommunication Network and Spectrum Management Division (TND)</a:t>
            </a:r>
            <a:endParaRPr lang="en-GB" sz="5500" b="1" dirty="0">
              <a:solidFill>
                <a:srgbClr val="002060"/>
              </a:solidFill>
              <a:effectLst>
                <a:outerShdw blurRad="38100" dist="38100" dir="2700000" algn="tl">
                  <a:srgbClr val="000000">
                    <a:alpha val="43137"/>
                  </a:srgbClr>
                </a:outerShdw>
              </a:effectLst>
              <a:latin typeface="Bookman Old Style" panose="02050604050505020204" pitchFamily="18" charset="0"/>
            </a:endParaRPr>
          </a:p>
        </p:txBody>
      </p:sp>
      <p:sp>
        <p:nvSpPr>
          <p:cNvPr id="6" name="Rectangle 5"/>
          <p:cNvSpPr/>
          <p:nvPr/>
        </p:nvSpPr>
        <p:spPr>
          <a:xfrm>
            <a:off x="6334932" y="6060059"/>
            <a:ext cx="1891865" cy="461665"/>
          </a:xfrm>
          <a:prstGeom prst="rect">
            <a:avLst/>
          </a:prstGeom>
        </p:spPr>
        <p:txBody>
          <a:bodyPr wrap="none">
            <a:spAutoFit/>
          </a:bodyPr>
          <a:lstStyle/>
          <a:p>
            <a:pPr>
              <a:lnSpc>
                <a:spcPct val="100000"/>
              </a:lnSpc>
            </a:pPr>
            <a:r>
              <a:rPr lang="en-US" sz="2400" b="1" dirty="0" smtClean="0">
                <a:latin typeface="Bookman Old Style" panose="02050604050505020204" pitchFamily="18" charset="0"/>
              </a:rPr>
              <a:t>June 2016</a:t>
            </a:r>
            <a:endParaRPr lang="en-GB" sz="2400" b="1" dirty="0">
              <a:latin typeface="Bookman Old Style" panose="02050604050505020204" pitchFamily="18" charset="0"/>
            </a:endParaRPr>
          </a:p>
        </p:txBody>
      </p:sp>
    </p:spTree>
    <p:extLst>
      <p:ext uri="{BB962C8B-B14F-4D97-AF65-F5344CB8AC3E}">
        <p14:creationId xmlns:p14="http://schemas.microsoft.com/office/powerpoint/2010/main" val="16785254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_I.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62840" y="817826"/>
            <a:ext cx="9203168" cy="6040174"/>
          </a:xfrm>
          <a:prstGeom prst="rect">
            <a:avLst/>
          </a:prstGeom>
        </p:spPr>
      </p:pic>
      <p:sp>
        <p:nvSpPr>
          <p:cNvPr id="3" name="Title 1"/>
          <p:cNvSpPr txBox="1">
            <a:spLocks/>
          </p:cNvSpPr>
          <p:nvPr/>
        </p:nvSpPr>
        <p:spPr>
          <a:xfrm>
            <a:off x="915633" y="14827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accent1">
                    <a:lumMod val="75000"/>
                  </a:schemeClr>
                </a:solidFill>
                <a:latin typeface="+mn-lt"/>
              </a:rPr>
              <a:t>Conformity and Interoperability</a:t>
            </a:r>
            <a:endParaRPr lang="es-ES_tradnl" dirty="0">
              <a:solidFill>
                <a:schemeClr val="accent1">
                  <a:lumMod val="75000"/>
                </a:schemeClr>
              </a:solidFill>
            </a:endParaRPr>
          </a:p>
        </p:txBody>
      </p:sp>
    </p:spTree>
    <p:extLst>
      <p:ext uri="{BB962C8B-B14F-4D97-AF65-F5344CB8AC3E}">
        <p14:creationId xmlns:p14="http://schemas.microsoft.com/office/powerpoint/2010/main" val="411962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mn-lt"/>
              </a:rPr>
              <a:t>ITU – C&amp;I Programme</a:t>
            </a:r>
            <a:br>
              <a:rPr lang="en-US" b="1" dirty="0" smtClean="0">
                <a:solidFill>
                  <a:schemeClr val="accent1">
                    <a:lumMod val="75000"/>
                  </a:schemeClr>
                </a:solidFill>
                <a:latin typeface="+mn-lt"/>
              </a:rPr>
            </a:br>
            <a:r>
              <a:rPr lang="en-US" dirty="0" smtClean="0">
                <a:solidFill>
                  <a:schemeClr val="accent1">
                    <a:lumMod val="75000"/>
                  </a:schemeClr>
                </a:solidFill>
              </a:rPr>
              <a:t>Pillars 3 (Capacity Building) and 4 (Assistance) </a:t>
            </a:r>
            <a:endParaRPr lang="es-ES_tradnl" dirty="0">
              <a:solidFill>
                <a:schemeClr val="accent1">
                  <a:lumMod val="75000"/>
                </a:schemeClr>
              </a:solidFill>
            </a:endParaRPr>
          </a:p>
        </p:txBody>
      </p:sp>
      <p:sp>
        <p:nvSpPr>
          <p:cNvPr id="5" name="Slide Number Placeholder 4"/>
          <p:cNvSpPr>
            <a:spLocks noGrp="1"/>
          </p:cNvSpPr>
          <p:nvPr>
            <p:ph type="sldNum" sz="quarter" idx="12"/>
          </p:nvPr>
        </p:nvSpPr>
        <p:spPr/>
        <p:txBody>
          <a:bodyPr/>
          <a:lstStyle/>
          <a:p>
            <a:pPr>
              <a:defRPr/>
            </a:pPr>
            <a:fld id="{AC6D3C48-859A-41B1-B76D-80A9084C0218}" type="slidenum">
              <a:rPr lang="en-US" altLang="pt-BR" smtClean="0">
                <a:solidFill>
                  <a:srgbClr val="000000"/>
                </a:solidFill>
              </a:rPr>
              <a:pPr>
                <a:defRPr/>
              </a:pPr>
              <a:t>11</a:t>
            </a:fld>
            <a:endParaRPr lang="en-US" altLang="pt-BR" dirty="0">
              <a:solidFill>
                <a:srgbClr val="000000"/>
              </a:solidFill>
            </a:endParaRPr>
          </a:p>
        </p:txBody>
      </p:sp>
      <p:pic>
        <p:nvPicPr>
          <p:cNvPr id="9" name="Picture 8"/>
          <p:cNvPicPr>
            <a:picLocks noChangeAspect="1"/>
          </p:cNvPicPr>
          <p:nvPr/>
        </p:nvPicPr>
        <p:blipFill>
          <a:blip r:embed="rId2"/>
          <a:stretch>
            <a:fillRect/>
          </a:stretch>
        </p:blipFill>
        <p:spPr>
          <a:xfrm>
            <a:off x="3498799" y="1743929"/>
            <a:ext cx="4950563" cy="5114071"/>
          </a:xfrm>
          <a:prstGeom prst="rect">
            <a:avLst/>
          </a:prstGeom>
        </p:spPr>
      </p:pic>
    </p:spTree>
    <p:extLst>
      <p:ext uri="{BB962C8B-B14F-4D97-AF65-F5344CB8AC3E}">
        <p14:creationId xmlns:p14="http://schemas.microsoft.com/office/powerpoint/2010/main" val="4282386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734" y="31713"/>
            <a:ext cx="7772400" cy="523220"/>
          </a:xfrm>
        </p:spPr>
        <p:txBody>
          <a:bodyPr/>
          <a:lstStyle/>
          <a:p>
            <a:r>
              <a:rPr lang="pt-BR" sz="2800" dirty="0"/>
              <a:t>ITU C&amp;I </a:t>
            </a:r>
            <a:r>
              <a:rPr lang="pt-BR" sz="2800" dirty="0" smtClean="0"/>
              <a:t>- Guidelines</a:t>
            </a:r>
            <a:endParaRPr lang="en-US" sz="2800" dirty="0"/>
          </a:p>
        </p:txBody>
      </p:sp>
      <p:pic>
        <p:nvPicPr>
          <p:cNvPr id="14"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815761" y="1188193"/>
            <a:ext cx="1452605" cy="2052093"/>
          </a:xfrm>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5606" t="4574" r="3119" b="3335"/>
          <a:stretch/>
        </p:blipFill>
        <p:spPr bwMode="auto">
          <a:xfrm>
            <a:off x="1682467" y="3720890"/>
            <a:ext cx="1378498" cy="19562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751576" y="663948"/>
            <a:ext cx="3024945" cy="2693045"/>
          </a:xfrm>
          <a:prstGeom prst="rect">
            <a:avLst/>
          </a:prstGeom>
          <a:noFill/>
        </p:spPr>
        <p:txBody>
          <a:bodyPr wrap="square" rtlCol="0">
            <a:spAutoFit/>
          </a:bodyPr>
          <a:lstStyle/>
          <a:p>
            <a:pPr fontAlgn="base">
              <a:spcBef>
                <a:spcPct val="0"/>
              </a:spcBef>
              <a:spcAft>
                <a:spcPct val="0"/>
              </a:spcAft>
            </a:pPr>
            <a:r>
              <a:rPr lang="en-US" sz="1300" b="1" dirty="0">
                <a:solidFill>
                  <a:srgbClr val="1B5BA2"/>
                </a:solidFill>
                <a:latin typeface="Arial" pitchFamily="34" charset="0"/>
              </a:rPr>
              <a:t>Guidelines for developing </a:t>
            </a:r>
          </a:p>
          <a:p>
            <a:pPr fontAlgn="base">
              <a:spcBef>
                <a:spcPct val="0"/>
              </a:spcBef>
              <a:spcAft>
                <a:spcPct val="0"/>
              </a:spcAft>
            </a:pPr>
            <a:r>
              <a:rPr lang="en-US" sz="1300" b="1" dirty="0">
                <a:solidFill>
                  <a:srgbClr val="1B5BA2"/>
                </a:solidFill>
                <a:latin typeface="Arial" pitchFamily="34" charset="0"/>
              </a:rPr>
              <a:t>countries on Establishing Conformity assessment Test Labs in Different Regions (2012)</a:t>
            </a:r>
          </a:p>
          <a:p>
            <a:pPr fontAlgn="base">
              <a:spcBef>
                <a:spcPct val="0"/>
              </a:spcBef>
              <a:spcAft>
                <a:spcPts val="600"/>
              </a:spcAft>
            </a:pPr>
            <a:r>
              <a:rPr lang="en-US" sz="1300" dirty="0">
                <a:solidFill>
                  <a:srgbClr val="5C5C5C"/>
                </a:solidFill>
                <a:latin typeface="Arial" pitchFamily="34" charset="0"/>
              </a:rPr>
              <a:t>This set of guidelines is the first publication on C&amp;I, its valuable content includes information concerning: The process required for building testing labs; A site analysis (e.g. existing testing labs, know-how);Collaboration mechanisms; Best practices; Reference standards and ITU Recommendations</a:t>
            </a:r>
            <a:endParaRPr lang="es-ES_tradnl" sz="1300" dirty="0">
              <a:solidFill>
                <a:srgbClr val="1B5BA2"/>
              </a:solidFill>
              <a:latin typeface="Arial" pitchFamily="34" charset="0"/>
            </a:endParaRPr>
          </a:p>
        </p:txBody>
      </p:sp>
      <p:pic>
        <p:nvPicPr>
          <p:cNvPr id="2053" name="Picture 5"/>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4050" r="5452" b="5030"/>
          <a:stretch/>
        </p:blipFill>
        <p:spPr bwMode="auto">
          <a:xfrm>
            <a:off x="6233676" y="3708079"/>
            <a:ext cx="1460127" cy="1981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704012" y="4858734"/>
            <a:ext cx="2832449" cy="307777"/>
          </a:xfrm>
          <a:prstGeom prst="rect">
            <a:avLst/>
          </a:prstGeom>
        </p:spPr>
        <p:txBody>
          <a:bodyPr wrap="square">
            <a:spAutoFit/>
          </a:bodyPr>
          <a:lstStyle/>
          <a:p>
            <a:pPr fontAlgn="base">
              <a:spcBef>
                <a:spcPct val="0"/>
              </a:spcBef>
              <a:spcAft>
                <a:spcPct val="0"/>
              </a:spcAft>
            </a:pPr>
            <a:r>
              <a:rPr lang="en-US" altLang="pt-BR" sz="1400" dirty="0">
                <a:solidFill>
                  <a:srgbClr val="5C5C5C"/>
                </a:solidFill>
                <a:latin typeface="Arial" pitchFamily="34" charset="0"/>
              </a:rPr>
              <a:t> </a:t>
            </a:r>
            <a:endParaRPr lang="es-ES_tradnl" sz="1400" dirty="0">
              <a:solidFill>
                <a:srgbClr val="1B5BA2"/>
              </a:solidFill>
              <a:latin typeface="Arial" pitchFamily="34" charset="0"/>
            </a:endParaRPr>
          </a:p>
        </p:txBody>
      </p:sp>
      <p:pic>
        <p:nvPicPr>
          <p:cNvPr id="2054" name="Picture 6"/>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3697" t="4243" r="7520" b="3824"/>
          <a:stretch/>
        </p:blipFill>
        <p:spPr bwMode="auto">
          <a:xfrm>
            <a:off x="1621837" y="646008"/>
            <a:ext cx="1395420" cy="2016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359696" y="1771428"/>
            <a:ext cx="2304256" cy="307777"/>
          </a:xfrm>
          <a:prstGeom prst="rect">
            <a:avLst/>
          </a:prstGeom>
        </p:spPr>
        <p:txBody>
          <a:bodyPr wrap="square">
            <a:spAutoFit/>
          </a:bodyPr>
          <a:lstStyle/>
          <a:p>
            <a:pPr fontAlgn="base">
              <a:spcBef>
                <a:spcPct val="0"/>
              </a:spcBef>
              <a:spcAft>
                <a:spcPct val="0"/>
              </a:spcAft>
            </a:pPr>
            <a:r>
              <a:rPr lang="en-US" sz="1400" dirty="0">
                <a:solidFill>
                  <a:srgbClr val="1B5BA2"/>
                </a:solidFill>
                <a:latin typeface="Arial" pitchFamily="34" charset="0"/>
              </a:rPr>
              <a:t> </a:t>
            </a:r>
          </a:p>
        </p:txBody>
      </p:sp>
      <p:pic>
        <p:nvPicPr>
          <p:cNvPr id="12" name="Picture 5"/>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340086" y="682065"/>
            <a:ext cx="1412099" cy="1879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3046056" y="3619803"/>
            <a:ext cx="3284159" cy="3093154"/>
          </a:xfrm>
          <a:prstGeom prst="rect">
            <a:avLst/>
          </a:prstGeom>
          <a:noFill/>
        </p:spPr>
        <p:txBody>
          <a:bodyPr wrap="square" rtlCol="0">
            <a:spAutoFit/>
          </a:bodyPr>
          <a:lstStyle/>
          <a:p>
            <a:pPr fontAlgn="base">
              <a:spcBef>
                <a:spcPct val="0"/>
              </a:spcBef>
              <a:spcAft>
                <a:spcPct val="0"/>
              </a:spcAft>
            </a:pPr>
            <a:r>
              <a:rPr lang="en-US" sz="1300" b="1" dirty="0">
                <a:solidFill>
                  <a:srgbClr val="1B5BA2"/>
                </a:solidFill>
                <a:latin typeface="Arial" pitchFamily="34" charset="0"/>
              </a:rPr>
              <a:t>Guidelines for the Development, Implementation and Management of Mutual Recognition Arrangements/Agreements on Conformity Assessment (2013)</a:t>
            </a:r>
            <a:endParaRPr lang="en-US" sz="1300" b="1" dirty="0">
              <a:solidFill>
                <a:srgbClr val="5C5C5C"/>
              </a:solidFill>
              <a:latin typeface="Arial" pitchFamily="34" charset="0"/>
            </a:endParaRPr>
          </a:p>
          <a:p>
            <a:pPr fontAlgn="base">
              <a:spcBef>
                <a:spcPct val="0"/>
              </a:spcBef>
              <a:spcAft>
                <a:spcPct val="0"/>
              </a:spcAft>
            </a:pPr>
            <a:r>
              <a:rPr lang="en-US" sz="1300" dirty="0">
                <a:solidFill>
                  <a:srgbClr val="5C5C5C"/>
                </a:solidFill>
                <a:latin typeface="Arial" pitchFamily="34" charset="0"/>
              </a:rPr>
              <a:t>These guidelines promote the understanding and establishment of Mutual Recognition Agreements (MRAs)</a:t>
            </a:r>
          </a:p>
          <a:p>
            <a:pPr fontAlgn="base">
              <a:spcBef>
                <a:spcPct val="0"/>
              </a:spcBef>
              <a:spcAft>
                <a:spcPct val="0"/>
              </a:spcAft>
            </a:pPr>
            <a:r>
              <a:rPr lang="en-US" sz="1300" dirty="0">
                <a:solidFill>
                  <a:srgbClr val="5C5C5C"/>
                </a:solidFill>
                <a:latin typeface="Arial" pitchFamily="34" charset="0"/>
              </a:rPr>
              <a:t>on conformity assessment that are intended to promote efficiency and resource sharing as well as to streamline the flow of products among participating Parties such as ITU Member States and private sector organizations, such as testing laboratories</a:t>
            </a:r>
          </a:p>
        </p:txBody>
      </p:sp>
      <p:sp>
        <p:nvSpPr>
          <p:cNvPr id="7" name="Rectangle 6"/>
          <p:cNvSpPr/>
          <p:nvPr/>
        </p:nvSpPr>
        <p:spPr>
          <a:xfrm>
            <a:off x="3241306" y="554747"/>
            <a:ext cx="3070719" cy="2893100"/>
          </a:xfrm>
          <a:prstGeom prst="rect">
            <a:avLst/>
          </a:prstGeom>
        </p:spPr>
        <p:txBody>
          <a:bodyPr wrap="square">
            <a:spAutoFit/>
          </a:bodyPr>
          <a:lstStyle/>
          <a:p>
            <a:pPr fontAlgn="base">
              <a:spcBef>
                <a:spcPct val="0"/>
              </a:spcBef>
              <a:spcAft>
                <a:spcPct val="0"/>
              </a:spcAft>
            </a:pPr>
            <a:r>
              <a:rPr lang="en-US" sz="1300" b="1" dirty="0">
                <a:solidFill>
                  <a:srgbClr val="1B5BA2"/>
                </a:solidFill>
                <a:latin typeface="Arial" pitchFamily="34" charset="0"/>
              </a:rPr>
              <a:t>Establishing Conformity and Interoperability Regimes – Basic Guidelines (2014) and Complete Guidelines (2015)</a:t>
            </a:r>
          </a:p>
          <a:p>
            <a:pPr fontAlgn="base">
              <a:spcBef>
                <a:spcPct val="0"/>
              </a:spcBef>
              <a:spcAft>
                <a:spcPct val="0"/>
              </a:spcAft>
            </a:pPr>
            <a:r>
              <a:rPr lang="en-US" sz="1300" dirty="0">
                <a:solidFill>
                  <a:srgbClr val="5C5C5C"/>
                </a:solidFill>
                <a:latin typeface="Arial" pitchFamily="34" charset="0"/>
              </a:rPr>
              <a:t>These Guidelines address challenges faced by developing countries as they plan and review their own C&amp;I regimes. Aspects covered by this publication include, inter alia, conformity assessment procedures; legislation to promote an orderly equipment marketplace; surveillance; coordination across regulatory agencies; and relevant international standards.</a:t>
            </a:r>
          </a:p>
        </p:txBody>
      </p:sp>
      <p:sp>
        <p:nvSpPr>
          <p:cNvPr id="9" name="Rectangle 8"/>
          <p:cNvSpPr/>
          <p:nvPr/>
        </p:nvSpPr>
        <p:spPr>
          <a:xfrm>
            <a:off x="7773138" y="3612238"/>
            <a:ext cx="2695817" cy="2492990"/>
          </a:xfrm>
          <a:prstGeom prst="rect">
            <a:avLst/>
          </a:prstGeom>
        </p:spPr>
        <p:txBody>
          <a:bodyPr wrap="square">
            <a:spAutoFit/>
          </a:bodyPr>
          <a:lstStyle/>
          <a:p>
            <a:pPr fontAlgn="base">
              <a:spcBef>
                <a:spcPct val="0"/>
              </a:spcBef>
              <a:spcAft>
                <a:spcPct val="0"/>
              </a:spcAft>
            </a:pPr>
            <a:r>
              <a:rPr lang="en-US" sz="1300" b="1" dirty="0">
                <a:solidFill>
                  <a:srgbClr val="1B5BA2"/>
                </a:solidFill>
                <a:latin typeface="Arial" pitchFamily="34" charset="0"/>
              </a:rPr>
              <a:t>Feasibility Study for the establishment of a Conformance Testing Centre (2013)</a:t>
            </a:r>
          </a:p>
          <a:p>
            <a:pPr fontAlgn="base">
              <a:spcBef>
                <a:spcPct val="0"/>
              </a:spcBef>
              <a:spcAft>
                <a:spcPct val="0"/>
              </a:spcAft>
            </a:pPr>
            <a:endParaRPr lang="pt-BR" sz="1300" b="1" dirty="0">
              <a:solidFill>
                <a:srgbClr val="1B5BA2"/>
              </a:solidFill>
              <a:latin typeface="Arial" pitchFamily="34" charset="0"/>
            </a:endParaRPr>
          </a:p>
          <a:p>
            <a:pPr fontAlgn="base">
              <a:spcBef>
                <a:spcPct val="0"/>
              </a:spcBef>
              <a:spcAft>
                <a:spcPct val="0"/>
              </a:spcAft>
            </a:pPr>
            <a:r>
              <a:rPr lang="en-US" sz="1300" dirty="0">
                <a:solidFill>
                  <a:srgbClr val="5C5C5C"/>
                </a:solidFill>
                <a:latin typeface="Arial" pitchFamily="34" charset="0"/>
              </a:rPr>
              <a:t>This feasibility study describes environments, procedures and methodologies to be adopted to establish, manage and maintain a testing center covering different kinds of conformance and interoperability testing areas</a:t>
            </a:r>
          </a:p>
        </p:txBody>
      </p:sp>
      <p:sp>
        <p:nvSpPr>
          <p:cNvPr id="3" name="TextBox 2"/>
          <p:cNvSpPr txBox="1"/>
          <p:nvPr/>
        </p:nvSpPr>
        <p:spPr>
          <a:xfrm>
            <a:off x="8003281" y="6514363"/>
            <a:ext cx="2483372" cy="307777"/>
          </a:xfrm>
          <a:prstGeom prst="rect">
            <a:avLst/>
          </a:prstGeom>
          <a:noFill/>
        </p:spPr>
        <p:txBody>
          <a:bodyPr wrap="none" rtlCol="0">
            <a:spAutoFit/>
          </a:bodyPr>
          <a:lstStyle/>
          <a:p>
            <a:pPr fontAlgn="base">
              <a:spcBef>
                <a:spcPct val="0"/>
              </a:spcBef>
              <a:spcAft>
                <a:spcPct val="0"/>
              </a:spcAft>
            </a:pPr>
            <a:r>
              <a:rPr lang="es-ES_tradnl" sz="1400" u="sng" dirty="0">
                <a:solidFill>
                  <a:srgbClr val="5C5C5C"/>
                </a:solidFill>
                <a:latin typeface="Arial" pitchFamily="34" charset="0"/>
                <a:hlinkClick r:id="rId7"/>
              </a:rPr>
              <a:t>http://itu.int/go/CI_Guidelines</a:t>
            </a:r>
            <a:endParaRPr lang="es-ES_tradnl" sz="1400" dirty="0">
              <a:solidFill>
                <a:srgbClr val="5C5C5C"/>
              </a:solidFill>
              <a:latin typeface="Arial" pitchFamily="34" charset="0"/>
            </a:endParaRPr>
          </a:p>
        </p:txBody>
      </p:sp>
    </p:spTree>
    <p:extLst>
      <p:ext uri="{BB962C8B-B14F-4D97-AF65-F5344CB8AC3E}">
        <p14:creationId xmlns:p14="http://schemas.microsoft.com/office/powerpoint/2010/main" val="2811761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93028" y="2173356"/>
            <a:ext cx="2034948" cy="255947"/>
          </a:xfrm>
          <a:prstGeom prst="rect">
            <a:avLst/>
          </a:prstGeom>
          <a:noFill/>
        </p:spPr>
        <p:txBody>
          <a:bodyPr wrap="square" rtlCol="0">
            <a:spAutoFit/>
          </a:bodyPr>
          <a:lstStyle/>
          <a:p>
            <a:pPr marL="171450" indent="-171450">
              <a:buFont typeface="Wingdings" panose="05000000000000000000" pitchFamily="2" charset="2"/>
              <a:buChar char="Ø"/>
            </a:pPr>
            <a:endParaRPr lang="en-US" sz="1200" dirty="0">
              <a:solidFill>
                <a:srgbClr val="002060"/>
              </a:solidFill>
            </a:endParaRPr>
          </a:p>
        </p:txBody>
      </p:sp>
      <p:sp>
        <p:nvSpPr>
          <p:cNvPr id="27" name="TextBox 26"/>
          <p:cNvSpPr txBox="1"/>
          <p:nvPr/>
        </p:nvSpPr>
        <p:spPr>
          <a:xfrm>
            <a:off x="577861" y="269084"/>
            <a:ext cx="10843591" cy="593239"/>
          </a:xfrm>
          <a:prstGeom prst="rect">
            <a:avLst/>
          </a:prstGeom>
          <a:noFill/>
        </p:spPr>
        <p:txBody>
          <a:bodyPr wrap="square" rtlCol="0">
            <a:spAutoFit/>
          </a:bodyPr>
          <a:lstStyle/>
          <a:p>
            <a:pPr>
              <a:lnSpc>
                <a:spcPts val="3800"/>
              </a:lnSpc>
            </a:pPr>
            <a:r>
              <a:rPr lang="fr-CH" sz="4000" b="1" dirty="0" smtClean="0">
                <a:solidFill>
                  <a:srgbClr val="002060"/>
                </a:solidFill>
              </a:rPr>
              <a:t>Conformity and Interoperability - Trainings</a:t>
            </a:r>
            <a:endParaRPr lang="en-US" sz="4000" b="1" dirty="0">
              <a:solidFill>
                <a:srgbClr val="002060"/>
              </a:solidFill>
            </a:endParaRPr>
          </a:p>
        </p:txBody>
      </p:sp>
      <p:sp>
        <p:nvSpPr>
          <p:cNvPr id="32" name="Rounded Rectangle 31"/>
          <p:cNvSpPr/>
          <p:nvPr/>
        </p:nvSpPr>
        <p:spPr>
          <a:xfrm>
            <a:off x="833718" y="1305166"/>
            <a:ext cx="4276164" cy="5173629"/>
          </a:xfrm>
          <a:prstGeom prst="roundRect">
            <a:avLst/>
          </a:prstGeom>
          <a:solidFill>
            <a:schemeClr val="bg1"/>
          </a:solidFill>
        </p:spPr>
        <p:style>
          <a:lnRef idx="0">
            <a:schemeClr val="accent5"/>
          </a:lnRef>
          <a:fillRef idx="3">
            <a:schemeClr val="accent5"/>
          </a:fillRef>
          <a:effectRef idx="3">
            <a:schemeClr val="accent5"/>
          </a:effectRef>
          <a:fontRef idx="minor">
            <a:schemeClr val="lt1"/>
          </a:fontRef>
        </p:style>
        <p:txBody>
          <a:bodyPr rtlCol="0" anchor="ctr"/>
          <a:lstStyle/>
          <a:p>
            <a:pPr marL="0" lvl="3" fontAlgn="base">
              <a:spcAft>
                <a:spcPts val="600"/>
              </a:spcAft>
            </a:pPr>
            <a:r>
              <a:rPr lang="en-US" b="1" dirty="0" smtClean="0">
                <a:solidFill>
                  <a:srgbClr val="002060"/>
                </a:solidFill>
                <a:hlinkClick r:id="rId3"/>
              </a:rPr>
              <a:t>ITU Trainings </a:t>
            </a:r>
            <a:r>
              <a:rPr lang="en-US" b="1" dirty="0">
                <a:solidFill>
                  <a:srgbClr val="002060"/>
                </a:solidFill>
              </a:rPr>
              <a:t>on Conformity an Interoperability</a:t>
            </a:r>
          </a:p>
          <a:p>
            <a:pPr marL="174625" lvl="4" indent="-174625" fontAlgn="base">
              <a:spcAft>
                <a:spcPts val="600"/>
              </a:spcAft>
              <a:buFont typeface="Wingdings" panose="05000000000000000000" pitchFamily="2" charset="2"/>
              <a:buChar char="Ø"/>
            </a:pPr>
            <a:r>
              <a:rPr lang="en-US" dirty="0" smtClean="0">
                <a:solidFill>
                  <a:srgbClr val="002060"/>
                </a:solidFill>
              </a:rPr>
              <a:t>MoUs signed with </a:t>
            </a:r>
            <a:r>
              <a:rPr lang="en-US" dirty="0">
                <a:solidFill>
                  <a:srgbClr val="002060"/>
                </a:solidFill>
              </a:rPr>
              <a:t>Testing </a:t>
            </a:r>
            <a:r>
              <a:rPr lang="en-US" dirty="0" smtClean="0">
                <a:solidFill>
                  <a:srgbClr val="002060"/>
                </a:solidFill>
              </a:rPr>
              <a:t>Centers </a:t>
            </a:r>
            <a:r>
              <a:rPr lang="en-US" dirty="0">
                <a:solidFill>
                  <a:srgbClr val="002060"/>
                </a:solidFill>
              </a:rPr>
              <a:t>in the Regions </a:t>
            </a:r>
            <a:r>
              <a:rPr lang="en-US" dirty="0" smtClean="0">
                <a:solidFill>
                  <a:srgbClr val="002060"/>
                </a:solidFill>
              </a:rPr>
              <a:t>to promote human capacity building in real testing laboratories</a:t>
            </a:r>
            <a:endParaRPr lang="en-US" dirty="0">
              <a:solidFill>
                <a:srgbClr val="002060"/>
              </a:solidFill>
            </a:endParaRPr>
          </a:p>
          <a:p>
            <a:pPr marL="174625" lvl="4" indent="-174625" fontAlgn="base">
              <a:spcAft>
                <a:spcPts val="600"/>
              </a:spcAft>
              <a:buFont typeface="Wingdings" panose="05000000000000000000" pitchFamily="2" charset="2"/>
              <a:buChar char="Ø"/>
            </a:pPr>
            <a:r>
              <a:rPr lang="en-US" dirty="0" smtClean="0">
                <a:solidFill>
                  <a:srgbClr val="002060"/>
                </a:solidFill>
              </a:rPr>
              <a:t>Objectives: Enhance knowledge; increase awareness; promote experience-sharing, present practical learning on standards, regulations, real lab experience and accreditation procedures</a:t>
            </a:r>
          </a:p>
          <a:p>
            <a:pPr marL="174625" lvl="4" indent="-174625" fontAlgn="base">
              <a:spcAft>
                <a:spcPts val="600"/>
              </a:spcAft>
              <a:buFont typeface="Wingdings" panose="05000000000000000000" pitchFamily="2" charset="2"/>
              <a:buChar char="Ø"/>
            </a:pPr>
            <a:r>
              <a:rPr lang="en-US" dirty="0" smtClean="0">
                <a:solidFill>
                  <a:srgbClr val="002060"/>
                </a:solidFill>
              </a:rPr>
              <a:t>Lectures on C&amp;I Regimes (e.g. Regulatory framework, market surveillance); and C&amp;I Testing Domains (e.g. mobile, EMC, broadband, and NGN)</a:t>
            </a:r>
          </a:p>
        </p:txBody>
      </p:sp>
      <p:grpSp>
        <p:nvGrpSpPr>
          <p:cNvPr id="33" name="Group 32"/>
          <p:cNvGrpSpPr/>
          <p:nvPr/>
        </p:nvGrpSpPr>
        <p:grpSpPr>
          <a:xfrm>
            <a:off x="5540293" y="1827261"/>
            <a:ext cx="5700615" cy="3205015"/>
            <a:chOff x="-84744" y="831265"/>
            <a:chExt cx="8981443" cy="5982111"/>
          </a:xfrm>
        </p:grpSpPr>
        <p:pic>
          <p:nvPicPr>
            <p:cNvPr id="34" name="Picture 33" descr="https://lh4.googleusercontent.com/-PrTD8ORjymU/UcybOWn5FvI/AAAAAAAAAqM/-2qj5Fi7fqc/w1073-h481-no/DSCN1003.JPG"/>
            <p:cNvPicPr/>
            <p:nvPr/>
          </p:nvPicPr>
          <p:blipFill rotWithShape="1">
            <a:blip r:embed="rId4" r:link="rId5" cstate="print">
              <a:extLst>
                <a:ext uri="{28A0092B-C50C-407E-A947-70E740481C1C}">
                  <a14:useLocalDpi xmlns:a14="http://schemas.microsoft.com/office/drawing/2010/main"/>
                </a:ext>
              </a:extLst>
            </a:blip>
            <a:srcRect/>
            <a:stretch/>
          </p:blipFill>
          <p:spPr bwMode="auto">
            <a:xfrm>
              <a:off x="-19612" y="4027541"/>
              <a:ext cx="4631067" cy="2785835"/>
            </a:xfrm>
            <a:prstGeom prst="rect">
              <a:avLst/>
            </a:prstGeom>
            <a:noFill/>
            <a:ln w="349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5" name="Picture 3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27379" y="4022911"/>
              <a:ext cx="3905761" cy="2790465"/>
            </a:xfrm>
            <a:prstGeom prst="rect">
              <a:avLst/>
            </a:prstGeom>
            <a:ln w="349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6" name="Picture 3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923591" y="831265"/>
              <a:ext cx="3973108" cy="3024336"/>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4744" y="852306"/>
              <a:ext cx="4860033" cy="3024336"/>
            </a:xfrm>
            <a:prstGeom prst="rect">
              <a:avLst/>
            </a:prstGeom>
          </p:spPr>
        </p:pic>
      </p:grpSp>
    </p:spTree>
    <p:extLst>
      <p:ext uri="{BB962C8B-B14F-4D97-AF65-F5344CB8AC3E}">
        <p14:creationId xmlns:p14="http://schemas.microsoft.com/office/powerpoint/2010/main" val="4299927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10" y="4067107"/>
            <a:ext cx="7886700" cy="2453902"/>
          </a:xfrm>
        </p:spPr>
        <p:txBody>
          <a:bodyPr/>
          <a:lstStyle/>
          <a:p>
            <a:r>
              <a:rPr lang="en-US" sz="1800" dirty="0"/>
              <a:t>In 2016, </a:t>
            </a:r>
            <a:r>
              <a:rPr lang="en-US" sz="1800" dirty="0">
                <a:cs typeface="Arial" pitchFamily="34" charset="0"/>
              </a:rPr>
              <a:t>capacity building events were offered so far to 102 participants from 56 countries in real testing facilities through the collaboration of  laboratory partners in the C&amp;I Programme</a:t>
            </a:r>
          </a:p>
          <a:p>
            <a:r>
              <a:rPr lang="en-US" sz="1800" dirty="0"/>
              <a:t>5 Regions have received ITU C&amp;I Assessment Studies</a:t>
            </a:r>
          </a:p>
          <a:p>
            <a:r>
              <a:rPr lang="en-US" sz="1800" dirty="0"/>
              <a:t>Assistance provided to countries on demand</a:t>
            </a:r>
          </a:p>
          <a:p>
            <a:r>
              <a:rPr lang="en-US" sz="1800" dirty="0"/>
              <a:t>More than 50 Case Studies/Country Reports are available through the ITU webpage (</a:t>
            </a:r>
            <a:r>
              <a:rPr lang="es-ES_tradnl" sz="1800" u="sng" dirty="0">
                <a:hlinkClick r:id="rId2"/>
              </a:rPr>
              <a:t>http://itu.int/go/CI_Development</a:t>
            </a:r>
            <a:r>
              <a:rPr lang="en-US" sz="1800" dirty="0"/>
              <a:t>) and the ITU-D SG </a:t>
            </a:r>
            <a:r>
              <a:rPr lang="en-US" sz="1800" dirty="0">
                <a:hlinkClick r:id="rId3"/>
              </a:rPr>
              <a:t>Case Study Library</a:t>
            </a:r>
            <a:r>
              <a:rPr lang="en-US" sz="1800" dirty="0"/>
              <a:t>.</a:t>
            </a:r>
          </a:p>
        </p:txBody>
      </p:sp>
      <p:sp>
        <p:nvSpPr>
          <p:cNvPr id="4" name="Slide Number Placeholder 3"/>
          <p:cNvSpPr>
            <a:spLocks noGrp="1"/>
          </p:cNvSpPr>
          <p:nvPr>
            <p:ph type="sldNum" sz="quarter" idx="12"/>
          </p:nvPr>
        </p:nvSpPr>
        <p:spPr/>
        <p:txBody>
          <a:bodyPr/>
          <a:lstStyle/>
          <a:p>
            <a:fld id="{0A8ED789-EE50-48DB-96CA-06EE2F80857A}" type="slidenum">
              <a:rPr lang="es-ES_tradnl" smtClean="0">
                <a:solidFill>
                  <a:prstClr val="black">
                    <a:tint val="75000"/>
                  </a:prstClr>
                </a:solidFill>
              </a:rPr>
              <a:pPr/>
              <a:t>14</a:t>
            </a:fld>
            <a:endParaRPr lang="es-ES_tradnl">
              <a:solidFill>
                <a:prstClr val="black">
                  <a:tint val="75000"/>
                </a:prstClr>
              </a:solidFill>
            </a:endParaRPr>
          </a:p>
        </p:txBody>
      </p:sp>
      <p:sp>
        <p:nvSpPr>
          <p:cNvPr id="5" name="Title 1"/>
          <p:cNvSpPr txBox="1">
            <a:spLocks/>
          </p:cNvSpPr>
          <p:nvPr/>
        </p:nvSpPr>
        <p:spPr>
          <a:xfrm>
            <a:off x="1415481" y="-11414"/>
            <a:ext cx="8456613" cy="95410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CA" sz="2800" b="1" dirty="0">
                <a:solidFill>
                  <a:srgbClr val="5B9BD5">
                    <a:lumMod val="75000"/>
                  </a:srgbClr>
                </a:solidFill>
                <a:latin typeface="Verdana" panose="020B0604030504040204" pitchFamily="34" charset="0"/>
                <a:ea typeface="Verdana" panose="020B0604030504040204" pitchFamily="34" charset="0"/>
                <a:cs typeface="Verdana" panose="020B0604030504040204" pitchFamily="34" charset="0"/>
              </a:rPr>
              <a:t>2016 C&amp;I Activities Summary</a:t>
            </a:r>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27648" y="778091"/>
            <a:ext cx="6546788" cy="3263081"/>
          </a:xfrm>
          <a:prstGeom prst="rect">
            <a:avLst/>
          </a:prstGeom>
        </p:spPr>
      </p:pic>
    </p:spTree>
    <p:extLst>
      <p:ext uri="{BB962C8B-B14F-4D97-AF65-F5344CB8AC3E}">
        <p14:creationId xmlns:p14="http://schemas.microsoft.com/office/powerpoint/2010/main" val="184773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9536" y="260649"/>
            <a:ext cx="8147248" cy="593685"/>
          </a:xfrm>
        </p:spPr>
        <p:txBody>
          <a:bodyPr>
            <a:normAutofit/>
          </a:bodyPr>
          <a:lstStyle/>
          <a:p>
            <a:r>
              <a:rPr lang="pt-BR" sz="2800" b="1" dirty="0">
                <a:solidFill>
                  <a:schemeClr val="tx2">
                    <a:lumMod val="60000"/>
                    <a:lumOff val="40000"/>
                  </a:schemeClr>
                </a:solidFill>
                <a:latin typeface="Verdana" pitchFamily="34" charset="0"/>
              </a:rPr>
              <a:t>C&amp;I Regional Assessement Studies</a:t>
            </a:r>
          </a:p>
        </p:txBody>
      </p:sp>
      <p:graphicFrame>
        <p:nvGraphicFramePr>
          <p:cNvPr id="4" name="Diagram 3"/>
          <p:cNvGraphicFramePr/>
          <p:nvPr>
            <p:extLst/>
          </p:nvPr>
        </p:nvGraphicFramePr>
        <p:xfrm>
          <a:off x="1775520" y="854334"/>
          <a:ext cx="8712968" cy="1998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
          <p:cNvSpPr>
            <a:spLocks noChangeArrowheads="1"/>
          </p:cNvSpPr>
          <p:nvPr/>
        </p:nvSpPr>
        <p:spPr bwMode="auto">
          <a:xfrm>
            <a:off x="3359697" y="5773001"/>
            <a:ext cx="942047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dirty="0">
                <a:solidFill>
                  <a:prstClr val="black"/>
                </a:solidFill>
                <a:latin typeface="Arial" panose="020B0604020202020204" pitchFamily="34" charset="0"/>
                <a:cs typeface="Arial" pitchFamily="34" charset="0"/>
              </a:rPr>
              <a:t/>
            </a:r>
            <a:br>
              <a:rPr lang="en-US" altLang="en-US" dirty="0">
                <a:solidFill>
                  <a:prstClr val="black"/>
                </a:solidFill>
                <a:latin typeface="Arial" panose="020B0604020202020204" pitchFamily="34" charset="0"/>
                <a:cs typeface="Arial" pitchFamily="34" charset="0"/>
              </a:rPr>
            </a:br>
            <a:r>
              <a:rPr lang="en-US" altLang="en-US" dirty="0">
                <a:solidFill>
                  <a:prstClr val="black"/>
                </a:solidFill>
                <a:latin typeface="Arial" panose="020B0604020202020204" pitchFamily="34" charset="0"/>
                <a:cs typeface="Arial" pitchFamily="34" charset="0"/>
              </a:rPr>
              <a:t>  </a:t>
            </a:r>
            <a:r>
              <a:rPr lang="en-US" altLang="en-US" sz="16600" dirty="0">
                <a:solidFill>
                  <a:prstClr val="black"/>
                </a:solidFill>
                <a:latin typeface="Arial" panose="020B0604020202020204" pitchFamily="34" charset="0"/>
                <a:cs typeface="Arial" pitchFamily="34" charset="0"/>
              </a:rPr>
              <a:t/>
            </a:r>
            <a:br>
              <a:rPr lang="en-US" altLang="en-US" sz="16600" dirty="0">
                <a:solidFill>
                  <a:prstClr val="black"/>
                </a:solidFill>
                <a:latin typeface="Arial" panose="020B0604020202020204" pitchFamily="34" charset="0"/>
                <a:cs typeface="Arial" pitchFamily="34" charset="0"/>
              </a:rPr>
            </a:br>
            <a:r>
              <a:rPr lang="en-US" altLang="en-US" b="1" dirty="0">
                <a:solidFill>
                  <a:prstClr val="black"/>
                </a:solidFill>
                <a:latin typeface="Arial" panose="020B0604020202020204" pitchFamily="34" charset="0"/>
                <a:cs typeface="Arial" pitchFamily="34" charset="0"/>
              </a:rPr>
              <a:t> </a:t>
            </a:r>
            <a:endParaRPr lang="en-US" altLang="en-US" dirty="0">
              <a:solidFill>
                <a:prstClr val="black"/>
              </a:solidFill>
              <a:latin typeface="Arial" panose="020B0604020202020204" pitchFamily="34" charset="0"/>
              <a:cs typeface="Arial" pitchFamily="34" charset="0"/>
            </a:endParaRPr>
          </a:p>
        </p:txBody>
      </p:sp>
      <p:grpSp>
        <p:nvGrpSpPr>
          <p:cNvPr id="16" name="Group 15"/>
          <p:cNvGrpSpPr/>
          <p:nvPr/>
        </p:nvGrpSpPr>
        <p:grpSpPr>
          <a:xfrm>
            <a:off x="1787450" y="2767136"/>
            <a:ext cx="3231683" cy="1697837"/>
            <a:chOff x="899592" y="1139713"/>
            <a:chExt cx="3231683" cy="1697837"/>
          </a:xfrm>
        </p:grpSpPr>
        <p:pic>
          <p:nvPicPr>
            <p:cNvPr id="17" name="Picture 1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71600" y="1508595"/>
              <a:ext cx="2602150" cy="1328955"/>
            </a:xfrm>
            <a:prstGeom prst="rect">
              <a:avLst/>
            </a:prstGeom>
          </p:spPr>
        </p:pic>
        <p:sp>
          <p:nvSpPr>
            <p:cNvPr id="18" name="Rectangle 17"/>
            <p:cNvSpPr/>
            <p:nvPr/>
          </p:nvSpPr>
          <p:spPr>
            <a:xfrm>
              <a:off x="899592" y="1139713"/>
              <a:ext cx="3231683" cy="307777"/>
            </a:xfrm>
            <a:prstGeom prst="rect">
              <a:avLst/>
            </a:prstGeom>
          </p:spPr>
          <p:txBody>
            <a:bodyPr wrap="square">
              <a:spAutoFit/>
            </a:bodyPr>
            <a:lstStyle/>
            <a:p>
              <a:pPr fontAlgn="base">
                <a:spcBef>
                  <a:spcPct val="0"/>
                </a:spcBef>
                <a:spcAft>
                  <a:spcPct val="0"/>
                </a:spcAft>
                <a:defRPr/>
              </a:pPr>
              <a:r>
                <a:rPr lang="en-CA" sz="1400" b="1" dirty="0">
                  <a:solidFill>
                    <a:prstClr val="black"/>
                  </a:solidFill>
                  <a:cs typeface="Arial" pitchFamily="34" charset="0"/>
                </a:rPr>
                <a:t>Maghreb (2015/2016)</a:t>
              </a:r>
            </a:p>
          </p:txBody>
        </p:sp>
      </p:grpSp>
      <p:grpSp>
        <p:nvGrpSpPr>
          <p:cNvPr id="19" name="Group 18"/>
          <p:cNvGrpSpPr/>
          <p:nvPr/>
        </p:nvGrpSpPr>
        <p:grpSpPr>
          <a:xfrm>
            <a:off x="7497982" y="4531476"/>
            <a:ext cx="2990507" cy="1831908"/>
            <a:chOff x="6061225" y="3364389"/>
            <a:chExt cx="2990507" cy="1831908"/>
          </a:xfrm>
        </p:grpSpPr>
        <p:pic>
          <p:nvPicPr>
            <p:cNvPr id="20" name="Picture 2" descr="SADC_Member_States_lowres.jp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294722" y="3641388"/>
              <a:ext cx="2231582" cy="155490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6061225" y="3364389"/>
              <a:ext cx="2990507" cy="276999"/>
            </a:xfrm>
            <a:prstGeom prst="rect">
              <a:avLst/>
            </a:prstGeom>
          </p:spPr>
          <p:txBody>
            <a:bodyPr wrap="square">
              <a:spAutoFit/>
            </a:bodyPr>
            <a:lstStyle/>
            <a:p>
              <a:pPr fontAlgn="base">
                <a:spcBef>
                  <a:spcPct val="0"/>
                </a:spcBef>
                <a:spcAft>
                  <a:spcPct val="0"/>
                </a:spcAft>
                <a:defRPr/>
              </a:pPr>
              <a:r>
                <a:rPr lang="en-CA" sz="1200" b="1" dirty="0">
                  <a:solidFill>
                    <a:prstClr val="black"/>
                  </a:solidFill>
                  <a:latin typeface="Arial" pitchFamily="34" charset="0"/>
                  <a:cs typeface="Arial" pitchFamily="34" charset="0"/>
                </a:rPr>
                <a:t>SADC Region (2014/2015)</a:t>
              </a:r>
            </a:p>
          </p:txBody>
        </p:sp>
      </p:grpSp>
      <p:grpSp>
        <p:nvGrpSpPr>
          <p:cNvPr id="22" name="Group 21"/>
          <p:cNvGrpSpPr/>
          <p:nvPr/>
        </p:nvGrpSpPr>
        <p:grpSpPr>
          <a:xfrm>
            <a:off x="1766229" y="4458218"/>
            <a:ext cx="3456384" cy="1987899"/>
            <a:chOff x="170221" y="3457325"/>
            <a:chExt cx="3456384" cy="1987899"/>
          </a:xfrm>
        </p:grpSpPr>
        <p:pic>
          <p:nvPicPr>
            <p:cNvPr id="23" name="Picture 22"/>
            <p:cNvPicPr/>
            <p:nvPr/>
          </p:nvPicPr>
          <p:blipFill>
            <a:blip r:embed="rId10" cstate="print">
              <a:extLst>
                <a:ext uri="{28A0092B-C50C-407E-A947-70E740481C1C}">
                  <a14:useLocalDpi xmlns:a14="http://schemas.microsoft.com/office/drawing/2010/main"/>
                </a:ext>
              </a:extLst>
            </a:blip>
            <a:srcRect/>
            <a:stretch>
              <a:fillRect/>
            </a:stretch>
          </p:blipFill>
          <p:spPr bwMode="auto">
            <a:xfrm>
              <a:off x="251520" y="3838525"/>
              <a:ext cx="2554635" cy="1606699"/>
            </a:xfrm>
            <a:prstGeom prst="rect">
              <a:avLst/>
            </a:prstGeom>
            <a:noFill/>
            <a:ln w="9525">
              <a:noFill/>
              <a:miter lim="800000"/>
              <a:headEnd/>
              <a:tailEnd/>
            </a:ln>
          </p:spPr>
        </p:pic>
        <p:sp>
          <p:nvSpPr>
            <p:cNvPr id="24" name="Rectangle 23"/>
            <p:cNvSpPr/>
            <p:nvPr/>
          </p:nvSpPr>
          <p:spPr>
            <a:xfrm>
              <a:off x="170221" y="3457325"/>
              <a:ext cx="3456384" cy="461665"/>
            </a:xfrm>
            <a:prstGeom prst="rect">
              <a:avLst/>
            </a:prstGeom>
          </p:spPr>
          <p:txBody>
            <a:bodyPr wrap="square">
              <a:spAutoFit/>
            </a:bodyPr>
            <a:lstStyle/>
            <a:p>
              <a:pPr fontAlgn="base">
                <a:spcBef>
                  <a:spcPct val="0"/>
                </a:spcBef>
                <a:spcAft>
                  <a:spcPct val="0"/>
                </a:spcAft>
                <a:defRPr/>
              </a:pPr>
              <a:r>
                <a:rPr lang="en-CA" sz="1200" b="1" dirty="0">
                  <a:solidFill>
                    <a:prstClr val="black"/>
                  </a:solidFill>
                  <a:cs typeface="Arial" pitchFamily="34" charset="0"/>
                </a:rPr>
                <a:t>The Caribbean - CTU </a:t>
              </a:r>
            </a:p>
            <a:p>
              <a:pPr fontAlgn="base">
                <a:spcBef>
                  <a:spcPct val="0"/>
                </a:spcBef>
                <a:spcAft>
                  <a:spcPct val="0"/>
                </a:spcAft>
                <a:defRPr/>
              </a:pPr>
              <a:r>
                <a:rPr lang="en-CA" sz="1100" b="1" dirty="0">
                  <a:solidFill>
                    <a:prstClr val="black"/>
                  </a:solidFill>
                  <a:cs typeface="Arial" pitchFamily="34" charset="0"/>
                </a:rPr>
                <a:t>(2014-2016-2017)</a:t>
              </a:r>
            </a:p>
          </p:txBody>
        </p:sp>
      </p:grpSp>
      <p:grpSp>
        <p:nvGrpSpPr>
          <p:cNvPr id="25" name="Group 24"/>
          <p:cNvGrpSpPr/>
          <p:nvPr/>
        </p:nvGrpSpPr>
        <p:grpSpPr>
          <a:xfrm>
            <a:off x="5005325" y="2772367"/>
            <a:ext cx="2808864" cy="1766746"/>
            <a:chOff x="4716016" y="930206"/>
            <a:chExt cx="3600400" cy="2279915"/>
          </a:xfrm>
        </p:grpSpPr>
        <p:pic>
          <p:nvPicPr>
            <p:cNvPr id="26" name="Picture 25"/>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716016" y="1293289"/>
              <a:ext cx="2661268" cy="1916832"/>
            </a:xfrm>
            <a:prstGeom prst="rect">
              <a:avLst/>
            </a:prstGeom>
          </p:spPr>
        </p:pic>
        <p:sp>
          <p:nvSpPr>
            <p:cNvPr id="27" name="Rectangle 26"/>
            <p:cNvSpPr/>
            <p:nvPr/>
          </p:nvSpPr>
          <p:spPr>
            <a:xfrm>
              <a:off x="4860033" y="930206"/>
              <a:ext cx="3456383" cy="436890"/>
            </a:xfrm>
            <a:prstGeom prst="rect">
              <a:avLst/>
            </a:prstGeom>
          </p:spPr>
          <p:txBody>
            <a:bodyPr wrap="square">
              <a:spAutoFit/>
            </a:bodyPr>
            <a:lstStyle/>
            <a:p>
              <a:pPr fontAlgn="base">
                <a:spcBef>
                  <a:spcPct val="0"/>
                </a:spcBef>
                <a:spcAft>
                  <a:spcPct val="0"/>
                </a:spcAft>
                <a:defRPr/>
              </a:pPr>
              <a:r>
                <a:rPr lang="en-CA" sz="1600" b="1" dirty="0">
                  <a:solidFill>
                    <a:prstClr val="black"/>
                  </a:solidFill>
                  <a:cs typeface="Arial" pitchFamily="34" charset="0"/>
                </a:rPr>
                <a:t>EAC Countries </a:t>
              </a:r>
              <a:r>
                <a:rPr lang="en-CA" sz="1400" b="1" dirty="0">
                  <a:solidFill>
                    <a:prstClr val="black"/>
                  </a:solidFill>
                  <a:cs typeface="Arial" pitchFamily="34" charset="0"/>
                </a:rPr>
                <a:t>(2015)</a:t>
              </a:r>
            </a:p>
          </p:txBody>
        </p:sp>
      </p:grpSp>
      <p:grpSp>
        <p:nvGrpSpPr>
          <p:cNvPr id="28" name="Group 27"/>
          <p:cNvGrpSpPr/>
          <p:nvPr/>
        </p:nvGrpSpPr>
        <p:grpSpPr>
          <a:xfrm>
            <a:off x="4910544" y="4473103"/>
            <a:ext cx="2269527" cy="1889066"/>
            <a:chOff x="2997594" y="4498619"/>
            <a:chExt cx="2858874" cy="2197712"/>
          </a:xfrm>
        </p:grpSpPr>
        <p:pic>
          <p:nvPicPr>
            <p:cNvPr id="29" name="Picture 2"/>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203848" y="4807740"/>
              <a:ext cx="2609643" cy="1888591"/>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p:cNvSpPr/>
            <p:nvPr/>
          </p:nvSpPr>
          <p:spPr>
            <a:xfrm>
              <a:off x="2997594" y="4498619"/>
              <a:ext cx="2858874" cy="322257"/>
            </a:xfrm>
            <a:prstGeom prst="rect">
              <a:avLst/>
            </a:prstGeom>
          </p:spPr>
          <p:txBody>
            <a:bodyPr wrap="square">
              <a:spAutoFit/>
            </a:bodyPr>
            <a:lstStyle/>
            <a:p>
              <a:pPr fontAlgn="base">
                <a:spcBef>
                  <a:spcPct val="0"/>
                </a:spcBef>
                <a:spcAft>
                  <a:spcPct val="0"/>
                </a:spcAft>
                <a:defRPr/>
              </a:pPr>
              <a:r>
                <a:rPr lang="en-CA" sz="1200" b="1" dirty="0">
                  <a:solidFill>
                    <a:prstClr val="black"/>
                  </a:solidFill>
                  <a:latin typeface="Arial" pitchFamily="34" charset="0"/>
                  <a:cs typeface="Arial" pitchFamily="34" charset="0"/>
                </a:rPr>
                <a:t>COMTELCA (2015/2016)</a:t>
              </a:r>
            </a:p>
          </p:txBody>
        </p:sp>
      </p:grpSp>
      <p:sp>
        <p:nvSpPr>
          <p:cNvPr id="31" name="TextBox 30"/>
          <p:cNvSpPr txBox="1"/>
          <p:nvPr/>
        </p:nvSpPr>
        <p:spPr>
          <a:xfrm>
            <a:off x="4456479" y="6434660"/>
            <a:ext cx="3310522" cy="307777"/>
          </a:xfrm>
          <a:prstGeom prst="rect">
            <a:avLst/>
          </a:prstGeom>
          <a:noFill/>
        </p:spPr>
        <p:txBody>
          <a:bodyPr wrap="none" rtlCol="0">
            <a:spAutoFit/>
          </a:bodyPr>
          <a:lstStyle/>
          <a:p>
            <a:pPr fontAlgn="base">
              <a:spcBef>
                <a:spcPct val="0"/>
              </a:spcBef>
              <a:spcAft>
                <a:spcPct val="0"/>
              </a:spcAft>
            </a:pPr>
            <a:r>
              <a:rPr lang="es-ES_tradnl" sz="1400" dirty="0">
                <a:solidFill>
                  <a:prstClr val="black"/>
                </a:solidFill>
                <a:latin typeface="Arial" pitchFamily="34" charset="0"/>
                <a:cs typeface="Arial" pitchFamily="34" charset="0"/>
                <a:hlinkClick r:id="rId13"/>
              </a:rPr>
              <a:t>http://itu.int/go/CI_Assessment_Studies</a:t>
            </a:r>
            <a:endParaRPr lang="es-ES_tradnl" sz="1400" dirty="0">
              <a:solidFill>
                <a:prstClr val="black"/>
              </a:solidFill>
              <a:latin typeface="Arial" pitchFamily="34" charset="0"/>
              <a:cs typeface="Arial" pitchFamily="34" charset="0"/>
            </a:endParaRPr>
          </a:p>
        </p:txBody>
      </p:sp>
      <p:pic>
        <p:nvPicPr>
          <p:cNvPr id="3" name="Picture 2"/>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861803" y="3064861"/>
            <a:ext cx="1970933" cy="1483919"/>
          </a:xfrm>
          <a:prstGeom prst="rect">
            <a:avLst/>
          </a:prstGeom>
        </p:spPr>
      </p:pic>
      <p:sp>
        <p:nvSpPr>
          <p:cNvPr id="32" name="Rectangle 31"/>
          <p:cNvSpPr/>
          <p:nvPr/>
        </p:nvSpPr>
        <p:spPr>
          <a:xfrm>
            <a:off x="7803085" y="2781871"/>
            <a:ext cx="2696509" cy="338554"/>
          </a:xfrm>
          <a:prstGeom prst="rect">
            <a:avLst/>
          </a:prstGeom>
        </p:spPr>
        <p:txBody>
          <a:bodyPr wrap="square">
            <a:spAutoFit/>
          </a:bodyPr>
          <a:lstStyle/>
          <a:p>
            <a:pPr fontAlgn="base">
              <a:spcBef>
                <a:spcPct val="0"/>
              </a:spcBef>
              <a:spcAft>
                <a:spcPct val="0"/>
              </a:spcAft>
              <a:defRPr/>
            </a:pPr>
            <a:r>
              <a:rPr lang="en-CA" sz="1600" b="1" dirty="0">
                <a:solidFill>
                  <a:prstClr val="black"/>
                </a:solidFill>
                <a:cs typeface="Arial" pitchFamily="34" charset="0"/>
              </a:rPr>
              <a:t>South America (</a:t>
            </a:r>
            <a:r>
              <a:rPr lang="en-CA" sz="1400" b="1" dirty="0">
                <a:solidFill>
                  <a:prstClr val="black"/>
                </a:solidFill>
                <a:cs typeface="Arial" pitchFamily="34" charset="0"/>
              </a:rPr>
              <a:t>(2017)</a:t>
            </a:r>
          </a:p>
        </p:txBody>
      </p:sp>
    </p:spTree>
    <p:extLst>
      <p:ext uri="{BB962C8B-B14F-4D97-AF65-F5344CB8AC3E}">
        <p14:creationId xmlns:p14="http://schemas.microsoft.com/office/powerpoint/2010/main" val="1703620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976BE"/>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0857"/>
          <a:stretch/>
        </p:blipFill>
        <p:spPr>
          <a:xfrm>
            <a:off x="2834640" y="1127760"/>
            <a:ext cx="6675439" cy="4463020"/>
          </a:xfrm>
          <a:prstGeom prst="rect">
            <a:avLst/>
          </a:prstGeom>
        </p:spPr>
      </p:pic>
      <p:sp>
        <p:nvSpPr>
          <p:cNvPr id="9" name="Rectangle 8"/>
          <p:cNvSpPr/>
          <p:nvPr/>
        </p:nvSpPr>
        <p:spPr>
          <a:xfrm>
            <a:off x="2318244" y="4678089"/>
            <a:ext cx="8064500" cy="1015663"/>
          </a:xfrm>
          <a:prstGeom prst="rect">
            <a:avLst/>
          </a:prstGeom>
          <a:ln>
            <a:noFill/>
          </a:ln>
        </p:spPr>
        <p:txBody>
          <a:bodyPr>
            <a:spAutoFit/>
          </a:bodyPr>
          <a:lstStyle/>
          <a:p>
            <a:pPr algn="ctr">
              <a:defRPr/>
            </a:pPr>
            <a:r>
              <a:rPr lang="en-US" sz="6000" kern="0" dirty="0" smtClean="0">
                <a:ln w="18415" cmpd="sng">
                  <a:solidFill>
                    <a:srgbClr val="FFFFFF"/>
                  </a:solidFill>
                  <a:prstDash val="solid"/>
                </a:ln>
                <a:effectLst>
                  <a:outerShdw blurRad="63500" dir="3600000" algn="tl" rotWithShape="0">
                    <a:srgbClr val="000000">
                      <a:alpha val="70000"/>
                    </a:srgbClr>
                  </a:outerShdw>
                </a:effectLst>
                <a:cs typeface="Arial" charset="0"/>
              </a:rPr>
              <a:t>Spectrum Management</a:t>
            </a:r>
            <a:endParaRPr lang="en-US" sz="4400" kern="0" dirty="0">
              <a:ln w="18415" cmpd="sng">
                <a:solidFill>
                  <a:srgbClr val="FFFFFF"/>
                </a:solidFill>
                <a:prstDash val="solid"/>
              </a:ln>
              <a:effectLst>
                <a:outerShdw blurRad="63500" dir="3600000" algn="tl" rotWithShape="0">
                  <a:srgbClr val="000000">
                    <a:alpha val="70000"/>
                  </a:srgbClr>
                </a:outerShdw>
              </a:effectLst>
              <a:cs typeface="Arial" charset="0"/>
            </a:endParaRPr>
          </a:p>
        </p:txBody>
      </p:sp>
    </p:spTree>
    <p:extLst>
      <p:ext uri="{BB962C8B-B14F-4D97-AF65-F5344CB8AC3E}">
        <p14:creationId xmlns:p14="http://schemas.microsoft.com/office/powerpoint/2010/main" val="3144483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50900"/>
          </a:xfrm>
          <a:solidFill>
            <a:schemeClr val="tx2">
              <a:lumMod val="20000"/>
              <a:lumOff val="80000"/>
            </a:schemeClr>
          </a:solidFill>
          <a:ln w="22225">
            <a:solidFill>
              <a:schemeClr val="accent1"/>
            </a:solidFill>
          </a:ln>
        </p:spPr>
        <p:txBody>
          <a:bodyPr/>
          <a:lstStyle/>
          <a:p>
            <a:pPr>
              <a:defRPr/>
            </a:pPr>
            <a:r>
              <a:rPr lang="en-US" sz="3600" dirty="0">
                <a:solidFill>
                  <a:srgbClr val="002060"/>
                </a:solidFill>
                <a:ea typeface="Gulim" pitchFamily="34" charset="-127"/>
              </a:rPr>
              <a:t>Spectrum Management Tool (SMS4DC)</a:t>
            </a:r>
            <a:endParaRPr lang="en-GB" sz="3600" dirty="0"/>
          </a:p>
        </p:txBody>
      </p:sp>
      <p:sp>
        <p:nvSpPr>
          <p:cNvPr id="58371" name="Content Placeholder 2"/>
          <p:cNvSpPr>
            <a:spLocks noGrp="1"/>
          </p:cNvSpPr>
          <p:nvPr>
            <p:ph idx="1"/>
          </p:nvPr>
        </p:nvSpPr>
        <p:spPr>
          <a:xfrm>
            <a:off x="5448300" y="1700213"/>
            <a:ext cx="4762500" cy="4525962"/>
          </a:xfrm>
        </p:spPr>
        <p:txBody>
          <a:bodyPr/>
          <a:lstStyle/>
          <a:p>
            <a:pPr>
              <a:spcBef>
                <a:spcPct val="0"/>
              </a:spcBef>
              <a:buFont typeface="Wingdings" panose="05000000000000000000" pitchFamily="2" charset="2"/>
              <a:buChar char="q"/>
            </a:pPr>
            <a:r>
              <a:rPr lang="en-US" altLang="en-US" sz="2200">
                <a:solidFill>
                  <a:srgbClr val="002060"/>
                </a:solidFill>
                <a:ea typeface="Gulim" panose="020B0600000101010101" pitchFamily="34" charset="-127"/>
              </a:rPr>
              <a:t>A computer program to assist the administrations of developing countries</a:t>
            </a:r>
          </a:p>
          <a:p>
            <a:pPr marL="800100" lvl="1" indent="-342900">
              <a:spcBef>
                <a:spcPct val="0"/>
              </a:spcBef>
            </a:pPr>
            <a:r>
              <a:rPr lang="en-US" altLang="en-US" sz="2000">
                <a:solidFill>
                  <a:srgbClr val="002060"/>
                </a:solidFill>
                <a:ea typeface="Gulim" panose="020B0600000101010101" pitchFamily="34" charset="-127"/>
              </a:rPr>
              <a:t>On technical and regulatory procedures for managing spectrum </a:t>
            </a:r>
          </a:p>
          <a:p>
            <a:pPr marL="800100" lvl="1" indent="-342900">
              <a:spcBef>
                <a:spcPct val="0"/>
              </a:spcBef>
            </a:pPr>
            <a:r>
              <a:rPr lang="en-US" altLang="en-US" sz="2000">
                <a:solidFill>
                  <a:srgbClr val="002060"/>
                </a:solidFill>
                <a:ea typeface="Gulim" panose="020B0600000101010101" pitchFamily="34" charset="-127"/>
              </a:rPr>
              <a:t>A software package on CD containing a digital terrain map</a:t>
            </a:r>
          </a:p>
          <a:p>
            <a:pPr>
              <a:spcBef>
                <a:spcPct val="0"/>
              </a:spcBef>
              <a:buFont typeface="Wingdings" panose="05000000000000000000" pitchFamily="2" charset="2"/>
              <a:buChar char="q"/>
            </a:pPr>
            <a:r>
              <a:rPr lang="en-US" altLang="en-US" sz="2200">
                <a:solidFill>
                  <a:srgbClr val="002060"/>
                </a:solidFill>
                <a:ea typeface="Gulim" panose="020B0600000101010101" pitchFamily="34" charset="-127"/>
              </a:rPr>
              <a:t>Known as Spectrum Management System for Developing Countries</a:t>
            </a:r>
            <a:br>
              <a:rPr lang="en-US" altLang="en-US" sz="2200">
                <a:solidFill>
                  <a:srgbClr val="002060"/>
                </a:solidFill>
                <a:ea typeface="Gulim" panose="020B0600000101010101" pitchFamily="34" charset="-127"/>
              </a:rPr>
            </a:br>
            <a:r>
              <a:rPr lang="en-US" altLang="en-US" sz="2200">
                <a:solidFill>
                  <a:srgbClr val="002060"/>
                </a:solidFill>
                <a:ea typeface="Gulim" panose="020B0600000101010101" pitchFamily="34" charset="-127"/>
              </a:rPr>
              <a:t>(SMS4DC)</a:t>
            </a:r>
          </a:p>
          <a:p>
            <a:pPr marL="800100" lvl="1" indent="-342900">
              <a:spcBef>
                <a:spcPct val="0"/>
              </a:spcBef>
            </a:pPr>
            <a:r>
              <a:rPr lang="en-US" altLang="en-US" sz="2000">
                <a:solidFill>
                  <a:srgbClr val="002060"/>
                </a:solidFill>
                <a:ea typeface="Gulim" panose="020B0600000101010101" pitchFamily="34" charset="-127"/>
              </a:rPr>
              <a:t>Made available in 2007, current version is 5.0</a:t>
            </a:r>
          </a:p>
          <a:p>
            <a:pPr marL="800100" lvl="1" indent="-342900">
              <a:spcBef>
                <a:spcPct val="0"/>
              </a:spcBef>
            </a:pPr>
            <a:r>
              <a:rPr lang="en-US" altLang="en-US" sz="2000">
                <a:solidFill>
                  <a:srgbClr val="002060"/>
                </a:solidFill>
                <a:ea typeface="Gulim" panose="020B0600000101010101" pitchFamily="34" charset="-127"/>
              </a:rPr>
              <a:t>Subscribers: around 50 countries</a:t>
            </a:r>
          </a:p>
        </p:txBody>
      </p:sp>
      <p:pic>
        <p:nvPicPr>
          <p:cNvPr id="58372"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92313" y="1557338"/>
            <a:ext cx="33020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1686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50900"/>
          </a:xfrm>
          <a:solidFill>
            <a:schemeClr val="tx2">
              <a:lumMod val="20000"/>
              <a:lumOff val="80000"/>
            </a:schemeClr>
          </a:solidFill>
          <a:ln w="22225">
            <a:solidFill>
              <a:schemeClr val="accent1"/>
            </a:solidFill>
          </a:ln>
        </p:spPr>
        <p:txBody>
          <a:bodyPr/>
          <a:lstStyle/>
          <a:p>
            <a:pPr>
              <a:defRPr/>
            </a:pPr>
            <a:r>
              <a:rPr lang="en-US" sz="3600" dirty="0">
                <a:solidFill>
                  <a:srgbClr val="002060"/>
                </a:solidFill>
                <a:ea typeface="Gulim" pitchFamily="34" charset="-127"/>
              </a:rPr>
              <a:t>SMS4DC subscribers</a:t>
            </a:r>
            <a:endParaRPr lang="en-GB" sz="3600" dirty="0"/>
          </a:p>
        </p:txBody>
      </p:sp>
      <p:pic>
        <p:nvPicPr>
          <p:cNvPr id="59397"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a:ext>
            </a:extLst>
          </a:blip>
          <a:srcRect/>
          <a:stretch/>
        </p:blipFill>
        <p:spPr>
          <a:xfrm>
            <a:off x="1040619" y="1125679"/>
            <a:ext cx="9947614" cy="575013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3678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50900"/>
          </a:xfrm>
          <a:solidFill>
            <a:schemeClr val="tx2">
              <a:lumMod val="20000"/>
              <a:lumOff val="80000"/>
            </a:schemeClr>
          </a:solidFill>
          <a:ln w="22225">
            <a:solidFill>
              <a:schemeClr val="accent1"/>
            </a:solidFill>
          </a:ln>
        </p:spPr>
        <p:txBody>
          <a:bodyPr/>
          <a:lstStyle/>
          <a:p>
            <a:pPr lvl="1">
              <a:defRPr/>
            </a:pPr>
            <a:r>
              <a:rPr lang="en-US" sz="3600" dirty="0">
                <a:solidFill>
                  <a:srgbClr val="002060"/>
                </a:solidFill>
                <a:ea typeface="Gulim" pitchFamily="34" charset="-127"/>
              </a:rPr>
              <a:t>Cross Border Frequency Coordination</a:t>
            </a:r>
            <a:endParaRPr lang="en-GB" sz="3600" dirty="0"/>
          </a:p>
        </p:txBody>
      </p:sp>
      <p:sp>
        <p:nvSpPr>
          <p:cNvPr id="3" name="Content Placeholder 2"/>
          <p:cNvSpPr>
            <a:spLocks noGrp="1"/>
          </p:cNvSpPr>
          <p:nvPr>
            <p:ph idx="1"/>
          </p:nvPr>
        </p:nvSpPr>
        <p:spPr>
          <a:xfrm>
            <a:off x="1992313" y="1341439"/>
            <a:ext cx="8229600" cy="4967287"/>
          </a:xfrm>
          <a:ln>
            <a:solidFill>
              <a:srgbClr val="92D050"/>
            </a:solidFill>
          </a:ln>
        </p:spPr>
        <p:txBody>
          <a:bodyPr anchor="ctr"/>
          <a:lstStyle/>
          <a:p>
            <a:pPr marL="514350" indent="-457200">
              <a:spcBef>
                <a:spcPts val="500"/>
              </a:spcBef>
              <a:spcAft>
                <a:spcPts val="500"/>
              </a:spcAft>
              <a:buFont typeface="Wingdings" panose="05000000000000000000" pitchFamily="2" charset="2"/>
              <a:buChar char="q"/>
              <a:defRPr/>
            </a:pPr>
            <a:r>
              <a:rPr lang="en-US" sz="2400" dirty="0">
                <a:solidFill>
                  <a:srgbClr val="002060"/>
                </a:solidFill>
                <a:ea typeface="Gulim" pitchFamily="34" charset="-127"/>
              </a:rPr>
              <a:t>Harmonized Coordination Method for Africa (HCM4A)</a:t>
            </a:r>
          </a:p>
          <a:p>
            <a:pPr marL="857250" lvl="1" indent="-342900">
              <a:spcAft>
                <a:spcPts val="500"/>
              </a:spcAft>
              <a:defRPr/>
            </a:pPr>
            <a:r>
              <a:rPr lang="en-US" sz="2000" dirty="0">
                <a:solidFill>
                  <a:srgbClr val="002060"/>
                </a:solidFill>
                <a:ea typeface="Gulim" pitchFamily="34" charset="-127"/>
              </a:rPr>
              <a:t>Set a standard on a mutually beneficial approach by consensus</a:t>
            </a:r>
          </a:p>
          <a:p>
            <a:pPr marL="857250" lvl="1" indent="-342900">
              <a:spcAft>
                <a:spcPts val="500"/>
              </a:spcAft>
              <a:defRPr/>
            </a:pPr>
            <a:r>
              <a:rPr lang="en-US" sz="2000" dirty="0">
                <a:solidFill>
                  <a:srgbClr val="002060"/>
                </a:solidFill>
                <a:ea typeface="Gulim" pitchFamily="34" charset="-127"/>
              </a:rPr>
              <a:t>Provide a solid basis for bilateral and mutual agreements</a:t>
            </a:r>
          </a:p>
          <a:p>
            <a:pPr marL="857250" lvl="1" indent="-342900">
              <a:spcAft>
                <a:spcPts val="500"/>
              </a:spcAft>
              <a:defRPr/>
            </a:pPr>
            <a:r>
              <a:rPr lang="en-US" sz="2000" dirty="0">
                <a:solidFill>
                  <a:srgbClr val="002060"/>
                </a:solidFill>
                <a:ea typeface="Gulim" pitchFamily="34" charset="-127"/>
              </a:rPr>
              <a:t>Oblige each country to take account of other stations</a:t>
            </a:r>
          </a:p>
          <a:p>
            <a:pPr marL="514350" indent="-457200">
              <a:spcBef>
                <a:spcPts val="500"/>
              </a:spcBef>
              <a:spcAft>
                <a:spcPts val="500"/>
              </a:spcAft>
              <a:buFont typeface="Wingdings" panose="05000000000000000000" pitchFamily="2" charset="2"/>
              <a:buChar char="q"/>
              <a:defRPr/>
            </a:pPr>
            <a:r>
              <a:rPr lang="en-US" sz="2400" dirty="0">
                <a:solidFill>
                  <a:srgbClr val="002060"/>
                </a:solidFill>
                <a:ea typeface="Gulim" pitchFamily="34" charset="-127"/>
              </a:rPr>
              <a:t>Implementation of HCM4A in four phases</a:t>
            </a:r>
          </a:p>
          <a:p>
            <a:pPr marL="514350" lvl="1" indent="0">
              <a:spcAft>
                <a:spcPts val="500"/>
              </a:spcAft>
              <a:buNone/>
              <a:defRPr/>
            </a:pPr>
            <a:r>
              <a:rPr lang="en-US" sz="2000" dirty="0">
                <a:solidFill>
                  <a:srgbClr val="002060"/>
                </a:solidFill>
                <a:ea typeface="Gulim" pitchFamily="34" charset="-127"/>
              </a:rPr>
              <a:t>1. Assessment of existing administrative and technical procedures</a:t>
            </a:r>
          </a:p>
          <a:p>
            <a:pPr marL="514350" lvl="1" indent="0">
              <a:spcAft>
                <a:spcPts val="500"/>
              </a:spcAft>
              <a:buNone/>
              <a:defRPr/>
            </a:pPr>
            <a:r>
              <a:rPr lang="en-US" sz="2000" dirty="0">
                <a:solidFill>
                  <a:srgbClr val="002060"/>
                </a:solidFill>
                <a:ea typeface="Gulim" pitchFamily="34" charset="-127"/>
              </a:rPr>
              <a:t>2. Multilateral agreement proposal by technical working group</a:t>
            </a:r>
          </a:p>
          <a:p>
            <a:pPr marL="514350" lvl="1" indent="0">
              <a:spcAft>
                <a:spcPts val="500"/>
              </a:spcAft>
              <a:buNone/>
              <a:defRPr/>
            </a:pPr>
            <a:r>
              <a:rPr lang="en-US" sz="2000" dirty="0">
                <a:solidFill>
                  <a:srgbClr val="002060"/>
                </a:solidFill>
                <a:ea typeface="Gulim" pitchFamily="34" charset="-127"/>
                <a:sym typeface="Wingdings"/>
              </a:rPr>
              <a:t>3. Validation workshop to adopt draft agreement </a:t>
            </a:r>
          </a:p>
          <a:p>
            <a:pPr marL="514350" lvl="1" indent="0">
              <a:spcAft>
                <a:spcPts val="500"/>
              </a:spcAft>
              <a:buNone/>
              <a:defRPr/>
            </a:pPr>
            <a:r>
              <a:rPr lang="en-US" sz="2000" dirty="0">
                <a:solidFill>
                  <a:srgbClr val="002060"/>
                </a:solidFill>
                <a:ea typeface="Gulim" pitchFamily="34" charset="-127"/>
                <a:sym typeface="Wingdings"/>
              </a:rPr>
              <a:t>4. Development of HCM4A software</a:t>
            </a:r>
            <a:endParaRPr lang="en-US" sz="2000" dirty="0">
              <a:solidFill>
                <a:srgbClr val="002060"/>
              </a:solidFill>
              <a:ea typeface="Gulim" pitchFamily="34" charset="-127"/>
            </a:endParaRPr>
          </a:p>
          <a:p>
            <a:pPr marL="514350" indent="-457200">
              <a:spcBef>
                <a:spcPts val="500"/>
              </a:spcBef>
              <a:spcAft>
                <a:spcPts val="500"/>
              </a:spcAft>
              <a:buFont typeface="Wingdings" panose="05000000000000000000" pitchFamily="2" charset="2"/>
              <a:buChar char="q"/>
              <a:defRPr/>
            </a:pPr>
            <a:r>
              <a:rPr lang="en-US" sz="2400" dirty="0">
                <a:solidFill>
                  <a:srgbClr val="002060"/>
                </a:solidFill>
                <a:ea typeface="Gulim" pitchFamily="34" charset="-127"/>
              </a:rPr>
              <a:t>HCM4A involves 4 sub regions</a:t>
            </a:r>
          </a:p>
          <a:p>
            <a:pPr lvl="1">
              <a:spcAft>
                <a:spcPts val="500"/>
              </a:spcAft>
              <a:defRPr/>
            </a:pPr>
            <a:r>
              <a:rPr lang="en-US" sz="2000" dirty="0">
                <a:solidFill>
                  <a:srgbClr val="002060"/>
                </a:solidFill>
                <a:ea typeface="Gulim" pitchFamily="34" charset="-127"/>
              </a:rPr>
              <a:t> Central, East, Southern and West Africa</a:t>
            </a:r>
            <a:endParaRPr lang="en-GB" dirty="0"/>
          </a:p>
        </p:txBody>
      </p:sp>
    </p:spTree>
    <p:extLst>
      <p:ext uri="{BB962C8B-B14F-4D97-AF65-F5344CB8AC3E}">
        <p14:creationId xmlns:p14="http://schemas.microsoft.com/office/powerpoint/2010/main" val="3276486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5554"/>
            <a:ext cx="12192000" cy="1043541"/>
            <a:chOff x="73538" y="-58549"/>
            <a:chExt cx="12192000" cy="1043541"/>
          </a:xfrm>
        </p:grpSpPr>
        <p:sp>
          <p:nvSpPr>
            <p:cNvPr id="16" name="TextBox 15"/>
            <p:cNvSpPr txBox="1"/>
            <p:nvPr/>
          </p:nvSpPr>
          <p:spPr>
            <a:xfrm>
              <a:off x="73538" y="-58549"/>
              <a:ext cx="12192000" cy="590760"/>
            </a:xfrm>
            <a:prstGeom prst="rect">
              <a:avLst/>
            </a:prstGeom>
            <a:noFill/>
          </p:spPr>
          <p:txBody>
            <a:bodyPr wrap="square" rtlCol="0">
              <a:spAutoFit/>
            </a:bodyPr>
            <a:lstStyle/>
            <a:p>
              <a:pPr>
                <a:lnSpc>
                  <a:spcPts val="3800"/>
                </a:lnSpc>
              </a:pPr>
              <a:r>
                <a:rPr lang="fr-CH" sz="3600" b="1" dirty="0" smtClean="0">
                  <a:solidFill>
                    <a:srgbClr val="002060"/>
                  </a:solidFill>
                </a:rPr>
                <a:t>Telecommunication Technologies and Network Development</a:t>
              </a:r>
              <a:endParaRPr lang="en-US" sz="3600" b="1" dirty="0">
                <a:solidFill>
                  <a:srgbClr val="002060"/>
                </a:solidFill>
              </a:endParaRPr>
            </a:p>
          </p:txBody>
        </p:sp>
        <p:sp>
          <p:nvSpPr>
            <p:cNvPr id="21" name="TextBox 20"/>
            <p:cNvSpPr txBox="1"/>
            <p:nvPr/>
          </p:nvSpPr>
          <p:spPr>
            <a:xfrm>
              <a:off x="588194" y="461772"/>
              <a:ext cx="10879864" cy="523220"/>
            </a:xfrm>
            <a:prstGeom prst="rect">
              <a:avLst/>
            </a:prstGeom>
            <a:noFill/>
          </p:spPr>
          <p:txBody>
            <a:bodyPr wrap="square" rtlCol="0">
              <a:spAutoFit/>
            </a:bodyPr>
            <a:lstStyle/>
            <a:p>
              <a:pPr algn="just"/>
              <a:r>
                <a:rPr lang="en-US" sz="1400" b="1" dirty="0">
                  <a:solidFill>
                    <a:srgbClr val="002060"/>
                  </a:solidFill>
                </a:rPr>
                <a:t>Our work is carried out by various means, including symposia, workshops, conferences, seminars and expert advice as well as information sharing, creation of tools and training material, direct assistance, partnership, publications and events. Our priority areas are as follows:</a:t>
              </a:r>
            </a:p>
          </p:txBody>
        </p:sp>
      </p:grpSp>
      <p:sp>
        <p:nvSpPr>
          <p:cNvPr id="8" name="TextBox 7"/>
          <p:cNvSpPr txBox="1"/>
          <p:nvPr/>
        </p:nvSpPr>
        <p:spPr>
          <a:xfrm>
            <a:off x="139090" y="2933200"/>
            <a:ext cx="5762359" cy="3785652"/>
          </a:xfrm>
          <a:prstGeom prst="rect">
            <a:avLst/>
          </a:prstGeom>
          <a:noFill/>
        </p:spPr>
        <p:txBody>
          <a:bodyPr wrap="square" rtlCol="0">
            <a:spAutoFit/>
          </a:bodyPr>
          <a:lstStyle/>
          <a:p>
            <a:pPr marL="285750" indent="-285750">
              <a:buFont typeface="Wingdings" panose="05000000000000000000" pitchFamily="2" charset="2"/>
              <a:buChar char="Ø"/>
            </a:pPr>
            <a:r>
              <a:rPr lang="fr-CH" sz="1500" b="1" dirty="0" smtClean="0">
                <a:solidFill>
                  <a:srgbClr val="002060"/>
                </a:solidFill>
              </a:rPr>
              <a:t>Next-Generation Networks: </a:t>
            </a:r>
            <a:r>
              <a:rPr lang="fr-CH" sz="1500" dirty="0" smtClean="0">
                <a:solidFill>
                  <a:srgbClr val="002060"/>
                </a:solidFill>
              </a:rPr>
              <a:t>assistance on planning, deployment, migration, interoperatbility, digitization and evolution of networks, network elements and applications</a:t>
            </a:r>
          </a:p>
          <a:p>
            <a:pPr marL="285750" indent="-285750">
              <a:buFont typeface="Wingdings" panose="05000000000000000000" pitchFamily="2" charset="2"/>
              <a:buChar char="Ø"/>
            </a:pPr>
            <a:r>
              <a:rPr lang="fr-CH" sz="1500" b="1" dirty="0" smtClean="0">
                <a:solidFill>
                  <a:srgbClr val="002060"/>
                </a:solidFill>
              </a:rPr>
              <a:t>Broadband Networks</a:t>
            </a:r>
            <a:r>
              <a:rPr lang="fr-CH" sz="1500" dirty="0" smtClean="0">
                <a:solidFill>
                  <a:srgbClr val="002060"/>
                </a:solidFill>
              </a:rPr>
              <a:t> </a:t>
            </a:r>
            <a:r>
              <a:rPr lang="fr-CH" sz="1500" b="1" dirty="0" smtClean="0">
                <a:solidFill>
                  <a:srgbClr val="002060"/>
                </a:solidFill>
              </a:rPr>
              <a:t>(wired and wireless technologies): </a:t>
            </a:r>
            <a:r>
              <a:rPr lang="fr-CH" sz="1500" dirty="0" smtClean="0">
                <a:solidFill>
                  <a:srgbClr val="002060"/>
                </a:solidFill>
              </a:rPr>
              <a:t>assitance with planning, implementation and development of national ICT broadband networks, including promoting IXPs</a:t>
            </a:r>
          </a:p>
          <a:p>
            <a:pPr marL="285750" indent="-285750">
              <a:buFont typeface="Wingdings" panose="05000000000000000000" pitchFamily="2" charset="2"/>
              <a:buChar char="Ø"/>
            </a:pPr>
            <a:r>
              <a:rPr lang="fr-CH" sz="1500" b="1" dirty="0" smtClean="0">
                <a:solidFill>
                  <a:srgbClr val="002060"/>
                </a:solidFill>
              </a:rPr>
              <a:t>Rural communications: </a:t>
            </a:r>
            <a:r>
              <a:rPr lang="fr-CH" sz="1500" dirty="0" smtClean="0">
                <a:solidFill>
                  <a:srgbClr val="002060"/>
                </a:solidFill>
              </a:rPr>
              <a:t>provision of information on access</a:t>
            </a:r>
            <a:r>
              <a:rPr lang="fr-CH" sz="1500" dirty="0">
                <a:solidFill>
                  <a:srgbClr val="002060"/>
                </a:solidFill>
              </a:rPr>
              <a:t> </a:t>
            </a:r>
            <a:r>
              <a:rPr lang="fr-CH" sz="1500" dirty="0" smtClean="0">
                <a:solidFill>
                  <a:srgbClr val="002060"/>
                </a:solidFill>
              </a:rPr>
              <a:t>and backhaul technologies and source of power supply, </a:t>
            </a:r>
            <a:r>
              <a:rPr lang="fr-CH" sz="1500" dirty="0" err="1" smtClean="0">
                <a:solidFill>
                  <a:srgbClr val="002060"/>
                </a:solidFill>
              </a:rPr>
              <a:t>latest</a:t>
            </a:r>
            <a:r>
              <a:rPr lang="fr-CH" sz="1500" dirty="0" smtClean="0">
                <a:solidFill>
                  <a:srgbClr val="002060"/>
                </a:solidFill>
              </a:rPr>
              <a:t> technologies and best practice, implementation of projects on public community broadband access points</a:t>
            </a:r>
          </a:p>
          <a:p>
            <a:pPr marL="285750" indent="-285750">
              <a:buFont typeface="Wingdings" panose="05000000000000000000" pitchFamily="2" charset="2"/>
              <a:buChar char="Ø"/>
            </a:pPr>
            <a:r>
              <a:rPr lang="fr-CH" sz="1500" b="1" dirty="0" smtClean="0">
                <a:solidFill>
                  <a:srgbClr val="002060"/>
                </a:solidFill>
              </a:rPr>
              <a:t>Conformance and interoperability (C&amp;I):</a:t>
            </a:r>
            <a:r>
              <a:rPr lang="fr-CH" sz="1500" dirty="0" smtClean="0">
                <a:solidFill>
                  <a:srgbClr val="002060"/>
                </a:solidFill>
              </a:rPr>
              <a:t> assistance on the establishment of national, regional or subregional C&amp;I programmes, assessment and feasibility studies, providing information and training to technicians, policy-makers and businesses on C&amp;I, providing guidelines on C&amp;I</a:t>
            </a:r>
          </a:p>
          <a:p>
            <a:pPr marL="285750" indent="-285750">
              <a:buFont typeface="Wingdings" panose="05000000000000000000" pitchFamily="2" charset="2"/>
              <a:buChar char="Ø"/>
            </a:pPr>
            <a:endParaRPr lang="en-US" sz="1500" dirty="0">
              <a:solidFill>
                <a:srgbClr val="002060"/>
              </a:solidFill>
            </a:endParaRPr>
          </a:p>
        </p:txBody>
      </p:sp>
      <p:grpSp>
        <p:nvGrpSpPr>
          <p:cNvPr id="10" name="Group 9"/>
          <p:cNvGrpSpPr/>
          <p:nvPr/>
        </p:nvGrpSpPr>
        <p:grpSpPr>
          <a:xfrm>
            <a:off x="6314820" y="1194418"/>
            <a:ext cx="5687481" cy="1452475"/>
            <a:chOff x="6377735" y="2278499"/>
            <a:chExt cx="6077624" cy="1862613"/>
          </a:xfrm>
        </p:grpSpPr>
        <p:sp>
          <p:nvSpPr>
            <p:cNvPr id="12" name="Rounded Rectangle 11"/>
            <p:cNvSpPr/>
            <p:nvPr/>
          </p:nvSpPr>
          <p:spPr>
            <a:xfrm>
              <a:off x="6377735" y="2287151"/>
              <a:ext cx="6077624" cy="1853961"/>
            </a:xfrm>
            <a:prstGeom prst="roundRect">
              <a:avLst/>
            </a:prstGeom>
            <a:solidFill>
              <a:schemeClr val="bg2"/>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3"/>
            <a:stretch>
              <a:fillRect/>
            </a:stretch>
          </p:blipFill>
          <p:spPr>
            <a:xfrm>
              <a:off x="6406199" y="2493889"/>
              <a:ext cx="3511601" cy="126888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14707" y="2278499"/>
              <a:ext cx="1117481" cy="166718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106147" y="2347077"/>
              <a:ext cx="1349212" cy="1483827"/>
            </a:xfrm>
            <a:prstGeom prst="rect">
              <a:avLst/>
            </a:prstGeom>
          </p:spPr>
        </p:pic>
      </p:grpSp>
      <p:sp>
        <p:nvSpPr>
          <p:cNvPr id="11" name="TextBox 10"/>
          <p:cNvSpPr txBox="1"/>
          <p:nvPr/>
        </p:nvSpPr>
        <p:spPr>
          <a:xfrm>
            <a:off x="5950384" y="3150618"/>
            <a:ext cx="5692539" cy="2400657"/>
          </a:xfrm>
          <a:prstGeom prst="rect">
            <a:avLst/>
          </a:prstGeom>
          <a:noFill/>
        </p:spPr>
        <p:txBody>
          <a:bodyPr wrap="square" rtlCol="0">
            <a:spAutoFit/>
          </a:bodyPr>
          <a:lstStyle/>
          <a:p>
            <a:pPr marL="285750" indent="-285750">
              <a:buFont typeface="Wingdings" panose="05000000000000000000" pitchFamily="2" charset="2"/>
              <a:buChar char="Ø"/>
            </a:pPr>
            <a:r>
              <a:rPr lang="fr-CH" sz="1500" b="1" dirty="0" smtClean="0">
                <a:solidFill>
                  <a:srgbClr val="002060"/>
                </a:solidFill>
              </a:rPr>
              <a:t>ITU Broadband, IPv6 and Internet Exchange Implementations: </a:t>
            </a:r>
            <a:r>
              <a:rPr lang="fr-CH" sz="1500" dirty="0" smtClean="0">
                <a:solidFill>
                  <a:srgbClr val="002060"/>
                </a:solidFill>
              </a:rPr>
              <a:t>to provide broadband connectivity free or low cost digital access for schools, hospitals, underserved populations; IXPs to reduce transmission costs, optimize Internet traffic, improve QoS</a:t>
            </a:r>
          </a:p>
          <a:p>
            <a:pPr marL="285750" indent="-285750">
              <a:buFont typeface="Wingdings" panose="05000000000000000000" pitchFamily="2" charset="2"/>
              <a:buChar char="Ø"/>
            </a:pPr>
            <a:r>
              <a:rPr lang="fr-CH" sz="1500" b="1" dirty="0" smtClean="0">
                <a:solidFill>
                  <a:srgbClr val="002060"/>
                </a:solidFill>
              </a:rPr>
              <a:t>ITU Interactive Transmission Maps: </a:t>
            </a:r>
            <a:r>
              <a:rPr lang="fr-CH" sz="1500" dirty="0" smtClean="0">
                <a:solidFill>
                  <a:srgbClr val="002060"/>
                </a:solidFill>
              </a:rPr>
              <a:t>cutting-edge ICT-data </a:t>
            </a:r>
            <a:r>
              <a:rPr lang="fr-CH" sz="1500" dirty="0" err="1" smtClean="0">
                <a:solidFill>
                  <a:srgbClr val="002060"/>
                </a:solidFill>
              </a:rPr>
              <a:t>mapping</a:t>
            </a:r>
            <a:r>
              <a:rPr lang="fr-CH" sz="1500" dirty="0" smtClean="0">
                <a:solidFill>
                  <a:srgbClr val="002060"/>
                </a:solidFill>
              </a:rPr>
              <a:t> </a:t>
            </a:r>
            <a:r>
              <a:rPr lang="fr-CH" sz="1500" dirty="0">
                <a:solidFill>
                  <a:srgbClr val="002060"/>
                </a:solidFill>
              </a:rPr>
              <a:t>p</a:t>
            </a:r>
            <a:r>
              <a:rPr lang="fr-CH" sz="1500" dirty="0" smtClean="0">
                <a:solidFill>
                  <a:srgbClr val="002060"/>
                </a:solidFill>
              </a:rPr>
              <a:t>latform to take stock of national backbone connectivity and other key ICT </a:t>
            </a:r>
            <a:r>
              <a:rPr lang="fr-CH" sz="1500" dirty="0" err="1" smtClean="0">
                <a:solidFill>
                  <a:srgbClr val="002060"/>
                </a:solidFill>
              </a:rPr>
              <a:t>metrics</a:t>
            </a:r>
            <a:r>
              <a:rPr lang="fr-CH" sz="1500" dirty="0" smtClean="0">
                <a:solidFill>
                  <a:srgbClr val="002060"/>
                </a:solidFill>
              </a:rPr>
              <a:t>.</a:t>
            </a:r>
          </a:p>
          <a:p>
            <a:pPr marL="285750" indent="-285750">
              <a:buFont typeface="Wingdings" panose="05000000000000000000" pitchFamily="2" charset="2"/>
              <a:buChar char="Ø"/>
            </a:pPr>
            <a:r>
              <a:rPr lang="en-US" sz="1500" b="1" dirty="0">
                <a:solidFill>
                  <a:srgbClr val="002060"/>
                </a:solidFill>
              </a:rPr>
              <a:t>Bridging the Standardization Gap</a:t>
            </a:r>
            <a:r>
              <a:rPr lang="en-US" sz="1500" dirty="0">
                <a:solidFill>
                  <a:srgbClr val="002060"/>
                </a:solidFill>
              </a:rPr>
              <a:t>: Increasing the knowledge and capacity of developing countries for the effective application/implementation of </a:t>
            </a:r>
            <a:r>
              <a:rPr lang="en-US" sz="1500" dirty="0" smtClean="0">
                <a:solidFill>
                  <a:srgbClr val="002060"/>
                </a:solidFill>
              </a:rPr>
              <a:t>standards</a:t>
            </a:r>
            <a:endParaRPr lang="fr-CH" sz="1500" dirty="0" smtClean="0">
              <a:solidFill>
                <a:srgbClr val="002060"/>
              </a:solidFill>
            </a:endParaRPr>
          </a:p>
        </p:txBody>
      </p:sp>
      <p:sp>
        <p:nvSpPr>
          <p:cNvPr id="6" name="TextBox 5"/>
          <p:cNvSpPr txBox="1"/>
          <p:nvPr/>
        </p:nvSpPr>
        <p:spPr>
          <a:xfrm>
            <a:off x="2923157" y="6450362"/>
            <a:ext cx="6396873" cy="276999"/>
          </a:xfrm>
          <a:prstGeom prst="rect">
            <a:avLst/>
          </a:prstGeom>
          <a:noFill/>
        </p:spPr>
        <p:txBody>
          <a:bodyPr wrap="square" rtlCol="0">
            <a:spAutoFit/>
          </a:bodyPr>
          <a:lstStyle/>
          <a:p>
            <a:r>
              <a:rPr lang="fr-CH" sz="1200" dirty="0" smtClean="0">
                <a:solidFill>
                  <a:srgbClr val="002060"/>
                </a:solidFill>
              </a:rPr>
              <a:t>For more information please visit</a:t>
            </a:r>
            <a:r>
              <a:rPr lang="fr-CH" sz="1200" dirty="0">
                <a:solidFill>
                  <a:srgbClr val="002060"/>
                </a:solidFill>
              </a:rPr>
              <a:t>: </a:t>
            </a:r>
            <a:r>
              <a:rPr lang="fr-CH" sz="1200" dirty="0">
                <a:solidFill>
                  <a:srgbClr val="002060"/>
                </a:solidFill>
                <a:hlinkClick r:id="rId6"/>
              </a:rPr>
              <a:t>http://</a:t>
            </a:r>
            <a:r>
              <a:rPr lang="fr-CH" sz="1200" dirty="0" smtClean="0">
                <a:solidFill>
                  <a:srgbClr val="002060"/>
                </a:solidFill>
                <a:hlinkClick r:id="rId6"/>
              </a:rPr>
              <a:t>www.itu.int/en/ITU-D/Technology/Pages/default.aspx</a:t>
            </a:r>
            <a:r>
              <a:rPr lang="fr-CH" sz="1200" dirty="0" smtClean="0">
                <a:solidFill>
                  <a:srgbClr val="002060"/>
                </a:solidFill>
              </a:rPr>
              <a:t> </a:t>
            </a:r>
            <a:endParaRPr lang="en-US" sz="1200" dirty="0">
              <a:solidFill>
                <a:srgbClr val="002060"/>
              </a:solidFill>
            </a:endParaRPr>
          </a:p>
        </p:txBody>
      </p:sp>
      <p:grpSp>
        <p:nvGrpSpPr>
          <p:cNvPr id="38" name="Group 37"/>
          <p:cNvGrpSpPr/>
          <p:nvPr/>
        </p:nvGrpSpPr>
        <p:grpSpPr>
          <a:xfrm>
            <a:off x="74977" y="1168270"/>
            <a:ext cx="6175794" cy="1496162"/>
            <a:chOff x="244229" y="2316038"/>
            <a:chExt cx="6225080" cy="1455592"/>
          </a:xfrm>
        </p:grpSpPr>
        <p:sp>
          <p:nvSpPr>
            <p:cNvPr id="39" name="Rounded Rectangle 38"/>
            <p:cNvSpPr/>
            <p:nvPr/>
          </p:nvSpPr>
          <p:spPr>
            <a:xfrm>
              <a:off x="244229" y="2316038"/>
              <a:ext cx="6225080" cy="1455592"/>
            </a:xfrm>
            <a:prstGeom prst="roundRect">
              <a:avLst/>
            </a:prstGeom>
            <a:solidFill>
              <a:schemeClr val="bg2"/>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40" name="Rectangle 39"/>
            <p:cNvSpPr/>
            <p:nvPr/>
          </p:nvSpPr>
          <p:spPr>
            <a:xfrm>
              <a:off x="2800532" y="3358521"/>
              <a:ext cx="1170114" cy="361224"/>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CH" sz="1100" b="1" dirty="0" smtClean="0"/>
                <a:t>Conformity and Interoperability</a:t>
              </a:r>
              <a:endParaRPr lang="en-US" sz="1100" b="1" dirty="0"/>
            </a:p>
          </p:txBody>
        </p:sp>
        <p:pic>
          <p:nvPicPr>
            <p:cNvPr id="41" name="Picture 4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849364" y="2387419"/>
              <a:ext cx="1097931" cy="966997"/>
            </a:xfrm>
            <a:prstGeom prst="rect">
              <a:avLst/>
            </a:prstGeom>
          </p:spPr>
        </p:pic>
        <p:pic>
          <p:nvPicPr>
            <p:cNvPr id="42" name="Picture 4" descr="Résultat de recherche d'images pour &quot;broadband&quot;"/>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1623144" y="2387419"/>
              <a:ext cx="1117159" cy="965200"/>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384364" y="3358521"/>
              <a:ext cx="1170114" cy="361224"/>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CH" sz="1100" b="1" dirty="0" smtClean="0"/>
                <a:t>Next</a:t>
              </a:r>
              <a:r>
                <a:rPr lang="fr-CH" sz="1100" b="1" dirty="0"/>
                <a:t> </a:t>
              </a:r>
              <a:r>
                <a:rPr lang="fr-CH" sz="1100" b="1" dirty="0" smtClean="0"/>
                <a:t>Generation</a:t>
              </a:r>
            </a:p>
            <a:p>
              <a:pPr algn="ctr"/>
              <a:r>
                <a:rPr lang="fr-CH" sz="1100" b="1" dirty="0" smtClean="0"/>
                <a:t>Networks</a:t>
              </a:r>
              <a:endParaRPr lang="en-US" sz="1100" b="1" dirty="0"/>
            </a:p>
          </p:txBody>
        </p:sp>
        <p:sp>
          <p:nvSpPr>
            <p:cNvPr id="44" name="Rectangle 43"/>
            <p:cNvSpPr/>
            <p:nvPr/>
          </p:nvSpPr>
          <p:spPr>
            <a:xfrm>
              <a:off x="1590803" y="3354417"/>
              <a:ext cx="1175516" cy="365329"/>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CH" sz="1100" b="1" dirty="0" smtClean="0"/>
                <a:t>Mobile</a:t>
              </a:r>
            </a:p>
            <a:p>
              <a:pPr algn="ctr"/>
              <a:r>
                <a:rPr lang="fr-CH" sz="1100" b="1" dirty="0" smtClean="0"/>
                <a:t>Communications</a:t>
              </a:r>
              <a:endParaRPr lang="en-US" sz="1100" b="1" dirty="0"/>
            </a:p>
          </p:txBody>
        </p:sp>
        <p:sp>
          <p:nvSpPr>
            <p:cNvPr id="45" name="Rectangle 44"/>
            <p:cNvSpPr/>
            <p:nvPr/>
          </p:nvSpPr>
          <p:spPr>
            <a:xfrm>
              <a:off x="5209185" y="3358521"/>
              <a:ext cx="1170114" cy="361224"/>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CH" sz="1100" b="1" dirty="0" smtClean="0"/>
                <a:t>Rural Communications</a:t>
              </a:r>
              <a:endParaRPr lang="en-US" sz="1100" b="1" dirty="0"/>
            </a:p>
          </p:txBody>
        </p:sp>
        <p:grpSp>
          <p:nvGrpSpPr>
            <p:cNvPr id="46" name="Group 45"/>
            <p:cNvGrpSpPr/>
            <p:nvPr/>
          </p:nvGrpSpPr>
          <p:grpSpPr>
            <a:xfrm>
              <a:off x="396628" y="2414039"/>
              <a:ext cx="1145587" cy="932642"/>
              <a:chOff x="971533" y="2403879"/>
              <a:chExt cx="1145587" cy="932642"/>
            </a:xfrm>
          </p:grpSpPr>
          <p:sp>
            <p:nvSpPr>
              <p:cNvPr id="52" name="Rectangle 51"/>
              <p:cNvSpPr/>
              <p:nvPr/>
            </p:nvSpPr>
            <p:spPr>
              <a:xfrm>
                <a:off x="971533" y="2403879"/>
                <a:ext cx="1145587" cy="932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pic>
            <p:nvPicPr>
              <p:cNvPr id="53" name="Picture 5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50295" y="2598840"/>
                <a:ext cx="988062" cy="542720"/>
              </a:xfrm>
              <a:prstGeom prst="rect">
                <a:avLst/>
              </a:prstGeom>
            </p:spPr>
          </p:pic>
        </p:grpSp>
        <p:pic>
          <p:nvPicPr>
            <p:cNvPr id="47" name="Picture 46"/>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249383" y="2376956"/>
              <a:ext cx="1089718" cy="977460"/>
            </a:xfrm>
            <a:prstGeom prst="rect">
              <a:avLst/>
            </a:prstGeom>
          </p:spPr>
        </p:pic>
        <p:grpSp>
          <p:nvGrpSpPr>
            <p:cNvPr id="48" name="Group 47"/>
            <p:cNvGrpSpPr/>
            <p:nvPr/>
          </p:nvGrpSpPr>
          <p:grpSpPr>
            <a:xfrm>
              <a:off x="4014945" y="2387420"/>
              <a:ext cx="1149942" cy="959262"/>
              <a:chOff x="4010960" y="2387419"/>
              <a:chExt cx="1162931" cy="967921"/>
            </a:xfrm>
          </p:grpSpPr>
          <p:sp>
            <p:nvSpPr>
              <p:cNvPr id="50" name="Rectangle 49"/>
              <p:cNvSpPr/>
              <p:nvPr/>
            </p:nvSpPr>
            <p:spPr>
              <a:xfrm>
                <a:off x="4011987" y="2387419"/>
                <a:ext cx="1156913" cy="9679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50"/>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010960" y="2466207"/>
                <a:ext cx="1162931" cy="766422"/>
              </a:xfrm>
              <a:prstGeom prst="rect">
                <a:avLst/>
              </a:prstGeom>
            </p:spPr>
          </p:pic>
        </p:grpSp>
        <p:sp>
          <p:nvSpPr>
            <p:cNvPr id="49" name="Rectangle 48"/>
            <p:cNvSpPr/>
            <p:nvPr/>
          </p:nvSpPr>
          <p:spPr>
            <a:xfrm>
              <a:off x="4004859" y="3358521"/>
              <a:ext cx="1170114" cy="361224"/>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CH" sz="1100" b="1" dirty="0" smtClean="0"/>
                <a:t>Broadband Networks</a:t>
              </a:r>
              <a:endParaRPr lang="en-US" sz="1100" b="1" dirty="0"/>
            </a:p>
          </p:txBody>
        </p:sp>
      </p:grpSp>
    </p:spTree>
    <p:extLst>
      <p:ext uri="{BB962C8B-B14F-4D97-AF65-F5344CB8AC3E}">
        <p14:creationId xmlns:p14="http://schemas.microsoft.com/office/powerpoint/2010/main" val="23455676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50900"/>
          </a:xfrm>
          <a:solidFill>
            <a:schemeClr val="tx2">
              <a:lumMod val="20000"/>
              <a:lumOff val="80000"/>
            </a:schemeClr>
          </a:solidFill>
          <a:ln w="22225">
            <a:solidFill>
              <a:schemeClr val="accent1"/>
            </a:solidFill>
          </a:ln>
        </p:spPr>
        <p:txBody>
          <a:bodyPr>
            <a:normAutofit fontScale="90000"/>
          </a:bodyPr>
          <a:lstStyle/>
          <a:p>
            <a:pPr lvl="1">
              <a:defRPr/>
            </a:pPr>
            <a:r>
              <a:rPr lang="en-US" sz="2800" dirty="0"/>
              <a:t>Wireless Broadband Master plans &amp; Broadband Policy</a:t>
            </a:r>
            <a:endParaRPr lang="en-GB" sz="2800" dirty="0"/>
          </a:p>
        </p:txBody>
      </p:sp>
      <p:sp>
        <p:nvSpPr>
          <p:cNvPr id="6147" name="Content Placeholder 2"/>
          <p:cNvSpPr>
            <a:spLocks noGrp="1"/>
          </p:cNvSpPr>
          <p:nvPr>
            <p:ph idx="1"/>
          </p:nvPr>
        </p:nvSpPr>
        <p:spPr>
          <a:xfrm>
            <a:off x="3703899" y="1347789"/>
            <a:ext cx="8148577" cy="4967287"/>
          </a:xfrm>
          <a:ln>
            <a:solidFill>
              <a:srgbClr val="92D050"/>
            </a:solidFill>
            <a:miter lim="800000"/>
            <a:headEnd/>
            <a:tailEnd/>
          </a:ln>
        </p:spPr>
        <p:txBody>
          <a:bodyPr anchor="ctr">
            <a:normAutofit/>
          </a:bodyPr>
          <a:lstStyle/>
          <a:p>
            <a:pPr marL="514350" indent="-457200">
              <a:spcBef>
                <a:spcPts val="500"/>
              </a:spcBef>
              <a:spcAft>
                <a:spcPts val="500"/>
              </a:spcAft>
              <a:buFont typeface="Wingdings" pitchFamily="2" charset="2"/>
              <a:buChar char="q"/>
              <a:defRPr/>
            </a:pPr>
            <a:r>
              <a:rPr lang="en-US" altLang="en-US" sz="2400" dirty="0">
                <a:solidFill>
                  <a:srgbClr val="002060"/>
                </a:solidFill>
                <a:ea typeface="Gulim" pitchFamily="34" charset="-127"/>
              </a:rPr>
              <a:t>In order to facilitate wireless broadband development and implementation</a:t>
            </a:r>
          </a:p>
          <a:p>
            <a:pPr marL="857250" lvl="1" indent="-342900">
              <a:spcAft>
                <a:spcPts val="500"/>
              </a:spcAft>
              <a:buFont typeface="Arial" charset="0"/>
              <a:buChar char="•"/>
              <a:defRPr/>
            </a:pPr>
            <a:r>
              <a:rPr lang="en-US" altLang="en-US" dirty="0">
                <a:solidFill>
                  <a:srgbClr val="002060"/>
                </a:solidFill>
                <a:ea typeface="Gulim" pitchFamily="34" charset="-127"/>
              </a:rPr>
              <a:t>Assessment of existing policy and regulatory framework </a:t>
            </a:r>
          </a:p>
          <a:p>
            <a:pPr marL="857250" lvl="1" indent="-342900">
              <a:spcAft>
                <a:spcPts val="500"/>
              </a:spcAft>
              <a:buFont typeface="Arial" charset="0"/>
              <a:buChar char="•"/>
              <a:defRPr/>
            </a:pPr>
            <a:r>
              <a:rPr lang="en-US" altLang="en-US" dirty="0">
                <a:solidFill>
                  <a:srgbClr val="002060"/>
                </a:solidFill>
                <a:ea typeface="Gulim" pitchFamily="34" charset="-127"/>
              </a:rPr>
              <a:t>Recommendation on key policy issues including licensing, spectrum access, etc. </a:t>
            </a:r>
            <a:endParaRPr lang="en-US" altLang="en-US" dirty="0" smtClean="0">
              <a:solidFill>
                <a:srgbClr val="002060"/>
              </a:solidFill>
              <a:ea typeface="Gulim" pitchFamily="34" charset="-127"/>
            </a:endParaRPr>
          </a:p>
          <a:p>
            <a:pPr marL="857250" lvl="1" indent="-342900">
              <a:spcAft>
                <a:spcPts val="500"/>
              </a:spcAft>
              <a:buFont typeface="Arial" charset="0"/>
              <a:buChar char="•"/>
              <a:defRPr/>
            </a:pPr>
            <a:endParaRPr lang="en-US" altLang="en-US" dirty="0">
              <a:solidFill>
                <a:srgbClr val="002060"/>
              </a:solidFill>
              <a:ea typeface="Gulim" pitchFamily="34" charset="-127"/>
            </a:endParaRPr>
          </a:p>
          <a:p>
            <a:pPr marL="514350" indent="-457200">
              <a:spcBef>
                <a:spcPts val="500"/>
              </a:spcBef>
              <a:spcAft>
                <a:spcPts val="500"/>
              </a:spcAft>
              <a:buFont typeface="Wingdings" pitchFamily="2" charset="2"/>
              <a:buChar char="q"/>
              <a:defRPr/>
            </a:pPr>
            <a:r>
              <a:rPr lang="en-US" altLang="en-US" sz="2400" dirty="0">
                <a:solidFill>
                  <a:srgbClr val="002060"/>
                </a:solidFill>
                <a:ea typeface="Gulim" pitchFamily="34" charset="-127"/>
              </a:rPr>
              <a:t>ITU has </a:t>
            </a:r>
            <a:r>
              <a:rPr lang="en-US" altLang="en-US" sz="2400" dirty="0" smtClean="0">
                <a:solidFill>
                  <a:srgbClr val="002060"/>
                </a:solidFill>
                <a:ea typeface="Gulim" pitchFamily="34" charset="-127"/>
              </a:rPr>
              <a:t>helped more than </a:t>
            </a:r>
            <a:r>
              <a:rPr lang="en-US" altLang="en-US" sz="2400" dirty="0">
                <a:solidFill>
                  <a:srgbClr val="002060"/>
                </a:solidFill>
                <a:ea typeface="Gulim" pitchFamily="34" charset="-127"/>
              </a:rPr>
              <a:t>20 countries since 2010  </a:t>
            </a:r>
          </a:p>
          <a:p>
            <a:pPr marL="742950" lvl="2" indent="-285750">
              <a:spcAft>
                <a:spcPts val="500"/>
              </a:spcAft>
              <a:buFont typeface="Arial" charset="0"/>
              <a:buChar char="•"/>
              <a:defRPr/>
            </a:pPr>
            <a:r>
              <a:rPr lang="en-US" altLang="en-US" sz="2400" dirty="0">
                <a:solidFill>
                  <a:srgbClr val="002060"/>
                </a:solidFill>
                <a:ea typeface="Gulim" pitchFamily="34" charset="-127"/>
              </a:rPr>
              <a:t>Guidelines for ASP countries (2013)</a:t>
            </a:r>
          </a:p>
          <a:p>
            <a:pPr marL="742950" lvl="2" indent="-285750">
              <a:spcAft>
                <a:spcPts val="500"/>
              </a:spcAft>
              <a:buFont typeface="Arial" charset="0"/>
              <a:buChar char="•"/>
              <a:defRPr/>
            </a:pPr>
            <a:r>
              <a:rPr lang="en-US" altLang="en-US" sz="2400" dirty="0">
                <a:solidFill>
                  <a:srgbClr val="002060"/>
                </a:solidFill>
                <a:ea typeface="Gulim" pitchFamily="34" charset="-127"/>
              </a:rPr>
              <a:t>Wireless Broadband Master plan: 8 countries in ASP and Africa (2011~)</a:t>
            </a:r>
          </a:p>
          <a:p>
            <a:pPr marL="742950" lvl="2" indent="-285750">
              <a:spcAft>
                <a:spcPts val="500"/>
              </a:spcAft>
              <a:buFont typeface="Arial" charset="0"/>
              <a:buChar char="•"/>
              <a:defRPr/>
            </a:pPr>
            <a:r>
              <a:rPr lang="en-US" altLang="en-US" sz="2400" dirty="0">
                <a:solidFill>
                  <a:schemeClr val="tx2">
                    <a:lumMod val="75000"/>
                  </a:schemeClr>
                </a:solidFill>
              </a:rPr>
              <a:t>National Broadband Policy: 12 countries in ASP and AMS (2012~)</a:t>
            </a:r>
          </a:p>
        </p:txBody>
      </p:sp>
      <p:pic>
        <p:nvPicPr>
          <p:cNvPr id="62469"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60478" y="1986679"/>
            <a:ext cx="2665412" cy="3830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17031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987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cs typeface="Arial" panose="020B0604020202020204" pitchFamily="34" charset="0"/>
              </a:rPr>
              <a:t>Macedonia and Poland</a:t>
            </a:r>
          </a:p>
        </p:txBody>
      </p:sp>
      <p:sp>
        <p:nvSpPr>
          <p:cNvPr id="798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61DE497-849C-44AD-85F6-ED70BC9CE918}" type="slidenum">
              <a:rPr lang="en-US" altLang="en-US" sz="1200">
                <a:solidFill>
                  <a:srgbClr val="898989"/>
                </a:solidFill>
              </a:rPr>
              <a:pPr>
                <a:spcBef>
                  <a:spcPct val="0"/>
                </a:spcBef>
                <a:buFontTx/>
                <a:buNone/>
              </a:pPr>
              <a:t>21</a:t>
            </a:fld>
            <a:endParaRPr lang="en-US" altLang="en-US" sz="1200">
              <a:solidFill>
                <a:srgbClr val="898989"/>
              </a:solidFill>
            </a:endParaRPr>
          </a:p>
        </p:txBody>
      </p:sp>
      <p:sp>
        <p:nvSpPr>
          <p:cNvPr id="79877"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cs typeface="Arial" panose="020B0604020202020204" pitchFamily="34" charset="0"/>
              </a:rPr>
              <a:t>28/11/2016</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t="9297"/>
          <a:stretch/>
        </p:blipFill>
        <p:spPr>
          <a:xfrm>
            <a:off x="1999829" y="717252"/>
            <a:ext cx="8623721" cy="5866427"/>
          </a:xfrm>
          <a:prstGeom prst="rect">
            <a:avLst/>
          </a:prstGeom>
        </p:spPr>
      </p:pic>
      <p:sp>
        <p:nvSpPr>
          <p:cNvPr id="7" name="Rectangle 6"/>
          <p:cNvSpPr/>
          <p:nvPr/>
        </p:nvSpPr>
        <p:spPr>
          <a:xfrm>
            <a:off x="2318244" y="4678089"/>
            <a:ext cx="8064500" cy="1015663"/>
          </a:xfrm>
          <a:prstGeom prst="rect">
            <a:avLst/>
          </a:prstGeom>
          <a:ln>
            <a:noFill/>
          </a:ln>
        </p:spPr>
        <p:txBody>
          <a:bodyPr>
            <a:spAutoFit/>
          </a:bodyPr>
          <a:lstStyle/>
          <a:p>
            <a:pPr algn="ctr">
              <a:defRPr/>
            </a:pPr>
            <a:r>
              <a:rPr lang="en-US" sz="6000" b="1" kern="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charset="0"/>
              </a:rPr>
              <a:t>Broadcasting</a:t>
            </a:r>
            <a:endParaRPr lang="en-US" sz="44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charset="0"/>
            </a:endParaRPr>
          </a:p>
        </p:txBody>
      </p:sp>
    </p:spTree>
    <p:extLst>
      <p:ext uri="{BB962C8B-B14F-4D97-AF65-F5344CB8AC3E}">
        <p14:creationId xmlns:p14="http://schemas.microsoft.com/office/powerpoint/2010/main" val="218610838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50900"/>
          </a:xfrm>
          <a:solidFill>
            <a:schemeClr val="tx2">
              <a:lumMod val="20000"/>
              <a:lumOff val="80000"/>
            </a:schemeClr>
          </a:solidFill>
          <a:ln w="22225">
            <a:solidFill>
              <a:schemeClr val="accent1"/>
            </a:solidFill>
          </a:ln>
        </p:spPr>
        <p:txBody>
          <a:bodyPr>
            <a:normAutofit fontScale="90000"/>
          </a:bodyPr>
          <a:lstStyle/>
          <a:p>
            <a:pPr lvl="1">
              <a:defRPr/>
            </a:pPr>
            <a:r>
              <a:rPr lang="en-US" sz="2800" dirty="0">
                <a:solidFill>
                  <a:srgbClr val="002060"/>
                </a:solidFill>
                <a:ea typeface="Gulim" pitchFamily="34" charset="-127"/>
              </a:rPr>
              <a:t>The Guidelines for Transition to Digital Broadcasting</a:t>
            </a:r>
            <a:endParaRPr lang="en-GB" sz="2800" dirty="0"/>
          </a:p>
        </p:txBody>
      </p:sp>
      <p:sp>
        <p:nvSpPr>
          <p:cNvPr id="80899" name="Content Placeholder 2"/>
          <p:cNvSpPr>
            <a:spLocks noGrp="1"/>
          </p:cNvSpPr>
          <p:nvPr>
            <p:ph idx="1"/>
          </p:nvPr>
        </p:nvSpPr>
        <p:spPr>
          <a:xfrm>
            <a:off x="3827363" y="1341439"/>
            <a:ext cx="8095664" cy="4967287"/>
          </a:xfrm>
          <a:ln>
            <a:solidFill>
              <a:srgbClr val="92D050"/>
            </a:solidFill>
            <a:miter lim="800000"/>
            <a:headEnd/>
            <a:tailEnd/>
          </a:ln>
        </p:spPr>
        <p:txBody>
          <a:bodyPr>
            <a:noAutofit/>
          </a:bodyPr>
          <a:lstStyle/>
          <a:p>
            <a:pPr marL="514350" indent="-457200">
              <a:spcBef>
                <a:spcPts val="500"/>
              </a:spcBef>
              <a:spcAft>
                <a:spcPts val="500"/>
              </a:spcAft>
              <a:buFont typeface="Wingdings" panose="05000000000000000000" pitchFamily="2" charset="2"/>
              <a:buChar char="q"/>
            </a:pPr>
            <a:r>
              <a:rPr lang="en-US" altLang="en-US" sz="2400" dirty="0">
                <a:solidFill>
                  <a:srgbClr val="002060"/>
                </a:solidFill>
                <a:ea typeface="Gulim" panose="020B0600000101010101" pitchFamily="34" charset="-127"/>
              </a:rPr>
              <a:t>Intended to provide information and recommendation</a:t>
            </a:r>
          </a:p>
          <a:p>
            <a:pPr marL="857250" lvl="1" indent="-342900">
              <a:spcAft>
                <a:spcPts val="500"/>
              </a:spcAft>
            </a:pPr>
            <a:r>
              <a:rPr lang="en-US" altLang="en-US" dirty="0">
                <a:solidFill>
                  <a:srgbClr val="002060"/>
                </a:solidFill>
                <a:ea typeface="Gulim" panose="020B0600000101010101" pitchFamily="34" charset="-127"/>
              </a:rPr>
              <a:t>On policy, technologies, network planning, customer awareness and business planning </a:t>
            </a:r>
          </a:p>
          <a:p>
            <a:pPr marL="857250" lvl="1" indent="-342900">
              <a:spcAft>
                <a:spcPts val="500"/>
              </a:spcAft>
            </a:pPr>
            <a:r>
              <a:rPr lang="en-US" altLang="en-US" dirty="0">
                <a:solidFill>
                  <a:srgbClr val="002060"/>
                </a:solidFill>
                <a:ea typeface="Gulim" panose="020B0600000101010101" pitchFamily="34" charset="-127"/>
              </a:rPr>
              <a:t>for the smooth transition to Digital Terrestrial Television Broadcasting (DTTB) and introduction of Mobile Television Broadcasting </a:t>
            </a:r>
            <a:endParaRPr lang="en-US" altLang="en-US" dirty="0" smtClean="0">
              <a:solidFill>
                <a:srgbClr val="002060"/>
              </a:solidFill>
              <a:ea typeface="Gulim" panose="020B0600000101010101" pitchFamily="34" charset="-127"/>
            </a:endParaRPr>
          </a:p>
          <a:p>
            <a:pPr marL="514350" lvl="1" indent="0">
              <a:spcAft>
                <a:spcPts val="500"/>
              </a:spcAft>
              <a:buNone/>
            </a:pPr>
            <a:endParaRPr lang="en-US" altLang="en-US" dirty="0">
              <a:solidFill>
                <a:srgbClr val="002060"/>
              </a:solidFill>
              <a:ea typeface="Gulim" panose="020B0600000101010101" pitchFamily="34" charset="-127"/>
            </a:endParaRPr>
          </a:p>
          <a:p>
            <a:pPr marL="514350" indent="-457200">
              <a:spcBef>
                <a:spcPts val="500"/>
              </a:spcBef>
              <a:spcAft>
                <a:spcPts val="500"/>
              </a:spcAft>
              <a:buFont typeface="Wingdings" panose="05000000000000000000" pitchFamily="2" charset="2"/>
              <a:buChar char="q"/>
            </a:pPr>
            <a:r>
              <a:rPr lang="en-US" altLang="en-US" sz="2400" dirty="0">
                <a:solidFill>
                  <a:srgbClr val="002060"/>
                </a:solidFill>
                <a:ea typeface="Gulim" panose="020B0600000101010101" pitchFamily="34" charset="-127"/>
              </a:rPr>
              <a:t>Prepared in 2010 for Africa </a:t>
            </a:r>
          </a:p>
          <a:p>
            <a:pPr marL="742950" lvl="2" indent="-285750">
              <a:spcAft>
                <a:spcPts val="500"/>
              </a:spcAft>
            </a:pPr>
            <a:r>
              <a:rPr lang="en-US" altLang="en-US" sz="2400" dirty="0">
                <a:solidFill>
                  <a:srgbClr val="002060"/>
                </a:solidFill>
                <a:ea typeface="Gulim" panose="020B0600000101010101" pitchFamily="34" charset="-127"/>
              </a:rPr>
              <a:t>1</a:t>
            </a:r>
            <a:r>
              <a:rPr lang="en-US" altLang="en-US" sz="2400" baseline="30000" dirty="0">
                <a:solidFill>
                  <a:srgbClr val="002060"/>
                </a:solidFill>
                <a:ea typeface="Gulim" panose="020B0600000101010101" pitchFamily="34" charset="-127"/>
              </a:rPr>
              <a:t>st</a:t>
            </a:r>
            <a:r>
              <a:rPr lang="en-US" altLang="en-US" sz="2400" dirty="0">
                <a:solidFill>
                  <a:srgbClr val="002060"/>
                </a:solidFill>
                <a:ea typeface="Gulim" panose="020B0600000101010101" pitchFamily="34" charset="-127"/>
              </a:rPr>
              <a:t> Revision (2012) for ASP adding a section on archives migration</a:t>
            </a:r>
          </a:p>
          <a:p>
            <a:pPr marL="742950" lvl="2" indent="-285750">
              <a:spcAft>
                <a:spcPts val="500"/>
              </a:spcAft>
            </a:pPr>
            <a:r>
              <a:rPr lang="en-US" altLang="en-US" sz="2400" dirty="0">
                <a:solidFill>
                  <a:srgbClr val="002060"/>
                </a:solidFill>
                <a:ea typeface="Gulim" panose="020B0600000101010101" pitchFamily="34" charset="-127"/>
              </a:rPr>
              <a:t>2</a:t>
            </a:r>
            <a:r>
              <a:rPr lang="en-US" altLang="en-US" sz="2400" baseline="30000" dirty="0">
                <a:solidFill>
                  <a:srgbClr val="002060"/>
                </a:solidFill>
                <a:ea typeface="Gulim" panose="020B0600000101010101" pitchFamily="34" charset="-127"/>
              </a:rPr>
              <a:t>nd</a:t>
            </a:r>
            <a:r>
              <a:rPr lang="en-US" altLang="en-US" sz="2400" dirty="0">
                <a:solidFill>
                  <a:srgbClr val="002060"/>
                </a:solidFill>
                <a:ea typeface="Gulim" panose="020B0600000101010101" pitchFamily="34" charset="-127"/>
              </a:rPr>
              <a:t> revision (2014)  for global  including Satellite TV, Cable TV, IPTV</a:t>
            </a:r>
            <a:endParaRPr lang="en-GB" altLang="en-US" sz="2400" dirty="0"/>
          </a:p>
        </p:txBody>
      </p:sp>
      <p:pic>
        <p:nvPicPr>
          <p:cNvPr id="3" name="Picture 2"/>
          <p:cNvPicPr>
            <a:picLocks noChangeAspect="1"/>
          </p:cNvPicPr>
          <p:nvPr/>
        </p:nvPicPr>
        <p:blipFill>
          <a:blip r:embed="rId2"/>
          <a:stretch>
            <a:fillRect/>
          </a:stretch>
        </p:blipFill>
        <p:spPr>
          <a:xfrm>
            <a:off x="264173" y="1406229"/>
            <a:ext cx="3467100" cy="4914900"/>
          </a:xfrm>
          <a:prstGeom prst="rect">
            <a:avLst/>
          </a:prstGeom>
        </p:spPr>
      </p:pic>
    </p:spTree>
    <p:extLst>
      <p:ext uri="{BB962C8B-B14F-4D97-AF65-F5344CB8AC3E}">
        <p14:creationId xmlns:p14="http://schemas.microsoft.com/office/powerpoint/2010/main" val="19117140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50900"/>
          </a:xfrm>
          <a:solidFill>
            <a:schemeClr val="tx2">
              <a:lumMod val="20000"/>
              <a:lumOff val="80000"/>
            </a:schemeClr>
          </a:solidFill>
          <a:ln w="22225">
            <a:solidFill>
              <a:schemeClr val="accent1"/>
            </a:solidFill>
          </a:ln>
        </p:spPr>
        <p:txBody>
          <a:bodyPr/>
          <a:lstStyle/>
          <a:p>
            <a:pPr lvl="1">
              <a:defRPr/>
            </a:pPr>
            <a:r>
              <a:rPr lang="en-US" sz="2800" dirty="0">
                <a:solidFill>
                  <a:srgbClr val="002060"/>
                </a:solidFill>
                <a:ea typeface="Gulim" pitchFamily="34" charset="-127"/>
              </a:rPr>
              <a:t>National Roadmaps for Digital Broadcasting</a:t>
            </a:r>
            <a:endParaRPr lang="en-GB" sz="2800" dirty="0"/>
          </a:p>
        </p:txBody>
      </p:sp>
      <p:sp>
        <p:nvSpPr>
          <p:cNvPr id="81923" name="Content Placeholder 2"/>
          <p:cNvSpPr>
            <a:spLocks noGrp="1"/>
          </p:cNvSpPr>
          <p:nvPr>
            <p:ph idx="1"/>
          </p:nvPr>
        </p:nvSpPr>
        <p:spPr>
          <a:xfrm>
            <a:off x="158737" y="1607802"/>
            <a:ext cx="11587912" cy="4752975"/>
          </a:xfrm>
          <a:ln>
            <a:solidFill>
              <a:srgbClr val="92D050"/>
            </a:solidFill>
            <a:miter lim="800000"/>
            <a:headEnd/>
            <a:tailEnd/>
          </a:ln>
        </p:spPr>
        <p:txBody>
          <a:bodyPr anchor="ctr">
            <a:noAutofit/>
          </a:bodyPr>
          <a:lstStyle/>
          <a:p>
            <a:pPr marL="514350" indent="-457200">
              <a:spcBef>
                <a:spcPts val="500"/>
              </a:spcBef>
              <a:spcAft>
                <a:spcPts val="500"/>
              </a:spcAft>
              <a:buFont typeface="Wingdings" panose="05000000000000000000" pitchFamily="2" charset="2"/>
              <a:buChar char="q"/>
            </a:pPr>
            <a:r>
              <a:rPr lang="en-US" altLang="en-US" sz="3200" dirty="0">
                <a:solidFill>
                  <a:srgbClr val="002060"/>
                </a:solidFill>
                <a:ea typeface="Gulim" panose="020B0600000101010101" pitchFamily="34" charset="-127"/>
              </a:rPr>
              <a:t>Assisted a number of Member countries in developing roadmap for transition from analogue to digital broadcasting</a:t>
            </a:r>
          </a:p>
          <a:p>
            <a:pPr marL="514350" indent="-457200">
              <a:spcBef>
                <a:spcPts val="500"/>
              </a:spcBef>
              <a:spcAft>
                <a:spcPts val="500"/>
              </a:spcAft>
              <a:buFont typeface="Wingdings" panose="05000000000000000000" pitchFamily="2" charset="2"/>
              <a:buChar char="q"/>
            </a:pPr>
            <a:r>
              <a:rPr lang="en-US" altLang="en-US" sz="3200" dirty="0">
                <a:solidFill>
                  <a:srgbClr val="002060"/>
                </a:solidFill>
                <a:ea typeface="Gulim" panose="020B0600000101010101" pitchFamily="34" charset="-127"/>
              </a:rPr>
              <a:t>ITU has </a:t>
            </a:r>
            <a:r>
              <a:rPr lang="en-US" altLang="en-US" sz="3200" dirty="0" smtClean="0">
                <a:solidFill>
                  <a:srgbClr val="002060"/>
                </a:solidFill>
                <a:ea typeface="Gulim" panose="020B0600000101010101" pitchFamily="34" charset="-127"/>
              </a:rPr>
              <a:t>more than 40 countries </a:t>
            </a:r>
            <a:r>
              <a:rPr lang="en-US" altLang="en-US" sz="3200" dirty="0">
                <a:solidFill>
                  <a:srgbClr val="002060"/>
                </a:solidFill>
                <a:ea typeface="Gulim" panose="020B0600000101010101" pitchFamily="34" charset="-127"/>
              </a:rPr>
              <a:t>since 2009 for establishing national goals, strategies, key activities and so forth</a:t>
            </a:r>
          </a:p>
          <a:p>
            <a:pPr marL="742950" lvl="2" indent="-285750">
              <a:spcAft>
                <a:spcPts val="500"/>
              </a:spcAft>
            </a:pPr>
            <a:r>
              <a:rPr lang="en-US" altLang="en-US" sz="2400" dirty="0">
                <a:solidFill>
                  <a:srgbClr val="002060"/>
                </a:solidFill>
                <a:ea typeface="Gulim" panose="020B0600000101010101" pitchFamily="34" charset="-127"/>
              </a:rPr>
              <a:t>Africa Region (6): Angola, Ethiopia, Mali, Gabon, DRC, Equatorial Guinea</a:t>
            </a:r>
          </a:p>
          <a:p>
            <a:pPr marL="742950" lvl="2" indent="-285750">
              <a:spcAft>
                <a:spcPts val="500"/>
              </a:spcAft>
            </a:pPr>
            <a:r>
              <a:rPr lang="en-US" altLang="en-US" sz="2400" dirty="0">
                <a:solidFill>
                  <a:srgbClr val="002060"/>
                </a:solidFill>
                <a:ea typeface="Gulim" panose="020B0600000101010101" pitchFamily="34" charset="-127"/>
              </a:rPr>
              <a:t>ASP Region (24): Afghanistan, Bangladesh, Bhutan, Cambodia, Fiji, Indonesia, Kiribati, Lao PDR, Maldives, Micronesia, Mongolia, Myanmar, Nauru, Nepal, Papua New Guinea, Philippines, Samoa, Solomon Islands, Sri Lanka, Thailand, Timor-Leste, Tonga, Vanuatu and Vietnam</a:t>
            </a:r>
          </a:p>
          <a:p>
            <a:pPr marL="742950" lvl="2" indent="-285750">
              <a:spcAft>
                <a:spcPts val="500"/>
              </a:spcAft>
            </a:pPr>
            <a:r>
              <a:rPr lang="en-US" altLang="en-US" sz="2400" dirty="0">
                <a:solidFill>
                  <a:srgbClr val="002060"/>
                </a:solidFill>
                <a:ea typeface="Gulim" panose="020B0600000101010101" pitchFamily="34" charset="-127"/>
              </a:rPr>
              <a:t>AMS (14): Guyana, 13 other </a:t>
            </a:r>
          </a:p>
          <a:p>
            <a:pPr marL="742950" lvl="2" indent="-285750">
              <a:spcAft>
                <a:spcPts val="500"/>
              </a:spcAft>
            </a:pPr>
            <a:r>
              <a:rPr lang="en-US" altLang="en-US" sz="2400" dirty="0">
                <a:solidFill>
                  <a:srgbClr val="002060"/>
                </a:solidFill>
                <a:ea typeface="Gulim" panose="020B0600000101010101" pitchFamily="34" charset="-127"/>
              </a:rPr>
              <a:t>Projects funded by Republic of Korea, Japan, Australia, CAF (Latin-American Development Bank)</a:t>
            </a:r>
          </a:p>
          <a:p>
            <a:pPr marL="742950" lvl="2" indent="-285750">
              <a:spcAft>
                <a:spcPts val="500"/>
              </a:spcAft>
            </a:pPr>
            <a:r>
              <a:rPr lang="en-US" altLang="en-US" sz="2400" dirty="0">
                <a:solidFill>
                  <a:srgbClr val="002060"/>
                </a:solidFill>
                <a:ea typeface="Gulim" panose="020B0600000101010101" pitchFamily="34" charset="-127"/>
              </a:rPr>
              <a:t>BDT direct assistance</a:t>
            </a:r>
            <a:r>
              <a:rPr lang="en-US" altLang="en-US" sz="2800" dirty="0">
                <a:solidFill>
                  <a:srgbClr val="002060"/>
                </a:solidFill>
                <a:ea typeface="Gulim" panose="020B0600000101010101" pitchFamily="34" charset="-127"/>
              </a:rPr>
              <a:t>  </a:t>
            </a:r>
            <a:endParaRPr lang="en-GB" altLang="en-US" sz="2800" dirty="0" smtClean="0"/>
          </a:p>
        </p:txBody>
      </p:sp>
    </p:spTree>
    <p:extLst>
      <p:ext uri="{BB962C8B-B14F-4D97-AF65-F5344CB8AC3E}">
        <p14:creationId xmlns:p14="http://schemas.microsoft.com/office/powerpoint/2010/main" val="17227012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43926" y="5857876"/>
            <a:ext cx="17811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9830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38438" y="1214439"/>
            <a:ext cx="6572250"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Rectangle 8"/>
          <p:cNvSpPr>
            <a:spLocks noChangeArrowheads="1"/>
          </p:cNvSpPr>
          <p:nvPr/>
        </p:nvSpPr>
        <p:spPr bwMode="auto">
          <a:xfrm>
            <a:off x="6129338" y="1668463"/>
            <a:ext cx="31670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GB" altLang="en-US" sz="2400" b="1">
                <a:solidFill>
                  <a:srgbClr val="FFFF00"/>
                </a:solidFill>
                <a:latin typeface="Arial" panose="020B0604020202020204" pitchFamily="34" charset="0"/>
              </a:rPr>
              <a:t>Digital Terrestrial Television Broadcasting (DTTB)</a:t>
            </a:r>
          </a:p>
          <a:p>
            <a:pPr algn="ctr" eaLnBrk="1" hangingPunct="1">
              <a:lnSpc>
                <a:spcPct val="150000"/>
              </a:lnSpc>
              <a:spcBef>
                <a:spcPct val="0"/>
              </a:spcBef>
              <a:buFontTx/>
              <a:buNone/>
            </a:pPr>
            <a:endParaRPr lang="en-GB" altLang="en-US" sz="2400" b="1">
              <a:solidFill>
                <a:srgbClr val="FFFF00"/>
              </a:solidFill>
              <a:latin typeface="Arial" panose="020B0604020202020204" pitchFamily="34" charset="0"/>
            </a:endParaRPr>
          </a:p>
          <a:p>
            <a:pPr algn="ctr" eaLnBrk="1" hangingPunct="1">
              <a:lnSpc>
                <a:spcPct val="150000"/>
              </a:lnSpc>
              <a:spcBef>
                <a:spcPct val="0"/>
              </a:spcBef>
              <a:buFontTx/>
              <a:buNone/>
            </a:pPr>
            <a:r>
              <a:rPr lang="en-GB" altLang="en-US" sz="2400" b="1">
                <a:solidFill>
                  <a:srgbClr val="FFFF00"/>
                </a:solidFill>
                <a:latin typeface="Arial" panose="020B0604020202020204" pitchFamily="34" charset="0"/>
              </a:rPr>
              <a:t>DSO database</a:t>
            </a:r>
            <a:endParaRPr lang="en-GB" altLang="en-US" sz="1800" b="1">
              <a:solidFill>
                <a:srgbClr val="000000"/>
              </a:solidFill>
              <a:latin typeface="Arial" panose="020B0604020202020204" pitchFamily="34" charset="0"/>
            </a:endParaRPr>
          </a:p>
        </p:txBody>
      </p:sp>
      <p:sp>
        <p:nvSpPr>
          <p:cNvPr id="98311" name="Rectangle 1"/>
          <p:cNvSpPr>
            <a:spLocks noChangeArrowheads="1"/>
          </p:cNvSpPr>
          <p:nvPr/>
        </p:nvSpPr>
        <p:spPr bwMode="auto">
          <a:xfrm>
            <a:off x="3719513" y="5232400"/>
            <a:ext cx="446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b="1">
                <a:solidFill>
                  <a:srgbClr val="FFFFFF"/>
                </a:solidFill>
              </a:rPr>
              <a:t> ITU/BDT</a:t>
            </a:r>
          </a:p>
        </p:txBody>
      </p:sp>
    </p:spTree>
    <p:extLst>
      <p:ext uri="{BB962C8B-B14F-4D97-AF65-F5344CB8AC3E}">
        <p14:creationId xmlns:p14="http://schemas.microsoft.com/office/powerpoint/2010/main" val="3021238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el 1"/>
          <p:cNvSpPr>
            <a:spLocks noGrp="1"/>
          </p:cNvSpPr>
          <p:nvPr>
            <p:ph type="title"/>
          </p:nvPr>
        </p:nvSpPr>
        <p:spPr>
          <a:xfrm>
            <a:off x="1981200" y="142875"/>
            <a:ext cx="8229600" cy="477838"/>
          </a:xfrm>
        </p:spPr>
        <p:txBody>
          <a:bodyPr>
            <a:normAutofit fontScale="90000"/>
          </a:bodyPr>
          <a:lstStyle/>
          <a:p>
            <a:pPr algn="l" eaLnBrk="1" hangingPunct="1"/>
            <a:r>
              <a:rPr lang="en-GB" altLang="en-US" sz="3600" i="1">
                <a:solidFill>
                  <a:schemeClr val="tx2"/>
                </a:solidFill>
              </a:rPr>
              <a:t>Website features</a:t>
            </a:r>
          </a:p>
        </p:txBody>
      </p:sp>
      <p:cxnSp>
        <p:nvCxnSpPr>
          <p:cNvPr id="6" name="Rechte verbindingslijn 5"/>
          <p:cNvCxnSpPr/>
          <p:nvPr/>
        </p:nvCxnSpPr>
        <p:spPr>
          <a:xfrm>
            <a:off x="1631950" y="620714"/>
            <a:ext cx="7143750" cy="1587"/>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834947" y="681979"/>
            <a:ext cx="9831216" cy="5467586"/>
            <a:chOff x="1631950" y="1098551"/>
            <a:chExt cx="8928100" cy="4778375"/>
          </a:xfrm>
        </p:grpSpPr>
        <p:sp>
          <p:nvSpPr>
            <p:cNvPr id="35" name="Rectangle 34"/>
            <p:cNvSpPr/>
            <p:nvPr/>
          </p:nvSpPr>
          <p:spPr>
            <a:xfrm>
              <a:off x="1631950" y="1098551"/>
              <a:ext cx="8928100" cy="4778375"/>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pic>
          <p:nvPicPr>
            <p:cNvPr id="102406" name="Picture 2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87525" y="1260476"/>
              <a:ext cx="2465388"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Picture 2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364039" y="1260475"/>
              <a:ext cx="186372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Picture 26"/>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6346826" y="1263651"/>
              <a:ext cx="2106613"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9" name="Picture 27"/>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8550276" y="1260475"/>
              <a:ext cx="1882775"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0" name="Picture 29"/>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6346826" y="3387725"/>
              <a:ext cx="2106613"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1" name="Picture 30"/>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4364039" y="4257676"/>
              <a:ext cx="1874837"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4"/>
          <p:cNvSpPr/>
          <p:nvPr/>
        </p:nvSpPr>
        <p:spPr>
          <a:xfrm>
            <a:off x="2248331" y="6040494"/>
            <a:ext cx="7794561" cy="646331"/>
          </a:xfrm>
          <a:prstGeom prst="rect">
            <a:avLst/>
          </a:prstGeom>
        </p:spPr>
        <p:txBody>
          <a:bodyPr wrap="square">
            <a:spAutoFit/>
          </a:bodyPr>
          <a:lstStyle/>
          <a:p>
            <a:pPr>
              <a:defRPr/>
            </a:pPr>
            <a:endParaRPr lang="en-US" dirty="0">
              <a:hlinkClick r:id="rId8"/>
            </a:endParaRPr>
          </a:p>
          <a:p>
            <a:pPr>
              <a:defRPr/>
            </a:pPr>
            <a:r>
              <a:rPr lang="en-US" dirty="0">
                <a:hlinkClick r:id="rId8"/>
              </a:rPr>
              <a:t>http://www.itu.int/en/ITU-D/Spectrum-Broadcasting/Pages/DSO/Default.aspx</a:t>
            </a:r>
            <a:endParaRPr lang="en-US" dirty="0"/>
          </a:p>
        </p:txBody>
      </p:sp>
    </p:spTree>
    <p:extLst>
      <p:ext uri="{BB962C8B-B14F-4D97-AF65-F5344CB8AC3E}">
        <p14:creationId xmlns:p14="http://schemas.microsoft.com/office/powerpoint/2010/main" val="3171662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774826" y="2060575"/>
            <a:ext cx="8424863" cy="2376488"/>
          </a:xfrm>
          <a:prstGeom prst="rect">
            <a:avLst/>
          </a:prstGeom>
          <a:gradFill rotWithShape="1">
            <a:gsLst>
              <a:gs pos="0">
                <a:srgbClr val="1B5BA2"/>
              </a:gs>
              <a:gs pos="100000">
                <a:srgbClr val="0099FF"/>
              </a:gs>
            </a:gsLst>
            <a:lin ang="0" scaled="1"/>
          </a:gradFill>
          <a:ln w="9525">
            <a:noFill/>
            <a:miter lim="800000"/>
            <a:headEnd/>
            <a:tailEnd/>
          </a:ln>
          <a:effectLst/>
        </p:spPr>
        <p:txBody>
          <a:bodyPr anchor="ctr"/>
          <a:lstStyle/>
          <a:p>
            <a:pPr algn="ctr">
              <a:lnSpc>
                <a:spcPct val="150000"/>
              </a:lnSpc>
              <a:defRPr/>
            </a:pPr>
            <a:r>
              <a:rPr lang="en-US" sz="3600" b="1" kern="0" dirty="0">
                <a:solidFill>
                  <a:srgbClr val="FFFFFF"/>
                </a:solidFill>
                <a:effectLst>
                  <a:outerShdw blurRad="38100" dist="38100" dir="2700000" algn="tl">
                    <a:srgbClr val="000000"/>
                  </a:outerShdw>
                </a:effectLst>
                <a:cs typeface="Arial" charset="0"/>
              </a:rPr>
              <a:t>Spectrum Management Training Program SMTP </a:t>
            </a:r>
          </a:p>
        </p:txBody>
      </p:sp>
    </p:spTree>
    <p:extLst>
      <p:ext uri="{BB962C8B-B14F-4D97-AF65-F5344CB8AC3E}">
        <p14:creationId xmlns:p14="http://schemas.microsoft.com/office/powerpoint/2010/main" val="3216356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790" y="549276"/>
            <a:ext cx="11348233" cy="5616575"/>
          </a:xfrm>
        </p:spPr>
        <p:txBody>
          <a:bodyPr rtlCol="0">
            <a:noAutofit/>
          </a:bodyPr>
          <a:lstStyle/>
          <a:p>
            <a:pPr marL="0" indent="0">
              <a:buNone/>
              <a:defRPr/>
            </a:pPr>
            <a:r>
              <a:rPr lang="en-GB" sz="2000" b="1" dirty="0"/>
              <a:t>Addressed problem</a:t>
            </a:r>
          </a:p>
          <a:p>
            <a:pPr>
              <a:defRPr/>
            </a:pPr>
            <a:r>
              <a:rPr lang="en-GB" sz="2000" dirty="0"/>
              <a:t>Today there are no formal holistic SM education programs, except some ad hoc commercial or public courses such as ITU BR seminars, USTTI</a:t>
            </a:r>
          </a:p>
          <a:p>
            <a:pPr>
              <a:defRPr/>
            </a:pPr>
            <a:r>
              <a:rPr lang="en-GB" sz="2000" dirty="0"/>
              <a:t>Large administrations train SM staff by seconding them to experienced workers, but this offers narrowed vision and no formal quality check</a:t>
            </a:r>
          </a:p>
          <a:p>
            <a:pPr>
              <a:defRPr/>
            </a:pPr>
            <a:r>
              <a:rPr lang="en-GB" sz="2000" dirty="0"/>
              <a:t>Many smaller administrations, especially in developing countries, do not have even such option, but must rely solely on ad hoc courses </a:t>
            </a:r>
          </a:p>
          <a:p>
            <a:pPr marL="0" indent="0">
              <a:buNone/>
              <a:defRPr/>
            </a:pPr>
            <a:r>
              <a:rPr lang="en-GB" sz="2000" b="1" dirty="0"/>
              <a:t>Solution</a:t>
            </a:r>
          </a:p>
          <a:p>
            <a:pPr>
              <a:defRPr/>
            </a:pPr>
            <a:r>
              <a:rPr lang="en-GB" sz="2000" dirty="0"/>
              <a:t>ITU established Spectrum Management Training Program:</a:t>
            </a:r>
          </a:p>
          <a:p>
            <a:pPr lvl="1">
              <a:defRPr/>
            </a:pPr>
            <a:r>
              <a:rPr lang="en-GB" sz="2000" dirty="0"/>
              <a:t>Unified course, offering students across the globe access to state-of-the-art holistic SM training and forward-looking professional vision</a:t>
            </a:r>
          </a:p>
          <a:p>
            <a:pPr lvl="1">
              <a:defRPr/>
            </a:pPr>
            <a:r>
              <a:rPr lang="en-GB" sz="2000" dirty="0"/>
              <a:t>Formalised assessment ensuring minimal quality of professional education</a:t>
            </a:r>
          </a:p>
          <a:p>
            <a:pPr lvl="1">
              <a:defRPr/>
            </a:pPr>
            <a:r>
              <a:rPr lang="en-GB" sz="2000" dirty="0"/>
              <a:t>Certification to give international recognition, with possible option of university credits/diploma</a:t>
            </a:r>
          </a:p>
          <a:p>
            <a:pPr marL="0" indent="0">
              <a:buNone/>
              <a:defRPr/>
            </a:pPr>
            <a:r>
              <a:rPr lang="en-US" sz="2000" b="1" dirty="0"/>
              <a:t>Pilot</a:t>
            </a:r>
          </a:p>
          <a:p>
            <a:pPr>
              <a:defRPr/>
            </a:pPr>
            <a:r>
              <a:rPr lang="en-US" sz="2000" dirty="0"/>
              <a:t> OM1 “Legal Basis and Regulatory Framework of Spectrum Management” – online, English, December 2014 – January 2015</a:t>
            </a:r>
          </a:p>
          <a:p>
            <a:pPr marL="0" lvl="1" indent="0">
              <a:buNone/>
              <a:defRPr/>
            </a:pPr>
            <a:endParaRPr lang="en-US" sz="1800" dirty="0">
              <a:hlinkClick r:id="rId2"/>
            </a:endParaRPr>
          </a:p>
          <a:p>
            <a:pPr marL="0" lvl="1" indent="0">
              <a:buNone/>
              <a:defRPr/>
            </a:pPr>
            <a:r>
              <a:rPr lang="en-US" sz="2000" dirty="0">
                <a:hlinkClick r:id="rId2"/>
              </a:rPr>
              <a:t>https://academy.itu.int</a:t>
            </a:r>
            <a:endParaRPr lang="en-US" sz="2000" dirty="0"/>
          </a:p>
        </p:txBody>
      </p:sp>
    </p:spTree>
    <p:extLst>
      <p:ext uri="{BB962C8B-B14F-4D97-AF65-F5344CB8AC3E}">
        <p14:creationId xmlns:p14="http://schemas.microsoft.com/office/powerpoint/2010/main" val="283948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50900"/>
          </a:xfrm>
          <a:solidFill>
            <a:schemeClr val="tx2">
              <a:lumMod val="20000"/>
              <a:lumOff val="80000"/>
            </a:schemeClr>
          </a:solidFill>
          <a:ln w="22225">
            <a:solidFill>
              <a:schemeClr val="accent1"/>
            </a:solidFill>
          </a:ln>
        </p:spPr>
        <p:txBody>
          <a:bodyPr/>
          <a:lstStyle/>
          <a:p>
            <a:pPr lvl="1">
              <a:defRPr/>
            </a:pPr>
            <a:r>
              <a:rPr lang="en-US" sz="2800" dirty="0">
                <a:solidFill>
                  <a:srgbClr val="002060"/>
                </a:solidFill>
                <a:ea typeface="Gulim" pitchFamily="34" charset="-127"/>
              </a:rPr>
              <a:t>Other Activities</a:t>
            </a:r>
            <a:endParaRPr lang="en-GB" sz="2800" dirty="0"/>
          </a:p>
        </p:txBody>
      </p:sp>
      <p:sp>
        <p:nvSpPr>
          <p:cNvPr id="108547" name="Content Placeholder 2"/>
          <p:cNvSpPr>
            <a:spLocks noGrp="1"/>
          </p:cNvSpPr>
          <p:nvPr>
            <p:ph idx="1"/>
          </p:nvPr>
        </p:nvSpPr>
        <p:spPr>
          <a:xfrm>
            <a:off x="1992313" y="1412876"/>
            <a:ext cx="8229600" cy="4824413"/>
          </a:xfrm>
          <a:ln>
            <a:solidFill>
              <a:srgbClr val="92D050"/>
            </a:solidFill>
            <a:miter lim="800000"/>
            <a:headEnd/>
            <a:tailEnd/>
          </a:ln>
        </p:spPr>
        <p:txBody>
          <a:bodyPr anchor="ctr"/>
          <a:lstStyle/>
          <a:p>
            <a:pPr marL="514350" indent="-457200">
              <a:spcBef>
                <a:spcPts val="200"/>
              </a:spcBef>
              <a:spcAft>
                <a:spcPts val="200"/>
              </a:spcAft>
              <a:buFont typeface="Wingdings" panose="05000000000000000000" pitchFamily="2" charset="2"/>
              <a:buChar char="q"/>
            </a:pPr>
            <a:r>
              <a:rPr lang="en-US" altLang="en-US" sz="2400" dirty="0">
                <a:solidFill>
                  <a:srgbClr val="002060"/>
                </a:solidFill>
                <a:ea typeface="Gulim" panose="020B0600000101010101" pitchFamily="34" charset="-127"/>
              </a:rPr>
              <a:t>Spectrum Management Area</a:t>
            </a:r>
          </a:p>
          <a:p>
            <a:pPr marL="742950" lvl="2" indent="-285750">
              <a:spcBef>
                <a:spcPts val="200"/>
              </a:spcBef>
              <a:spcAft>
                <a:spcPts val="200"/>
              </a:spcAft>
            </a:pPr>
            <a:r>
              <a:rPr lang="en-US" altLang="en-US" sz="1800" dirty="0">
                <a:solidFill>
                  <a:srgbClr val="002060"/>
                </a:solidFill>
                <a:ea typeface="Gulim" panose="020B0600000101010101" pitchFamily="34" charset="-127"/>
              </a:rPr>
              <a:t>ITU-D Study </a:t>
            </a:r>
            <a:r>
              <a:rPr lang="en-US" altLang="en-US" sz="1800" dirty="0">
                <a:solidFill>
                  <a:srgbClr val="002060"/>
                </a:solidFill>
                <a:ea typeface="Gulim" panose="020B0600000101010101" pitchFamily="34" charset="-127"/>
                <a:hlinkClick r:id="rId2"/>
              </a:rPr>
              <a:t>Group </a:t>
            </a:r>
            <a:r>
              <a:rPr lang="en-US" altLang="en-US" sz="1800" dirty="0">
                <a:solidFill>
                  <a:srgbClr val="002060"/>
                </a:solidFill>
                <a:ea typeface="Gulim" panose="020B0600000101010101" pitchFamily="34" charset="-127"/>
              </a:rPr>
              <a:t>1 </a:t>
            </a:r>
            <a:r>
              <a:rPr lang="en-US" altLang="en-US" sz="1800" dirty="0">
                <a:solidFill>
                  <a:srgbClr val="002060"/>
                </a:solidFill>
                <a:ea typeface="Gulim" panose="020B0600000101010101" pitchFamily="34" charset="-127"/>
                <a:hlinkClick r:id="rId3"/>
              </a:rPr>
              <a:t>Resolution 9</a:t>
            </a:r>
            <a:endParaRPr lang="en-US" altLang="en-US" sz="1800" dirty="0">
              <a:solidFill>
                <a:srgbClr val="002060"/>
              </a:solidFill>
              <a:ea typeface="Gulim" panose="020B0600000101010101" pitchFamily="34" charset="-127"/>
            </a:endParaRPr>
          </a:p>
          <a:p>
            <a:pPr marL="742950" lvl="2" indent="-285750">
              <a:spcBef>
                <a:spcPts val="200"/>
              </a:spcBef>
              <a:spcAft>
                <a:spcPts val="200"/>
              </a:spcAft>
            </a:pPr>
            <a:r>
              <a:rPr lang="en-US" altLang="en-US" sz="1800" dirty="0">
                <a:solidFill>
                  <a:srgbClr val="002060"/>
                </a:solidFill>
                <a:ea typeface="Gulim" panose="020B0600000101010101" pitchFamily="34" charset="-127"/>
              </a:rPr>
              <a:t>Offering information through publications</a:t>
            </a:r>
          </a:p>
          <a:p>
            <a:pPr marL="1200150" lvl="3" indent="-285750">
              <a:spcBef>
                <a:spcPts val="200"/>
              </a:spcBef>
              <a:spcAft>
                <a:spcPts val="200"/>
              </a:spcAft>
            </a:pPr>
            <a:r>
              <a:rPr lang="en-US" altLang="en-US" dirty="0">
                <a:solidFill>
                  <a:srgbClr val="002060"/>
                </a:solidFill>
                <a:ea typeface="Gulim" panose="020B0600000101010101" pitchFamily="34" charset="-127"/>
              </a:rPr>
              <a:t>“</a:t>
            </a:r>
            <a:r>
              <a:rPr lang="en-US" altLang="en-US" dirty="0">
                <a:solidFill>
                  <a:srgbClr val="002060"/>
                </a:solidFill>
                <a:ea typeface="Gulim" panose="020B0600000101010101" pitchFamily="34" charset="-127"/>
                <a:hlinkClick r:id="rId4"/>
              </a:rPr>
              <a:t>Guidelines for radio-frequency usage fees</a:t>
            </a:r>
            <a:r>
              <a:rPr lang="en-US" altLang="en-US" dirty="0">
                <a:solidFill>
                  <a:srgbClr val="002060"/>
                </a:solidFill>
                <a:ea typeface="Gulim" panose="020B0600000101010101" pitchFamily="34" charset="-127"/>
              </a:rPr>
              <a:t>”, etc.</a:t>
            </a:r>
          </a:p>
          <a:p>
            <a:pPr marL="742950" lvl="2" indent="-285750">
              <a:spcBef>
                <a:spcPts val="200"/>
              </a:spcBef>
              <a:spcAft>
                <a:spcPts val="200"/>
              </a:spcAft>
            </a:pPr>
            <a:r>
              <a:rPr lang="en-US" altLang="en-US" sz="1800" dirty="0">
                <a:solidFill>
                  <a:srgbClr val="002060"/>
                </a:solidFill>
                <a:ea typeface="Gulim" panose="020B0600000101010101" pitchFamily="34" charset="-127"/>
              </a:rPr>
              <a:t>Presentation at training seminars and workshops / assisting development of training program for spectrum management (</a:t>
            </a:r>
            <a:r>
              <a:rPr lang="en-US" altLang="en-US" sz="1800" dirty="0">
                <a:solidFill>
                  <a:srgbClr val="002060"/>
                </a:solidFill>
                <a:ea typeface="Gulim" panose="020B0600000101010101" pitchFamily="34" charset="-127"/>
                <a:hlinkClick r:id="rId5"/>
              </a:rPr>
              <a:t>SMTP</a:t>
            </a:r>
            <a:r>
              <a:rPr lang="en-US" altLang="en-US" sz="1800" dirty="0">
                <a:solidFill>
                  <a:srgbClr val="002060"/>
                </a:solidFill>
                <a:ea typeface="Gulim" panose="020B0600000101010101" pitchFamily="34" charset="-127"/>
              </a:rPr>
              <a:t>)</a:t>
            </a:r>
          </a:p>
          <a:p>
            <a:pPr marL="742950" lvl="2" indent="-285750">
              <a:spcBef>
                <a:spcPts val="200"/>
              </a:spcBef>
              <a:spcAft>
                <a:spcPts val="200"/>
              </a:spcAft>
            </a:pPr>
            <a:r>
              <a:rPr lang="en-US" altLang="en-US" sz="1800" dirty="0">
                <a:solidFill>
                  <a:srgbClr val="002060"/>
                </a:solidFill>
                <a:ea typeface="Gulim" panose="020B0600000101010101" pitchFamily="34" charset="-127"/>
              </a:rPr>
              <a:t>EMF related cooperation and activities ITU-D SG2 Question 7/2</a:t>
            </a:r>
          </a:p>
          <a:p>
            <a:pPr marL="514350" indent="-457200">
              <a:spcBef>
                <a:spcPts val="200"/>
              </a:spcBef>
              <a:spcAft>
                <a:spcPts val="200"/>
              </a:spcAft>
              <a:buFont typeface="Wingdings" panose="05000000000000000000" pitchFamily="2" charset="2"/>
              <a:buChar char="q"/>
            </a:pPr>
            <a:r>
              <a:rPr lang="en-US" altLang="en-US" sz="2400" dirty="0">
                <a:solidFill>
                  <a:srgbClr val="002060"/>
                </a:solidFill>
                <a:ea typeface="Gulim" panose="020B0600000101010101" pitchFamily="34" charset="-127"/>
              </a:rPr>
              <a:t>Broadcasting Area</a:t>
            </a:r>
          </a:p>
          <a:p>
            <a:pPr marL="742950" lvl="2" indent="-285750">
              <a:spcBef>
                <a:spcPts val="200"/>
              </a:spcBef>
              <a:spcAft>
                <a:spcPts val="200"/>
              </a:spcAft>
            </a:pPr>
            <a:r>
              <a:rPr lang="en-US" altLang="en-US" sz="1800" dirty="0">
                <a:solidFill>
                  <a:srgbClr val="002060"/>
                </a:solidFill>
                <a:ea typeface="Gulim" panose="020B0600000101010101" pitchFamily="34" charset="-127"/>
              </a:rPr>
              <a:t>ITU-D Study Group 1 </a:t>
            </a:r>
            <a:r>
              <a:rPr lang="en-US" altLang="en-US" sz="1800" dirty="0">
                <a:solidFill>
                  <a:srgbClr val="002060"/>
                </a:solidFill>
                <a:ea typeface="Gulim" panose="020B0600000101010101" pitchFamily="34" charset="-127"/>
                <a:hlinkClick r:id="rId6"/>
              </a:rPr>
              <a:t>Question 8/1</a:t>
            </a:r>
            <a:endParaRPr lang="en-US" altLang="en-US" sz="1800" dirty="0">
              <a:solidFill>
                <a:srgbClr val="002060"/>
              </a:solidFill>
              <a:ea typeface="Gulim" panose="020B0600000101010101" pitchFamily="34" charset="-127"/>
            </a:endParaRPr>
          </a:p>
          <a:p>
            <a:pPr marL="742950" lvl="2" indent="-285750">
              <a:spcBef>
                <a:spcPts val="200"/>
              </a:spcBef>
              <a:spcAft>
                <a:spcPts val="200"/>
              </a:spcAft>
            </a:pPr>
            <a:r>
              <a:rPr lang="en-US" altLang="en-US" sz="1800" dirty="0">
                <a:solidFill>
                  <a:srgbClr val="002060"/>
                </a:solidFill>
                <a:ea typeface="Gulim" panose="020B0600000101010101" pitchFamily="34" charset="-127"/>
              </a:rPr>
              <a:t>Offering information to Member countries</a:t>
            </a:r>
          </a:p>
          <a:p>
            <a:pPr marL="1200150" lvl="3" indent="-285750">
              <a:spcBef>
                <a:spcPts val="200"/>
              </a:spcBef>
              <a:spcAft>
                <a:spcPts val="200"/>
              </a:spcAft>
            </a:pPr>
            <a:r>
              <a:rPr lang="en-US" altLang="en-US" dirty="0">
                <a:solidFill>
                  <a:srgbClr val="002060"/>
                </a:solidFill>
                <a:ea typeface="Gulim" panose="020B0600000101010101" pitchFamily="34" charset="-127"/>
              </a:rPr>
              <a:t>“</a:t>
            </a:r>
            <a:r>
              <a:rPr lang="en-US" altLang="en-US" dirty="0">
                <a:solidFill>
                  <a:srgbClr val="002060"/>
                </a:solidFill>
                <a:ea typeface="Gulim" panose="020B0600000101010101" pitchFamily="34" charset="-127"/>
                <a:hlinkClick r:id="rId7"/>
              </a:rPr>
              <a:t>Digital Dividend</a:t>
            </a:r>
            <a:r>
              <a:rPr lang="en-US" altLang="en-US" dirty="0">
                <a:solidFill>
                  <a:srgbClr val="002060"/>
                </a:solidFill>
                <a:ea typeface="Gulim" panose="020B0600000101010101" pitchFamily="34" charset="-127"/>
              </a:rPr>
              <a:t>”, “</a:t>
            </a:r>
            <a:r>
              <a:rPr lang="en-US" altLang="en-US" dirty="0">
                <a:solidFill>
                  <a:srgbClr val="002060"/>
                </a:solidFill>
                <a:ea typeface="Gulim" panose="020B0600000101010101" pitchFamily="34" charset="-127"/>
                <a:hlinkClick r:id="rId8"/>
              </a:rPr>
              <a:t>Trends in Broadcasting</a:t>
            </a:r>
            <a:r>
              <a:rPr lang="en-US" altLang="en-US" dirty="0">
                <a:solidFill>
                  <a:srgbClr val="002060"/>
                </a:solidFill>
                <a:ea typeface="Gulim" panose="020B0600000101010101" pitchFamily="34" charset="-127"/>
              </a:rPr>
              <a:t>”, “</a:t>
            </a:r>
            <a:r>
              <a:rPr lang="en-US" altLang="en-US" dirty="0">
                <a:solidFill>
                  <a:srgbClr val="002060"/>
                </a:solidFill>
                <a:ea typeface="Gulim" panose="020B0600000101010101" pitchFamily="34" charset="-127"/>
                <a:hlinkClick r:id="rId9"/>
              </a:rPr>
              <a:t>The Guidelines for Transition to Digital Broadcasting</a:t>
            </a:r>
            <a:r>
              <a:rPr lang="en-US" altLang="en-US" dirty="0">
                <a:solidFill>
                  <a:srgbClr val="002060"/>
                </a:solidFill>
                <a:ea typeface="Gulim" panose="020B0600000101010101" pitchFamily="34" charset="-127"/>
              </a:rPr>
              <a:t>”, etc.</a:t>
            </a:r>
          </a:p>
          <a:p>
            <a:pPr marL="742950" lvl="2" indent="-285750">
              <a:spcBef>
                <a:spcPts val="200"/>
              </a:spcBef>
              <a:spcAft>
                <a:spcPts val="200"/>
              </a:spcAft>
            </a:pPr>
            <a:r>
              <a:rPr lang="en-US" altLang="en-US" sz="1800" dirty="0">
                <a:solidFill>
                  <a:srgbClr val="002060"/>
                </a:solidFill>
                <a:ea typeface="Gulim" panose="020B0600000101010101" pitchFamily="34" charset="-127"/>
              </a:rPr>
              <a:t>Presentation at training seminars and workshops</a:t>
            </a:r>
          </a:p>
          <a:p>
            <a:pPr marL="742950" lvl="2" indent="-285750">
              <a:spcBef>
                <a:spcPts val="200"/>
              </a:spcBef>
              <a:spcAft>
                <a:spcPts val="200"/>
              </a:spcAft>
            </a:pPr>
            <a:r>
              <a:rPr lang="en-US" altLang="en-US" sz="1800" dirty="0">
                <a:solidFill>
                  <a:srgbClr val="002060"/>
                </a:solidFill>
                <a:ea typeface="Gulim" panose="020B0600000101010101" pitchFamily="34" charset="-127"/>
              </a:rPr>
              <a:t>Cooperation with broadcasting organizations (WBU, EBU, ABU/AIBD etc.)</a:t>
            </a:r>
          </a:p>
        </p:txBody>
      </p:sp>
    </p:spTree>
    <p:extLst>
      <p:ext uri="{BB962C8B-B14F-4D97-AF65-F5344CB8AC3E}">
        <p14:creationId xmlns:p14="http://schemas.microsoft.com/office/powerpoint/2010/main" val="31590171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
          <p:cNvSpPr txBox="1">
            <a:spLocks/>
          </p:cNvSpPr>
          <p:nvPr/>
        </p:nvSpPr>
        <p:spPr bwMode="auto">
          <a:xfrm>
            <a:off x="1914525" y="101600"/>
            <a:ext cx="8229600" cy="590550"/>
          </a:xfrm>
          <a:prstGeom prst="rect">
            <a:avLst/>
          </a:prstGeom>
          <a:solidFill>
            <a:srgbClr val="C6D9F1"/>
          </a:solidFill>
          <a:ln w="22225">
            <a:solidFill>
              <a:srgbClr val="4F81BD"/>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a:solidFill>
                  <a:srgbClr val="002060"/>
                </a:solidFill>
                <a:ea typeface="Gulim" panose="020B0600000101010101" pitchFamily="34" charset="-127"/>
              </a:rPr>
              <a:t>Spectrum Management and Broadcasting - summary</a:t>
            </a:r>
            <a:endParaRPr lang="en-GB" altLang="en-US" sz="2800">
              <a:solidFill>
                <a:srgbClr val="000000"/>
              </a:solidFill>
              <a:ea typeface="Gulim" panose="020B0600000101010101" pitchFamily="34" charset="-127"/>
            </a:endParaRPr>
          </a:p>
        </p:txBody>
      </p:sp>
      <p:sp>
        <p:nvSpPr>
          <p:cNvPr id="11" name="Content Placeholder 4"/>
          <p:cNvSpPr txBox="1">
            <a:spLocks/>
          </p:cNvSpPr>
          <p:nvPr/>
        </p:nvSpPr>
        <p:spPr bwMode="auto">
          <a:xfrm>
            <a:off x="952430" y="1168400"/>
            <a:ext cx="10494379"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12788"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600"/>
              </a:spcBef>
              <a:spcAft>
                <a:spcPts val="600"/>
              </a:spcAft>
            </a:pPr>
            <a:r>
              <a:rPr lang="en-US" altLang="es-ES_tradnl" sz="2400" dirty="0">
                <a:solidFill>
                  <a:srgbClr val="0A4780"/>
                </a:solidFill>
                <a:latin typeface="Arial" panose="020B0604020202020204" pitchFamily="34" charset="0"/>
                <a:ea typeface="MS PGothic" panose="020B0600070205080204" pitchFamily="34" charset="-128"/>
              </a:rPr>
              <a:t>Spectrum management</a:t>
            </a:r>
          </a:p>
          <a:p>
            <a:pPr lvl="1">
              <a:spcBef>
                <a:spcPts val="500"/>
              </a:spcBef>
              <a:spcAft>
                <a:spcPts val="500"/>
              </a:spcAft>
              <a:buFont typeface="Arial" panose="020B0604020202020204" pitchFamily="34" charset="0"/>
              <a:buChar char="•"/>
            </a:pPr>
            <a:r>
              <a:rPr lang="en-US" altLang="en-US" sz="2400" dirty="0">
                <a:solidFill>
                  <a:srgbClr val="002060"/>
                </a:solidFill>
                <a:latin typeface="Arial" panose="020B0604020202020204" pitchFamily="34" charset="0"/>
                <a:ea typeface="Gulim" panose="020B0600000101010101" pitchFamily="34" charset="-127"/>
              </a:rPr>
              <a:t>Spectrum Management Tool for Developing Countries (SMS4DC)</a:t>
            </a:r>
          </a:p>
          <a:p>
            <a:pPr lvl="1">
              <a:spcBef>
                <a:spcPts val="500"/>
              </a:spcBef>
              <a:spcAft>
                <a:spcPts val="500"/>
              </a:spcAft>
              <a:buFont typeface="Arial" panose="020B0604020202020204" pitchFamily="34" charset="0"/>
              <a:buChar char="•"/>
            </a:pPr>
            <a:r>
              <a:rPr lang="en-US" altLang="en-US" sz="2400" dirty="0">
                <a:solidFill>
                  <a:srgbClr val="002060"/>
                </a:solidFill>
                <a:latin typeface="Arial" panose="020B0604020202020204" pitchFamily="34" charset="0"/>
                <a:ea typeface="Gulim" panose="020B0600000101010101" pitchFamily="34" charset="-127"/>
              </a:rPr>
              <a:t>Assistance in Cross Border Frequency Coordination (HCM4A)</a:t>
            </a:r>
          </a:p>
          <a:p>
            <a:pPr lvl="1">
              <a:spcBef>
                <a:spcPts val="500"/>
              </a:spcBef>
              <a:spcAft>
                <a:spcPts val="500"/>
              </a:spcAft>
              <a:buFont typeface="Arial" panose="020B0604020202020204" pitchFamily="34" charset="0"/>
              <a:buChar char="•"/>
            </a:pPr>
            <a:r>
              <a:rPr lang="en-US" altLang="en-US" sz="2400" dirty="0">
                <a:solidFill>
                  <a:srgbClr val="002060"/>
                </a:solidFill>
                <a:latin typeface="Arial" panose="020B0604020202020204" pitchFamily="34" charset="0"/>
                <a:ea typeface="Gulim" panose="020B0600000101010101" pitchFamily="34" charset="-127"/>
              </a:rPr>
              <a:t>Spectrum Management Assessment, SM Master Plans</a:t>
            </a:r>
          </a:p>
          <a:p>
            <a:pPr lvl="1">
              <a:spcBef>
                <a:spcPts val="500"/>
              </a:spcBef>
              <a:spcAft>
                <a:spcPts val="500"/>
              </a:spcAft>
              <a:buFont typeface="Arial" panose="020B0604020202020204" pitchFamily="34" charset="0"/>
              <a:buChar char="•"/>
            </a:pPr>
            <a:r>
              <a:rPr lang="en-US" altLang="en-US" sz="2400" dirty="0">
                <a:solidFill>
                  <a:srgbClr val="002060"/>
                </a:solidFill>
                <a:latin typeface="Arial" panose="020B0604020202020204" pitchFamily="34" charset="0"/>
                <a:ea typeface="Gulim" panose="020B0600000101010101" pitchFamily="34" charset="-127"/>
              </a:rPr>
              <a:t>Spectrum Management Training Program (SMTP</a:t>
            </a:r>
            <a:r>
              <a:rPr lang="en-US" altLang="en-US" sz="2400" dirty="0" smtClean="0">
                <a:solidFill>
                  <a:srgbClr val="002060"/>
                </a:solidFill>
                <a:latin typeface="Arial" panose="020B0604020202020204" pitchFamily="34" charset="0"/>
                <a:ea typeface="Gulim" panose="020B0600000101010101" pitchFamily="34" charset="-127"/>
              </a:rPr>
              <a:t>)</a:t>
            </a:r>
          </a:p>
          <a:p>
            <a:pPr lvl="1">
              <a:spcBef>
                <a:spcPts val="500"/>
              </a:spcBef>
              <a:spcAft>
                <a:spcPts val="500"/>
              </a:spcAft>
              <a:buFont typeface="Arial" panose="020B0604020202020204" pitchFamily="34" charset="0"/>
              <a:buChar char="•"/>
            </a:pPr>
            <a:endParaRPr lang="en-US" altLang="en-US" sz="2400" dirty="0">
              <a:solidFill>
                <a:srgbClr val="002060"/>
              </a:solidFill>
              <a:latin typeface="Arial" panose="020B0604020202020204" pitchFamily="34" charset="0"/>
              <a:ea typeface="Gulim" panose="020B0600000101010101" pitchFamily="34" charset="-127"/>
            </a:endParaRPr>
          </a:p>
          <a:p>
            <a:pPr>
              <a:spcBef>
                <a:spcPts val="600"/>
              </a:spcBef>
              <a:spcAft>
                <a:spcPts val="600"/>
              </a:spcAft>
            </a:pPr>
            <a:r>
              <a:rPr lang="en-US" altLang="es-ES_tradnl" sz="2400" dirty="0">
                <a:solidFill>
                  <a:srgbClr val="0A4780"/>
                </a:solidFill>
                <a:latin typeface="Arial" panose="020B0604020202020204" pitchFamily="34" charset="0"/>
                <a:ea typeface="MS PGothic" panose="020B0600070205080204" pitchFamily="34" charset="-128"/>
              </a:rPr>
              <a:t>Broadcasting</a:t>
            </a:r>
          </a:p>
          <a:p>
            <a:pPr lvl="1">
              <a:spcBef>
                <a:spcPts val="500"/>
              </a:spcBef>
              <a:spcAft>
                <a:spcPts val="500"/>
              </a:spcAft>
              <a:buFont typeface="Arial" panose="020B0604020202020204" pitchFamily="34" charset="0"/>
              <a:buChar char="•"/>
            </a:pPr>
            <a:r>
              <a:rPr lang="en-US" altLang="en-US" sz="2400" dirty="0">
                <a:solidFill>
                  <a:srgbClr val="002060"/>
                </a:solidFill>
                <a:latin typeface="Arial" panose="020B0604020202020204" pitchFamily="34" charset="0"/>
                <a:ea typeface="Gulim" panose="020B0600000101010101" pitchFamily="34" charset="-127"/>
              </a:rPr>
              <a:t>Guidelines for Transition to Digital Broadcasting (E, F, S)</a:t>
            </a:r>
          </a:p>
          <a:p>
            <a:pPr lvl="1">
              <a:spcBef>
                <a:spcPts val="500"/>
              </a:spcBef>
              <a:spcAft>
                <a:spcPts val="500"/>
              </a:spcAft>
              <a:buFont typeface="Arial" panose="020B0604020202020204" pitchFamily="34" charset="0"/>
              <a:buChar char="•"/>
            </a:pPr>
            <a:r>
              <a:rPr lang="en-US" altLang="en-US" sz="2400" dirty="0">
                <a:solidFill>
                  <a:srgbClr val="002060"/>
                </a:solidFill>
                <a:latin typeface="Arial" panose="020B0604020202020204" pitchFamily="34" charset="0"/>
                <a:ea typeface="Gulim" panose="020B0600000101010101" pitchFamily="34" charset="-127"/>
              </a:rPr>
              <a:t>Assistance for the preparation of national roadmap (more than 40 countries since 2009)</a:t>
            </a:r>
          </a:p>
          <a:p>
            <a:pPr lvl="1">
              <a:spcBef>
                <a:spcPts val="500"/>
              </a:spcBef>
              <a:spcAft>
                <a:spcPts val="500"/>
              </a:spcAft>
              <a:buFont typeface="Arial" panose="020B0604020202020204" pitchFamily="34" charset="0"/>
              <a:buChar char="•"/>
            </a:pPr>
            <a:r>
              <a:rPr lang="en-US" altLang="en-US" sz="2400" dirty="0">
                <a:solidFill>
                  <a:srgbClr val="002060"/>
                </a:solidFill>
                <a:latin typeface="Arial" panose="020B0604020202020204" pitchFamily="34" charset="0"/>
                <a:ea typeface="Gulim" panose="020B0600000101010101" pitchFamily="34" charset="-127"/>
              </a:rPr>
              <a:t>DSO </a:t>
            </a:r>
            <a:r>
              <a:rPr lang="en-US" altLang="en-US" sz="2400" dirty="0" smtClean="0">
                <a:solidFill>
                  <a:srgbClr val="002060"/>
                </a:solidFill>
                <a:latin typeface="Arial" panose="020B0604020202020204" pitchFamily="34" charset="0"/>
                <a:ea typeface="Gulim" panose="020B0600000101010101" pitchFamily="34" charset="-127"/>
              </a:rPr>
              <a:t>database</a:t>
            </a:r>
            <a:endParaRPr lang="en-US" altLang="es-ES_tradnl" sz="2000" dirty="0">
              <a:solidFill>
                <a:srgbClr val="0A4780"/>
              </a:solidFill>
              <a:latin typeface="Arial" panose="020B0604020202020204" pitchFamily="34" charset="0"/>
              <a:ea typeface="MS PGothic" panose="020B0600070205080204" pitchFamily="34" charset="-128"/>
            </a:endParaRPr>
          </a:p>
          <a:p>
            <a:pPr lvl="1">
              <a:spcBef>
                <a:spcPts val="600"/>
              </a:spcBef>
              <a:spcAft>
                <a:spcPts val="600"/>
              </a:spcAft>
            </a:pPr>
            <a:endParaRPr lang="en-US" altLang="es-ES_tradnl" sz="2000" dirty="0">
              <a:solidFill>
                <a:srgbClr val="0A4780"/>
              </a:solidFill>
              <a:latin typeface="Arial" panose="020B0604020202020204" pitchFamily="34" charset="0"/>
              <a:ea typeface="MS PGothic" panose="020B0600070205080204" pitchFamily="34" charset="-128"/>
            </a:endParaRPr>
          </a:p>
          <a:p>
            <a:pPr lvl="1">
              <a:spcBef>
                <a:spcPts val="600"/>
              </a:spcBef>
              <a:spcAft>
                <a:spcPts val="600"/>
              </a:spcAft>
            </a:pPr>
            <a:endParaRPr lang="en-US" altLang="es-ES_tradnl" sz="2000" dirty="0">
              <a:solidFill>
                <a:srgbClr val="0A4780"/>
              </a:solidFill>
              <a:latin typeface="Arial" panose="020B0604020202020204" pitchFamily="34" charset="0"/>
              <a:ea typeface="MS PGothic" panose="020B0600070205080204" pitchFamily="34" charset="-128"/>
            </a:endParaRPr>
          </a:p>
          <a:p>
            <a:pPr lvl="1">
              <a:spcBef>
                <a:spcPts val="600"/>
              </a:spcBef>
              <a:spcAft>
                <a:spcPts val="600"/>
              </a:spcAft>
            </a:pPr>
            <a:endParaRPr lang="en-US" altLang="es-ES_tradnl" sz="2000" dirty="0">
              <a:solidFill>
                <a:srgbClr val="0A478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6064921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50704" y="928902"/>
            <a:ext cx="5255061" cy="2018010"/>
            <a:chOff x="352098" y="801433"/>
            <a:chExt cx="5082038" cy="2183993"/>
          </a:xfrm>
        </p:grpSpPr>
        <p:sp>
          <p:nvSpPr>
            <p:cNvPr id="10" name="Rounded Rectangle 9"/>
            <p:cNvSpPr/>
            <p:nvPr/>
          </p:nvSpPr>
          <p:spPr>
            <a:xfrm>
              <a:off x="352098" y="801433"/>
              <a:ext cx="5082038" cy="2183993"/>
            </a:xfrm>
            <a:prstGeom prst="roundRect">
              <a:avLst/>
            </a:prstGeom>
            <a:solidFill>
              <a:schemeClr val="bg1"/>
            </a:solidFill>
          </p:spPr>
          <p:style>
            <a:lnRef idx="0">
              <a:schemeClr val="accent5"/>
            </a:lnRef>
            <a:fillRef idx="3">
              <a:schemeClr val="accent5"/>
            </a:fillRef>
            <a:effectRef idx="3">
              <a:schemeClr val="accent5"/>
            </a:effectRef>
            <a:fontRef idx="minor">
              <a:schemeClr val="lt1"/>
            </a:fontRef>
          </p:style>
          <p:txBody>
            <a:bodyPr rtlCol="0" anchor="ctr"/>
            <a:lstStyle/>
            <a:p>
              <a:pPr lvl="3" fontAlgn="base"/>
              <a:r>
                <a:rPr lang="en-US" sz="1600" b="1" dirty="0">
                  <a:solidFill>
                    <a:srgbClr val="002060"/>
                  </a:solidFill>
                </a:rPr>
                <a:t>Spectrum Management Tool </a:t>
              </a:r>
              <a:r>
                <a:rPr lang="en-US" sz="1600" b="1" dirty="0" smtClean="0">
                  <a:solidFill>
                    <a:srgbClr val="002060"/>
                  </a:solidFill>
                </a:rPr>
                <a:t>(</a:t>
              </a:r>
              <a:r>
                <a:rPr lang="en-US" sz="1600" b="1" dirty="0">
                  <a:solidFill>
                    <a:srgbClr val="002060"/>
                  </a:solidFill>
                </a:rPr>
                <a:t>SMS4DC</a:t>
              </a:r>
              <a:r>
                <a:rPr lang="en-US" sz="1600" dirty="0" smtClean="0">
                  <a:solidFill>
                    <a:srgbClr val="002060"/>
                  </a:solidFill>
                </a:rPr>
                <a:t>)</a:t>
              </a:r>
            </a:p>
            <a:p>
              <a:pPr marL="1657350" lvl="3" indent="-285750" fontAlgn="base">
                <a:buFont typeface="Wingdings" panose="05000000000000000000" pitchFamily="2" charset="2"/>
                <a:buChar char="Ø"/>
              </a:pPr>
              <a:r>
                <a:rPr lang="en-US" sz="1600" dirty="0">
                  <a:solidFill>
                    <a:srgbClr val="002060"/>
                  </a:solidFill>
                </a:rPr>
                <a:t>A computer program to assist the administrations of developing countries</a:t>
              </a:r>
            </a:p>
            <a:p>
              <a:pPr marL="1657350" lvl="3" indent="-285750" fontAlgn="base">
                <a:buFont typeface="Wingdings" panose="05000000000000000000" pitchFamily="2" charset="2"/>
                <a:buChar char="Ø"/>
              </a:pPr>
              <a:r>
                <a:rPr lang="en-US" sz="1600" dirty="0">
                  <a:solidFill>
                    <a:srgbClr val="002060"/>
                  </a:solidFill>
                </a:rPr>
                <a:t>On technical and regulatory procedures for managing spectrum </a:t>
              </a:r>
            </a:p>
            <a:p>
              <a:pPr marL="1657350" lvl="3" indent="-285750" fontAlgn="base">
                <a:buFont typeface="Wingdings" panose="05000000000000000000" pitchFamily="2" charset="2"/>
                <a:buChar char="Ø"/>
              </a:pPr>
              <a:r>
                <a:rPr lang="en-US" sz="1600" dirty="0" smtClean="0">
                  <a:solidFill>
                    <a:srgbClr val="002060"/>
                  </a:solidFill>
                </a:rPr>
                <a:t>around 50 subscribers </a:t>
              </a:r>
              <a:endParaRPr lang="en-US" sz="1600" dirty="0">
                <a:solidFill>
                  <a:srgbClr val="002060"/>
                </a:solidFill>
              </a:endParaRPr>
            </a:p>
          </p:txBody>
        </p:sp>
        <p:sp>
          <p:nvSpPr>
            <p:cNvPr id="16" name="TextBox 15"/>
            <p:cNvSpPr txBox="1"/>
            <p:nvPr/>
          </p:nvSpPr>
          <p:spPr>
            <a:xfrm>
              <a:off x="393028" y="2148245"/>
              <a:ext cx="1967947" cy="333092"/>
            </a:xfrm>
            <a:prstGeom prst="rect">
              <a:avLst/>
            </a:prstGeom>
            <a:noFill/>
          </p:spPr>
          <p:txBody>
            <a:bodyPr wrap="square" rtlCol="0">
              <a:spAutoFit/>
            </a:bodyPr>
            <a:lstStyle/>
            <a:p>
              <a:pPr marL="171450" lvl="0" indent="-171450">
                <a:buFont typeface="Wingdings" panose="05000000000000000000" pitchFamily="2" charset="2"/>
                <a:buChar char="Ø"/>
              </a:pPr>
              <a:endParaRPr lang="en-US" sz="1400" dirty="0">
                <a:solidFill>
                  <a:srgbClr val="002060"/>
                </a:solidFill>
              </a:endParaRPr>
            </a:p>
          </p:txBody>
        </p:sp>
        <p:pic>
          <p:nvPicPr>
            <p:cNvPr id="24"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91845" y="1102850"/>
              <a:ext cx="949255" cy="136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p:nvPr/>
        </p:nvGrpSpPr>
        <p:grpSpPr>
          <a:xfrm>
            <a:off x="6059096" y="928902"/>
            <a:ext cx="5401387" cy="1959219"/>
            <a:chOff x="6023817" y="3090767"/>
            <a:chExt cx="5401387" cy="1959219"/>
          </a:xfrm>
        </p:grpSpPr>
        <p:sp>
          <p:nvSpPr>
            <p:cNvPr id="27" name="Rounded Rectangle 26"/>
            <p:cNvSpPr/>
            <p:nvPr/>
          </p:nvSpPr>
          <p:spPr>
            <a:xfrm>
              <a:off x="6023817" y="3090767"/>
              <a:ext cx="5401387" cy="1959219"/>
            </a:xfrm>
            <a:prstGeom prst="roundRect">
              <a:avLst/>
            </a:prstGeom>
            <a:solidFill>
              <a:schemeClr val="bg1"/>
            </a:solidFill>
          </p:spPr>
          <p:style>
            <a:lnRef idx="0">
              <a:schemeClr val="accent5"/>
            </a:lnRef>
            <a:fillRef idx="3">
              <a:schemeClr val="accent5"/>
            </a:fillRef>
            <a:effectRef idx="3">
              <a:schemeClr val="accent5"/>
            </a:effectRef>
            <a:fontRef idx="minor">
              <a:schemeClr val="lt1"/>
            </a:fontRef>
          </p:style>
          <p:txBody>
            <a:bodyPr rtlCol="0" anchor="ctr"/>
            <a:lstStyle/>
            <a:p>
              <a:pPr lvl="3" fontAlgn="base"/>
              <a:r>
                <a:rPr lang="en-US" sz="1600" b="1" dirty="0" smtClean="0">
                  <a:solidFill>
                    <a:srgbClr val="002060"/>
                  </a:solidFill>
                </a:rPr>
                <a:t>National Roadmaps for Digital Broadcasting </a:t>
              </a:r>
              <a:endParaRPr lang="en-US" sz="1600" dirty="0" smtClean="0">
                <a:solidFill>
                  <a:srgbClr val="002060"/>
                </a:solidFill>
              </a:endParaRPr>
            </a:p>
            <a:p>
              <a:pPr marL="1657350" lvl="3" indent="-285750" fontAlgn="base">
                <a:buFont typeface="Wingdings" panose="05000000000000000000" pitchFamily="2" charset="2"/>
                <a:buChar char="Ø"/>
              </a:pPr>
              <a:r>
                <a:rPr lang="en-US" sz="1600" dirty="0" smtClean="0">
                  <a:solidFill>
                    <a:srgbClr val="002060"/>
                  </a:solidFill>
                </a:rPr>
                <a:t>ITU </a:t>
              </a:r>
              <a:r>
                <a:rPr lang="en-US" sz="1600" dirty="0">
                  <a:solidFill>
                    <a:srgbClr val="002060"/>
                  </a:solidFill>
                </a:rPr>
                <a:t>has helped </a:t>
              </a:r>
              <a:r>
                <a:rPr lang="en-US" sz="1600" dirty="0" smtClean="0">
                  <a:solidFill>
                    <a:srgbClr val="002060"/>
                  </a:solidFill>
                </a:rPr>
                <a:t>over 30 </a:t>
              </a:r>
              <a:r>
                <a:rPr lang="en-US" sz="1600" dirty="0">
                  <a:solidFill>
                    <a:srgbClr val="002060"/>
                  </a:solidFill>
                </a:rPr>
                <a:t>countries </a:t>
              </a:r>
              <a:r>
                <a:rPr lang="en-US" sz="1600" dirty="0" smtClean="0">
                  <a:solidFill>
                    <a:srgbClr val="002060"/>
                  </a:solidFill>
                </a:rPr>
                <a:t> around the world since </a:t>
              </a:r>
              <a:r>
                <a:rPr lang="en-US" sz="1600" dirty="0">
                  <a:solidFill>
                    <a:srgbClr val="002060"/>
                  </a:solidFill>
                </a:rPr>
                <a:t>2009 for establishing national goals, strategies, key activities and so </a:t>
              </a:r>
              <a:r>
                <a:rPr lang="en-US" sz="1600" dirty="0" smtClean="0">
                  <a:solidFill>
                    <a:srgbClr val="002060"/>
                  </a:solidFill>
                </a:rPr>
                <a:t>forth</a:t>
              </a:r>
              <a:br>
                <a:rPr lang="en-US" sz="1600" dirty="0" smtClean="0">
                  <a:solidFill>
                    <a:srgbClr val="002060"/>
                  </a:solidFill>
                </a:rPr>
              </a:br>
              <a:endParaRPr lang="en-US" sz="1600" dirty="0">
                <a:solidFill>
                  <a:srgbClr val="002060"/>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13565" y="3386319"/>
              <a:ext cx="900969"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Group 7"/>
          <p:cNvGrpSpPr/>
          <p:nvPr/>
        </p:nvGrpSpPr>
        <p:grpSpPr>
          <a:xfrm>
            <a:off x="400442" y="3045387"/>
            <a:ext cx="5264122" cy="2174593"/>
            <a:chOff x="400442" y="3005473"/>
            <a:chExt cx="5264122" cy="2123300"/>
          </a:xfrm>
        </p:grpSpPr>
        <p:sp>
          <p:nvSpPr>
            <p:cNvPr id="25" name="Rounded Rectangle 24"/>
            <p:cNvSpPr/>
            <p:nvPr/>
          </p:nvSpPr>
          <p:spPr>
            <a:xfrm>
              <a:off x="400442" y="3005473"/>
              <a:ext cx="5264122" cy="2123300"/>
            </a:xfrm>
            <a:prstGeom prst="roundRect">
              <a:avLst/>
            </a:prstGeom>
            <a:solidFill>
              <a:schemeClr val="bg1"/>
            </a:solidFill>
          </p:spPr>
          <p:style>
            <a:lnRef idx="0">
              <a:schemeClr val="accent5"/>
            </a:lnRef>
            <a:fillRef idx="3">
              <a:schemeClr val="accent5"/>
            </a:fillRef>
            <a:effectRef idx="3">
              <a:schemeClr val="accent5"/>
            </a:effectRef>
            <a:fontRef idx="minor">
              <a:schemeClr val="lt1"/>
            </a:fontRef>
          </p:style>
          <p:txBody>
            <a:bodyPr rtlCol="0" anchor="ctr"/>
            <a:lstStyle/>
            <a:p>
              <a:pPr lvl="3" fontAlgn="base"/>
              <a:r>
                <a:rPr lang="en-US" sz="1600" b="1" dirty="0">
                  <a:solidFill>
                    <a:srgbClr val="002060"/>
                  </a:solidFill>
                </a:rPr>
                <a:t>The Guidelines for </a:t>
              </a:r>
              <a:r>
                <a:rPr lang="en-US" sz="1600" b="1" dirty="0" smtClean="0">
                  <a:solidFill>
                    <a:srgbClr val="002060"/>
                  </a:solidFill>
                </a:rPr>
                <a:t>Digital Transition </a:t>
              </a:r>
            </a:p>
            <a:p>
              <a:pPr marL="1657350" lvl="3" indent="-285750" fontAlgn="base">
                <a:buFont typeface="Wingdings" panose="05000000000000000000" pitchFamily="2" charset="2"/>
                <a:buChar char="Ø"/>
              </a:pPr>
              <a:r>
                <a:rPr lang="en-US" sz="1600" dirty="0" smtClean="0">
                  <a:solidFill>
                    <a:srgbClr val="002060"/>
                  </a:solidFill>
                </a:rPr>
                <a:t>for </a:t>
              </a:r>
              <a:r>
                <a:rPr lang="en-US" sz="1600" dirty="0">
                  <a:solidFill>
                    <a:srgbClr val="002060"/>
                  </a:solidFill>
                </a:rPr>
                <a:t>the smooth transition to Digital Terrestrial Television Broadcasting (DTTB) </a:t>
              </a:r>
              <a:endParaRPr lang="en-US" sz="1600" dirty="0" smtClean="0">
                <a:solidFill>
                  <a:srgbClr val="002060"/>
                </a:solidFill>
              </a:endParaRPr>
            </a:p>
            <a:p>
              <a:pPr marL="1657350" lvl="3" indent="-285750" fontAlgn="base">
                <a:buFont typeface="Wingdings" panose="05000000000000000000" pitchFamily="2" charset="2"/>
                <a:buChar char="Ø"/>
              </a:pPr>
              <a:r>
                <a:rPr lang="en-US" sz="1600" dirty="0">
                  <a:solidFill>
                    <a:srgbClr val="002060"/>
                  </a:solidFill>
                </a:rPr>
                <a:t>On policy, technologies, network planning, customer awareness and business planning </a:t>
              </a:r>
            </a:p>
            <a:p>
              <a:pPr marL="1657350" lvl="3" indent="-285750" fontAlgn="base">
                <a:buFont typeface="Wingdings" panose="05000000000000000000" pitchFamily="2" charset="2"/>
                <a:buChar char="Ø"/>
              </a:pPr>
              <a:r>
                <a:rPr lang="en-US" sz="1600" dirty="0" smtClean="0">
                  <a:solidFill>
                    <a:srgbClr val="002060"/>
                  </a:solidFill>
                </a:rPr>
                <a:t>Worldwide revision published in 2014</a:t>
              </a:r>
              <a:endParaRPr lang="en-US" sz="1600" dirty="0">
                <a:solidFill>
                  <a:srgbClr val="002060"/>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05509" y="3345052"/>
              <a:ext cx="956849" cy="1369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Group 5"/>
          <p:cNvGrpSpPr/>
          <p:nvPr/>
        </p:nvGrpSpPr>
        <p:grpSpPr>
          <a:xfrm>
            <a:off x="6047336" y="3045388"/>
            <a:ext cx="5401388" cy="2071262"/>
            <a:chOff x="3329964" y="1670395"/>
            <a:chExt cx="5211879" cy="2071262"/>
          </a:xfrm>
        </p:grpSpPr>
        <p:sp>
          <p:nvSpPr>
            <p:cNvPr id="26" name="Rounded Rectangle 25"/>
            <p:cNvSpPr/>
            <p:nvPr/>
          </p:nvSpPr>
          <p:spPr>
            <a:xfrm>
              <a:off x="3329964" y="1670395"/>
              <a:ext cx="5211879" cy="2071262"/>
            </a:xfrm>
            <a:prstGeom prst="roundRect">
              <a:avLst/>
            </a:prstGeom>
            <a:solidFill>
              <a:schemeClr val="bg1"/>
            </a:solidFill>
          </p:spPr>
          <p:style>
            <a:lnRef idx="0">
              <a:schemeClr val="accent5"/>
            </a:lnRef>
            <a:fillRef idx="3">
              <a:schemeClr val="accent5"/>
            </a:fillRef>
            <a:effectRef idx="3">
              <a:schemeClr val="accent5"/>
            </a:effectRef>
            <a:fontRef idx="minor">
              <a:schemeClr val="lt1"/>
            </a:fontRef>
          </p:style>
          <p:txBody>
            <a:bodyPr rtlCol="0" anchor="ctr"/>
            <a:lstStyle/>
            <a:p>
              <a:pPr lvl="3" fontAlgn="base"/>
              <a:r>
                <a:rPr lang="en-US" sz="1600" b="1" dirty="0" smtClean="0">
                  <a:solidFill>
                    <a:srgbClr val="002060"/>
                  </a:solidFill>
                </a:rPr>
                <a:t>Direct assistance in spectrum management </a:t>
              </a:r>
              <a:endParaRPr lang="en-US" sz="1600" dirty="0" smtClean="0">
                <a:solidFill>
                  <a:srgbClr val="002060"/>
                </a:solidFill>
              </a:endParaRPr>
            </a:p>
            <a:p>
              <a:pPr marL="1657350" lvl="3" indent="-285750" fontAlgn="base">
                <a:buFont typeface="Wingdings" panose="05000000000000000000" pitchFamily="2" charset="2"/>
                <a:buChar char="Ø"/>
              </a:pPr>
              <a:r>
                <a:rPr lang="en-US" sz="1600" dirty="0" smtClean="0">
                  <a:solidFill>
                    <a:srgbClr val="002060"/>
                  </a:solidFill>
                </a:rPr>
                <a:t>Assistance </a:t>
              </a:r>
              <a:r>
                <a:rPr lang="en-US" sz="1600" dirty="0">
                  <a:solidFill>
                    <a:srgbClr val="002060"/>
                  </a:solidFill>
                </a:rPr>
                <a:t>in Cross Border Frequency Coordination (HCM4A</a:t>
              </a:r>
              <a:r>
                <a:rPr lang="en-US" sz="1600" dirty="0" smtClean="0">
                  <a:solidFill>
                    <a:srgbClr val="002060"/>
                  </a:solidFill>
                </a:rPr>
                <a:t>)</a:t>
              </a:r>
            </a:p>
            <a:p>
              <a:pPr marL="1657350" lvl="3" indent="-285750" fontAlgn="base">
                <a:buFont typeface="Wingdings" panose="05000000000000000000" pitchFamily="2" charset="2"/>
                <a:buChar char="Ø"/>
              </a:pPr>
              <a:r>
                <a:rPr lang="en-US" sz="1600" dirty="0" smtClean="0">
                  <a:solidFill>
                    <a:srgbClr val="002060"/>
                  </a:solidFill>
                </a:rPr>
                <a:t>Spectrum management assessment</a:t>
              </a:r>
            </a:p>
            <a:p>
              <a:pPr marL="1657350" lvl="3" indent="-285750" fontAlgn="base">
                <a:buFont typeface="Wingdings" panose="05000000000000000000" pitchFamily="2" charset="2"/>
                <a:buChar char="Ø"/>
              </a:pPr>
              <a:r>
                <a:rPr lang="en-US" sz="1600" dirty="0" smtClean="0">
                  <a:solidFill>
                    <a:srgbClr val="002060"/>
                  </a:solidFill>
                </a:rPr>
                <a:t>Establishment of spectrum master plans</a:t>
              </a:r>
            </a:p>
            <a:p>
              <a:pPr marL="1657350" lvl="3" indent="-285750" fontAlgn="base">
                <a:buFont typeface="Wingdings" panose="05000000000000000000" pitchFamily="2" charset="2"/>
                <a:buChar char="Ø"/>
              </a:pPr>
              <a:r>
                <a:rPr lang="en-US" sz="1600" dirty="0" smtClean="0">
                  <a:solidFill>
                    <a:srgbClr val="002060"/>
                  </a:solidFill>
                </a:rPr>
                <a:t>Spectrum monitoring</a:t>
              </a:r>
            </a:p>
            <a:p>
              <a:pPr marL="1657350" lvl="3" indent="-285750" fontAlgn="base">
                <a:buFont typeface="Wingdings" panose="05000000000000000000" pitchFamily="2" charset="2"/>
                <a:buChar char="Ø"/>
              </a:pPr>
              <a:r>
                <a:rPr lang="en-US" sz="1600" dirty="0" smtClean="0">
                  <a:solidFill>
                    <a:srgbClr val="002060"/>
                  </a:solidFill>
                </a:rPr>
                <a:t>Consulting  </a:t>
              </a:r>
              <a:r>
                <a:rPr lang="en-US" sz="1600" dirty="0">
                  <a:solidFill>
                    <a:srgbClr val="002060"/>
                  </a:solidFill>
                </a:rPr>
                <a:t>to specific issues </a:t>
              </a:r>
              <a:endParaRPr lang="en-US" sz="1600" dirty="0" smtClean="0">
                <a:solidFill>
                  <a:srgbClr val="002060"/>
                </a:solidFill>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649223" y="2013913"/>
              <a:ext cx="903453"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8" name="TextBox 27"/>
          <p:cNvSpPr txBox="1"/>
          <p:nvPr/>
        </p:nvSpPr>
        <p:spPr>
          <a:xfrm>
            <a:off x="1201131" y="139744"/>
            <a:ext cx="10843591" cy="707886"/>
          </a:xfrm>
          <a:prstGeom prst="rect">
            <a:avLst/>
          </a:prstGeom>
          <a:noFill/>
        </p:spPr>
        <p:txBody>
          <a:bodyPr wrap="square" rtlCol="0">
            <a:spAutoFit/>
          </a:bodyPr>
          <a:lstStyle/>
          <a:p>
            <a:r>
              <a:rPr lang="fr-CH" sz="4000" b="1" dirty="0" smtClean="0">
                <a:solidFill>
                  <a:srgbClr val="002060"/>
                </a:solidFill>
              </a:rPr>
              <a:t>Spectrum Management and Broadcasting</a:t>
            </a:r>
            <a:endParaRPr lang="en-US" sz="4000" b="1" dirty="0">
              <a:solidFill>
                <a:srgbClr val="002060"/>
              </a:solidFill>
            </a:endParaRPr>
          </a:p>
        </p:txBody>
      </p:sp>
      <p:sp>
        <p:nvSpPr>
          <p:cNvPr id="36" name="Rounded Rectangle 35"/>
          <p:cNvSpPr/>
          <p:nvPr/>
        </p:nvSpPr>
        <p:spPr>
          <a:xfrm>
            <a:off x="691740" y="5354467"/>
            <a:ext cx="10886342" cy="1251018"/>
          </a:xfrm>
          <a:prstGeom prst="roundRect">
            <a:avLst/>
          </a:prstGeom>
          <a:solidFill>
            <a:schemeClr val="bg1"/>
          </a:solidFill>
        </p:spPr>
        <p:style>
          <a:lnRef idx="0">
            <a:schemeClr val="accent5"/>
          </a:lnRef>
          <a:fillRef idx="3">
            <a:schemeClr val="accent5"/>
          </a:fillRef>
          <a:effectRef idx="3">
            <a:schemeClr val="accent5"/>
          </a:effectRef>
          <a:fontRef idx="minor">
            <a:schemeClr val="lt1"/>
          </a:fontRef>
        </p:style>
        <p:txBody>
          <a:bodyPr rtlCol="0" anchor="ctr"/>
          <a:lstStyle/>
          <a:p>
            <a:pPr lvl="3" fontAlgn="base"/>
            <a:r>
              <a:rPr lang="en-US" sz="1600" b="1" dirty="0" smtClean="0">
                <a:solidFill>
                  <a:srgbClr val="002060"/>
                </a:solidFill>
              </a:rPr>
              <a:t>	Other Activities of </a:t>
            </a:r>
            <a:r>
              <a:rPr lang="en-US" sz="1600" b="1" dirty="0" smtClean="0">
                <a:solidFill>
                  <a:srgbClr val="002060"/>
                </a:solidFill>
                <a:hlinkClick r:id="rId6"/>
              </a:rPr>
              <a:t>SBD</a:t>
            </a:r>
            <a:endParaRPr lang="en-US" sz="1600" b="1" dirty="0" smtClean="0">
              <a:solidFill>
                <a:srgbClr val="002060"/>
              </a:solidFill>
            </a:endParaRPr>
          </a:p>
          <a:p>
            <a:pPr marL="2114550" lvl="4" indent="-285750" fontAlgn="base">
              <a:buFont typeface="Wingdings" panose="05000000000000000000" pitchFamily="2" charset="2"/>
              <a:buChar char="Ø"/>
            </a:pPr>
            <a:r>
              <a:rPr lang="en-US" sz="1600" dirty="0" smtClean="0">
                <a:solidFill>
                  <a:srgbClr val="002060"/>
                </a:solidFill>
                <a:hlinkClick r:id="rId7"/>
              </a:rPr>
              <a:t>DSO database</a:t>
            </a:r>
            <a:r>
              <a:rPr lang="en-US" sz="1600" dirty="0" smtClean="0">
                <a:solidFill>
                  <a:srgbClr val="002060"/>
                </a:solidFill>
              </a:rPr>
              <a:t> on status of the transition to Digital Terrestrial TV Broadcasting </a:t>
            </a:r>
          </a:p>
          <a:p>
            <a:pPr marL="2114550" lvl="4" indent="-285750" fontAlgn="base">
              <a:buFont typeface="Wingdings" panose="05000000000000000000" pitchFamily="2" charset="2"/>
              <a:buChar char="Ø"/>
            </a:pPr>
            <a:r>
              <a:rPr lang="en-US" sz="1600" dirty="0">
                <a:solidFill>
                  <a:srgbClr val="002060"/>
                </a:solidFill>
              </a:rPr>
              <a:t>Spectrum Management Training Program (SMTP)</a:t>
            </a:r>
          </a:p>
          <a:p>
            <a:pPr marL="2114550" lvl="4" indent="-285750" fontAlgn="base">
              <a:buFont typeface="Wingdings" panose="05000000000000000000" pitchFamily="2" charset="2"/>
              <a:buChar char="Ø"/>
            </a:pPr>
            <a:r>
              <a:rPr lang="en-US" sz="1600" dirty="0">
                <a:solidFill>
                  <a:srgbClr val="002060"/>
                </a:solidFill>
              </a:rPr>
              <a:t>ITU-D Study Group Questions (Q8/1, Resolution 9, Q7/2)</a:t>
            </a:r>
          </a:p>
          <a:p>
            <a:pPr marL="2114550" lvl="4" indent="-285750" fontAlgn="base">
              <a:buFont typeface="Wingdings" panose="05000000000000000000" pitchFamily="2" charset="2"/>
              <a:buChar char="Ø"/>
            </a:pPr>
            <a:r>
              <a:rPr lang="en-US" sz="1600" dirty="0">
                <a:solidFill>
                  <a:srgbClr val="002060"/>
                </a:solidFill>
              </a:rPr>
              <a:t>WSIS Action Lines (C3, C7 e-science, C9</a:t>
            </a:r>
            <a:r>
              <a:rPr lang="en-US" sz="1600" dirty="0" smtClean="0">
                <a:solidFill>
                  <a:srgbClr val="002060"/>
                </a:solidFill>
              </a:rPr>
              <a:t>)                           </a:t>
            </a:r>
            <a:endParaRPr lang="en-US" sz="1600" dirty="0">
              <a:solidFill>
                <a:srgbClr val="002060"/>
              </a:solidFill>
            </a:endParaRPr>
          </a:p>
        </p:txBody>
      </p:sp>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180016" y="5649606"/>
            <a:ext cx="1260000" cy="775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957227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332" y="287895"/>
            <a:ext cx="9437016" cy="1325563"/>
          </a:xfrm>
        </p:spPr>
        <p:txBody>
          <a:bodyPr>
            <a:noAutofit/>
          </a:bodyPr>
          <a:lstStyle/>
          <a:p>
            <a:r>
              <a:rPr lang="en-US" sz="4000" b="1" dirty="0">
                <a:latin typeface="+mn-lt"/>
              </a:rPr>
              <a:t>World Summit on the Information Society</a:t>
            </a:r>
            <a:endParaRPr lang="en-US" sz="4000" dirty="0">
              <a:latin typeface="+mn-lt"/>
            </a:endParaRPr>
          </a:p>
        </p:txBody>
      </p:sp>
      <p:sp>
        <p:nvSpPr>
          <p:cNvPr id="3" name="Content Placeholder 2"/>
          <p:cNvSpPr>
            <a:spLocks noGrp="1"/>
          </p:cNvSpPr>
          <p:nvPr>
            <p:ph idx="1"/>
          </p:nvPr>
        </p:nvSpPr>
        <p:spPr>
          <a:xfrm>
            <a:off x="403381" y="1871014"/>
            <a:ext cx="7369019" cy="4743146"/>
          </a:xfrm>
        </p:spPr>
        <p:txBody>
          <a:bodyPr>
            <a:normAutofit fontScale="77500" lnSpcReduction="20000"/>
          </a:bodyPr>
          <a:lstStyle/>
          <a:p>
            <a:r>
              <a:rPr lang="en-US" sz="3500" dirty="0" smtClean="0"/>
              <a:t>ITU is </a:t>
            </a:r>
            <a:r>
              <a:rPr lang="en-US" sz="3500" dirty="0"/>
              <a:t>the sole Facilitator of Action Lines C2 (Information and communication infrastructure</a:t>
            </a:r>
            <a:r>
              <a:rPr lang="en-US" sz="3500" dirty="0" smtClean="0"/>
              <a:t>)</a:t>
            </a:r>
          </a:p>
          <a:p>
            <a:r>
              <a:rPr lang="en-US" sz="3500" dirty="0" smtClean="0"/>
              <a:t>Contributions to the WSIS </a:t>
            </a:r>
            <a:r>
              <a:rPr lang="en-US" sz="3500" dirty="0"/>
              <a:t>Action Lines </a:t>
            </a:r>
            <a:r>
              <a:rPr lang="en-US" sz="3500" dirty="0" smtClean="0"/>
              <a:t>(C3</a:t>
            </a:r>
            <a:r>
              <a:rPr lang="en-US" sz="3500" dirty="0"/>
              <a:t>, C7 e-science, C9</a:t>
            </a:r>
            <a:r>
              <a:rPr lang="en-US" sz="3500" dirty="0" smtClean="0"/>
              <a:t>) </a:t>
            </a:r>
          </a:p>
          <a:p>
            <a:r>
              <a:rPr lang="en-US" sz="3500" dirty="0" smtClean="0"/>
              <a:t>WSIS Forum 2017</a:t>
            </a:r>
          </a:p>
          <a:p>
            <a:pPr marL="1260475" indent="-714375">
              <a:buNone/>
            </a:pPr>
            <a:r>
              <a:rPr lang="en-US" b="1" dirty="0" smtClean="0"/>
              <a:t>1</a:t>
            </a:r>
            <a:r>
              <a:rPr lang="en-US" b="1" dirty="0"/>
              <a:t>. Monday Session, 12 June, 16:30-18:15</a:t>
            </a:r>
            <a:r>
              <a:rPr lang="en-US" dirty="0"/>
              <a:t> (</a:t>
            </a:r>
            <a:r>
              <a:rPr lang="en-US" u="sng" dirty="0">
                <a:hlinkClick r:id="rId3"/>
              </a:rPr>
              <a:t>http://www.itu.int/net4/wsis/forum/2017/Agenda/Session/372#intro</a:t>
            </a:r>
            <a:r>
              <a:rPr lang="en-US" dirty="0"/>
              <a:t>):</a:t>
            </a:r>
            <a:endParaRPr lang="es-ES_tradnl" dirty="0"/>
          </a:p>
          <a:p>
            <a:pPr marL="1260475" lvl="1"/>
            <a:r>
              <a:rPr lang="en-US" dirty="0"/>
              <a:t>Title: Targeting SDG Goal 9: Identifying Development Gaps to Infrastructure Placement and Search for </a:t>
            </a:r>
            <a:r>
              <a:rPr lang="en-US" dirty="0" smtClean="0"/>
              <a:t>Opportunities</a:t>
            </a:r>
          </a:p>
          <a:p>
            <a:pPr marL="1260475" indent="-714375">
              <a:buNone/>
            </a:pPr>
            <a:r>
              <a:rPr lang="en-US" b="1" dirty="0"/>
              <a:t>2. Thursday Session, 15 June, 16:30-18:15</a:t>
            </a:r>
            <a:r>
              <a:rPr lang="en-US" dirty="0"/>
              <a:t> (</a:t>
            </a:r>
            <a:r>
              <a:rPr lang="en-US" u="sng" dirty="0">
                <a:hlinkClick r:id="rId4"/>
              </a:rPr>
              <a:t>http://www.itu.int/net4/wsis/forum/2017/Agenda/Session/330#intro</a:t>
            </a:r>
            <a:r>
              <a:rPr lang="en-US" dirty="0"/>
              <a:t>):</a:t>
            </a:r>
            <a:endParaRPr lang="es-ES_tradnl" dirty="0"/>
          </a:p>
          <a:p>
            <a:pPr marL="1260475" lvl="1"/>
            <a:r>
              <a:rPr lang="en-US" dirty="0"/>
              <a:t>Title: Action Line C2. Information and Communication Infrastructure: Building the Foundation for an Inclusive Information Society </a:t>
            </a:r>
            <a:endParaRPr lang="es-ES_tradnl" dirty="0"/>
          </a:p>
          <a:p>
            <a:pPr marL="0" indent="0">
              <a:buNone/>
            </a:pPr>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66173" y="384364"/>
            <a:ext cx="1381762" cy="1251407"/>
          </a:xfrm>
          <a:prstGeom prst="rect">
            <a:avLst/>
          </a:prstGeom>
        </p:spPr>
      </p:pic>
      <p:grpSp>
        <p:nvGrpSpPr>
          <p:cNvPr id="10" name="Group 9"/>
          <p:cNvGrpSpPr/>
          <p:nvPr/>
        </p:nvGrpSpPr>
        <p:grpSpPr>
          <a:xfrm>
            <a:off x="7882887" y="1843464"/>
            <a:ext cx="4809519" cy="5418667"/>
            <a:chOff x="6544281" y="2058272"/>
            <a:chExt cx="4809519" cy="5418667"/>
          </a:xfrm>
        </p:grpSpPr>
        <p:pic>
          <p:nvPicPr>
            <p:cNvPr id="7" name="Picture 6" descr="Screen Clippi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44281" y="4859683"/>
              <a:ext cx="1569856" cy="1577477"/>
            </a:xfrm>
            <a:prstGeom prst="rect">
              <a:avLst/>
            </a:prstGeom>
          </p:spPr>
        </p:pic>
        <p:graphicFrame>
          <p:nvGraphicFramePr>
            <p:cNvPr id="8" name="Diagram 7"/>
            <p:cNvGraphicFramePr/>
            <p:nvPr/>
          </p:nvGraphicFramePr>
          <p:xfrm>
            <a:off x="7644876" y="2058272"/>
            <a:ext cx="3708924"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7644876" y="4140462"/>
              <a:ext cx="184731" cy="461665"/>
            </a:xfrm>
            <a:prstGeom prst="rect">
              <a:avLst/>
            </a:prstGeom>
            <a:noFill/>
          </p:spPr>
          <p:txBody>
            <a:bodyPr wrap="none" rtlCol="0">
              <a:spAutoFit/>
            </a:bodyPr>
            <a:lstStyle/>
            <a:p>
              <a:endParaRPr lang="en-US" sz="2400" b="1" dirty="0">
                <a:solidFill>
                  <a:schemeClr val="accent1"/>
                </a:solidFill>
              </a:endParaRPr>
            </a:p>
          </p:txBody>
        </p:sp>
      </p:grpSp>
    </p:spTree>
    <p:extLst>
      <p:ext uri="{BB962C8B-B14F-4D97-AF65-F5344CB8AC3E}">
        <p14:creationId xmlns:p14="http://schemas.microsoft.com/office/powerpoint/2010/main" val="428676619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59425" y="3246174"/>
            <a:ext cx="2132819" cy="117604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5486400"/>
            <a:ext cx="2261155" cy="12468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812254" y="5472578"/>
            <a:ext cx="2062269" cy="1137139"/>
          </a:xfrm>
          <a:prstGeom prst="rect">
            <a:avLst/>
          </a:prstGeom>
        </p:spPr>
      </p:pic>
      <p:sp>
        <p:nvSpPr>
          <p:cNvPr id="2" name="Title 1"/>
          <p:cNvSpPr>
            <a:spLocks noGrp="1"/>
          </p:cNvSpPr>
          <p:nvPr>
            <p:ph type="title"/>
          </p:nvPr>
        </p:nvSpPr>
        <p:spPr>
          <a:xfrm>
            <a:off x="1014576" y="0"/>
            <a:ext cx="10515600" cy="610235"/>
          </a:xfrm>
        </p:spPr>
        <p:txBody>
          <a:bodyPr>
            <a:noAutofit/>
          </a:bodyPr>
          <a:lstStyle/>
          <a:p>
            <a:r>
              <a:rPr lang="en-US" b="1" dirty="0" smtClean="0"/>
              <a:t>ITU-D Study Group Questions Related to TND</a:t>
            </a:r>
            <a:endParaRPr lang="en-US" b="1" dirty="0"/>
          </a:p>
        </p:txBody>
      </p:sp>
      <p:sp>
        <p:nvSpPr>
          <p:cNvPr id="16" name="Content Placeholder 15"/>
          <p:cNvSpPr>
            <a:spLocks noGrp="1"/>
          </p:cNvSpPr>
          <p:nvPr>
            <p:ph idx="1"/>
          </p:nvPr>
        </p:nvSpPr>
        <p:spPr>
          <a:xfrm>
            <a:off x="838200" y="390346"/>
            <a:ext cx="10341864" cy="5242560"/>
          </a:xfrm>
        </p:spPr>
        <p:txBody>
          <a:bodyPr/>
          <a:lstStyle/>
          <a:p>
            <a:pPr marL="0" indent="0">
              <a:buNone/>
            </a:pPr>
            <a:r>
              <a:rPr lang="en-US" dirty="0" smtClean="0"/>
              <a:t> </a:t>
            </a:r>
          </a:p>
          <a:p>
            <a:pPr marL="0" indent="0">
              <a:buNone/>
            </a:pPr>
            <a:endParaRPr lang="en-US" dirty="0"/>
          </a:p>
        </p:txBody>
      </p:sp>
      <p:pic>
        <p:nvPicPr>
          <p:cNvPr id="39" name="Picture 38" descr="Question 5/1">
            <a:hlinkClick r:id="rId6"/>
          </p:cNvPr>
          <p:cNvPicPr/>
          <p:nvPr/>
        </p:nvPicPr>
        <p:blipFill>
          <a:blip r:embed="rId7" cstate="print">
            <a:extLst>
              <a:ext uri="{28A0092B-C50C-407E-A947-70E740481C1C}">
                <a14:useLocalDpi xmlns:a14="http://schemas.microsoft.com/office/drawing/2010/main"/>
              </a:ext>
            </a:extLst>
          </a:blip>
          <a:srcRect/>
          <a:stretch>
            <a:fillRect/>
          </a:stretch>
        </p:blipFill>
        <p:spPr bwMode="auto">
          <a:xfrm>
            <a:off x="0" y="2118141"/>
            <a:ext cx="2301240" cy="1142316"/>
          </a:xfrm>
          <a:prstGeom prst="rect">
            <a:avLst/>
          </a:prstGeom>
          <a:noFill/>
          <a:ln>
            <a:noFill/>
          </a:ln>
        </p:spPr>
      </p:pic>
      <p:sp>
        <p:nvSpPr>
          <p:cNvPr id="19" name="TextBox 18"/>
          <p:cNvSpPr txBox="1"/>
          <p:nvPr/>
        </p:nvSpPr>
        <p:spPr>
          <a:xfrm>
            <a:off x="2068177" y="2137784"/>
            <a:ext cx="6806565" cy="369332"/>
          </a:xfrm>
          <a:prstGeom prst="rect">
            <a:avLst/>
          </a:prstGeom>
          <a:noFill/>
        </p:spPr>
        <p:txBody>
          <a:bodyPr wrap="square" rtlCol="0">
            <a:spAutoFit/>
          </a:bodyPr>
          <a:lstStyle/>
          <a:p>
            <a:r>
              <a:rPr lang="en-US" b="1" u="sng" dirty="0">
                <a:solidFill>
                  <a:prstClr val="black"/>
                </a:solidFill>
                <a:hlinkClick r:id="rId6"/>
              </a:rPr>
              <a:t>Question 5/1</a:t>
            </a:r>
            <a:r>
              <a:rPr lang="en-US" dirty="0">
                <a:solidFill>
                  <a:prstClr val="black"/>
                </a:solidFill>
              </a:rPr>
              <a:t>: Telecommunications/ICTs for rural and remote </a:t>
            </a:r>
          </a:p>
        </p:txBody>
      </p:sp>
      <p:pic>
        <p:nvPicPr>
          <p:cNvPr id="42" name="Picture 41" descr="Question 1/1">
            <a:hlinkClick r:id="rId8"/>
          </p:cNvPr>
          <p:cNvPicPr/>
          <p:nvPr/>
        </p:nvPicPr>
        <p:blipFill>
          <a:blip r:embed="rId9" cstate="print">
            <a:extLst>
              <a:ext uri="{28A0092B-C50C-407E-A947-70E740481C1C}">
                <a14:useLocalDpi xmlns:a14="http://schemas.microsoft.com/office/drawing/2010/main"/>
              </a:ext>
            </a:extLst>
          </a:blip>
          <a:srcRect/>
          <a:stretch>
            <a:fillRect/>
          </a:stretch>
        </p:blipFill>
        <p:spPr bwMode="auto">
          <a:xfrm>
            <a:off x="194015" y="903714"/>
            <a:ext cx="1729676" cy="939165"/>
          </a:xfrm>
          <a:prstGeom prst="rect">
            <a:avLst/>
          </a:prstGeom>
          <a:noFill/>
          <a:ln>
            <a:noFill/>
          </a:ln>
        </p:spPr>
      </p:pic>
      <p:sp>
        <p:nvSpPr>
          <p:cNvPr id="20" name="TextBox 19"/>
          <p:cNvSpPr txBox="1"/>
          <p:nvPr/>
        </p:nvSpPr>
        <p:spPr>
          <a:xfrm>
            <a:off x="2045963" y="685366"/>
            <a:ext cx="9965251" cy="923330"/>
          </a:xfrm>
          <a:prstGeom prst="rect">
            <a:avLst/>
          </a:prstGeom>
          <a:noFill/>
        </p:spPr>
        <p:txBody>
          <a:bodyPr wrap="square" rtlCol="0">
            <a:spAutoFit/>
          </a:bodyPr>
          <a:lstStyle/>
          <a:p>
            <a:r>
              <a:rPr lang="en-US" b="1" u="sng" dirty="0">
                <a:solidFill>
                  <a:prstClr val="black"/>
                </a:solidFill>
                <a:hlinkClick r:id="rId8"/>
              </a:rPr>
              <a:t>Question 1/1</a:t>
            </a:r>
            <a:r>
              <a:rPr lang="en-US" dirty="0">
                <a:solidFill>
                  <a:prstClr val="black"/>
                </a:solidFill>
              </a:rPr>
              <a:t>: Policy, regulatory and technical aspects of the migration from existing networks to broadband networks in developing countries, including next-generation networks, m-services, OTT services and the implementation of IPv6</a:t>
            </a:r>
          </a:p>
        </p:txBody>
      </p:sp>
      <p:pic>
        <p:nvPicPr>
          <p:cNvPr id="44" name="Picture 43" descr="Question 2/1">
            <a:hlinkClick r:id="rId10"/>
          </p:cNvPr>
          <p:cNvPicPr/>
          <p:nvPr/>
        </p:nvPicPr>
        <p:blipFill>
          <a:blip r:embed="rId11" cstate="print">
            <a:extLst>
              <a:ext uri="{28A0092B-C50C-407E-A947-70E740481C1C}">
                <a14:useLocalDpi xmlns:a14="http://schemas.microsoft.com/office/drawing/2010/main"/>
              </a:ext>
            </a:extLst>
          </a:blip>
          <a:srcRect/>
          <a:stretch>
            <a:fillRect/>
          </a:stretch>
        </p:blipFill>
        <p:spPr bwMode="auto">
          <a:xfrm>
            <a:off x="9894701" y="1880267"/>
            <a:ext cx="1830261" cy="1063654"/>
          </a:xfrm>
          <a:prstGeom prst="rect">
            <a:avLst/>
          </a:prstGeom>
          <a:noFill/>
          <a:ln>
            <a:noFill/>
          </a:ln>
        </p:spPr>
      </p:pic>
      <p:sp>
        <p:nvSpPr>
          <p:cNvPr id="49" name="TextBox 48"/>
          <p:cNvSpPr txBox="1"/>
          <p:nvPr/>
        </p:nvSpPr>
        <p:spPr>
          <a:xfrm>
            <a:off x="2129436" y="1613909"/>
            <a:ext cx="8823521" cy="369332"/>
          </a:xfrm>
          <a:prstGeom prst="rect">
            <a:avLst/>
          </a:prstGeom>
          <a:noFill/>
        </p:spPr>
        <p:txBody>
          <a:bodyPr wrap="square" rtlCol="0">
            <a:spAutoFit/>
          </a:bodyPr>
          <a:lstStyle/>
          <a:p>
            <a:r>
              <a:rPr lang="en-US" b="1" u="sng" dirty="0">
                <a:solidFill>
                  <a:prstClr val="black"/>
                </a:solidFill>
                <a:hlinkClick r:id="rId10"/>
              </a:rPr>
              <a:t>Question 2/1</a:t>
            </a:r>
            <a:r>
              <a:rPr lang="en-US" dirty="0">
                <a:solidFill>
                  <a:prstClr val="black"/>
                </a:solidFill>
              </a:rPr>
              <a:t>: Broadband access technologies, including IMT, for developing countries</a:t>
            </a:r>
          </a:p>
        </p:txBody>
      </p:sp>
      <p:pic>
        <p:nvPicPr>
          <p:cNvPr id="50" name="Picture 49" descr="Question 4/2">
            <a:hlinkClick r:id="rId12"/>
          </p:cNvPr>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3573383"/>
            <a:ext cx="2009775" cy="1108075"/>
          </a:xfrm>
          <a:prstGeom prst="rect">
            <a:avLst/>
          </a:prstGeom>
          <a:noFill/>
          <a:ln>
            <a:noFill/>
          </a:ln>
        </p:spPr>
      </p:pic>
      <p:sp>
        <p:nvSpPr>
          <p:cNvPr id="24" name="TextBox 23"/>
          <p:cNvSpPr txBox="1"/>
          <p:nvPr/>
        </p:nvSpPr>
        <p:spPr>
          <a:xfrm>
            <a:off x="2045964" y="2734573"/>
            <a:ext cx="9489035" cy="646331"/>
          </a:xfrm>
          <a:prstGeom prst="rect">
            <a:avLst/>
          </a:prstGeom>
          <a:noFill/>
        </p:spPr>
        <p:txBody>
          <a:bodyPr wrap="square" rtlCol="0">
            <a:spAutoFit/>
          </a:bodyPr>
          <a:lstStyle/>
          <a:p>
            <a:r>
              <a:rPr lang="en-US" b="1" u="sng" dirty="0">
                <a:solidFill>
                  <a:prstClr val="black"/>
                </a:solidFill>
                <a:hlinkClick r:id="rId12"/>
              </a:rPr>
              <a:t>Question 4/2</a:t>
            </a:r>
            <a:r>
              <a:rPr lang="en-US" dirty="0">
                <a:solidFill>
                  <a:prstClr val="black"/>
                </a:solidFill>
              </a:rPr>
              <a:t>: Assistance to developing countries for implementing conformance and interoperability </a:t>
            </a:r>
            <a:r>
              <a:rPr lang="en-US" dirty="0" err="1">
                <a:solidFill>
                  <a:prstClr val="black"/>
                </a:solidFill>
              </a:rPr>
              <a:t>programmes</a:t>
            </a:r>
            <a:endParaRPr lang="en-US" dirty="0">
              <a:solidFill>
                <a:prstClr val="black"/>
              </a:solidFill>
            </a:endParaRPr>
          </a:p>
        </p:txBody>
      </p:sp>
      <p:sp>
        <p:nvSpPr>
          <p:cNvPr id="3" name="Rectangle 2"/>
          <p:cNvSpPr/>
          <p:nvPr/>
        </p:nvSpPr>
        <p:spPr>
          <a:xfrm>
            <a:off x="2081239" y="3441963"/>
            <a:ext cx="8448416" cy="2831544"/>
          </a:xfrm>
          <a:prstGeom prst="rect">
            <a:avLst/>
          </a:prstGeom>
        </p:spPr>
        <p:txBody>
          <a:bodyPr wrap="square">
            <a:spAutoFit/>
          </a:bodyPr>
          <a:lstStyle/>
          <a:p>
            <a:endParaRPr lang="en-US" dirty="0">
              <a:solidFill>
                <a:prstClr val="black"/>
              </a:solidFill>
            </a:endParaRPr>
          </a:p>
          <a:p>
            <a:pPr marL="0" lvl="1"/>
            <a:r>
              <a:rPr lang="en-US" sz="2000" b="1" dirty="0">
                <a:hlinkClick r:id="rId14"/>
              </a:rPr>
              <a:t>Question 8/1</a:t>
            </a:r>
            <a:r>
              <a:rPr lang="en-US" sz="2000" dirty="0"/>
              <a:t>: Examination of strategies and methods of migration from analogue to digital terrestrial broadcasting and implementation of new services </a:t>
            </a:r>
            <a:endParaRPr lang="en-US" altLang="es-ES_tradnl" sz="2000" dirty="0">
              <a:solidFill>
                <a:srgbClr val="254061"/>
              </a:solidFill>
              <a:latin typeface="Arial" panose="020B0604020202020204" pitchFamily="34" charset="0"/>
              <a:ea typeface="MS PGothic" panose="020B0600070205080204" pitchFamily="34" charset="-128"/>
            </a:endParaRPr>
          </a:p>
          <a:p>
            <a:pPr marL="0" lvl="1"/>
            <a:endParaRPr lang="en-US" altLang="es-ES_tradnl" sz="2000" dirty="0">
              <a:solidFill>
                <a:srgbClr val="254061"/>
              </a:solidFill>
              <a:latin typeface="Arial" panose="020B0604020202020204" pitchFamily="34" charset="0"/>
              <a:ea typeface="MS PGothic" panose="020B0600070205080204" pitchFamily="34" charset="-128"/>
            </a:endParaRPr>
          </a:p>
          <a:p>
            <a:pPr marL="0" lvl="1"/>
            <a:r>
              <a:rPr lang="en-US" sz="2000" b="1" dirty="0">
                <a:hlinkClick r:id="rId15"/>
              </a:rPr>
              <a:t>Resolution 9</a:t>
            </a:r>
            <a:r>
              <a:rPr lang="en-US" sz="2000" dirty="0"/>
              <a:t>: Participation of countries, particularly developing countries, in spectrum </a:t>
            </a:r>
            <a:r>
              <a:rPr lang="en-US" sz="2000" dirty="0" smtClean="0"/>
              <a:t>management</a:t>
            </a:r>
          </a:p>
          <a:p>
            <a:pPr marL="0" lvl="1"/>
            <a:endParaRPr lang="en-US" sz="2000" dirty="0" smtClean="0"/>
          </a:p>
          <a:p>
            <a:pPr marL="0" lvl="1"/>
            <a:r>
              <a:rPr lang="en-US" sz="2000" b="1" dirty="0">
                <a:hlinkClick r:id="rId16"/>
              </a:rPr>
              <a:t>Question 7/2</a:t>
            </a:r>
            <a:r>
              <a:rPr lang="en-US" sz="2000" dirty="0"/>
              <a:t>: Strategies and policies concerning human exposure to electromagnetic fields</a:t>
            </a:r>
            <a:endParaRPr lang="en-US" dirty="0">
              <a:solidFill>
                <a:prstClr val="black"/>
              </a:solidFill>
            </a:endParaRPr>
          </a:p>
        </p:txBody>
      </p:sp>
      <p:sp>
        <p:nvSpPr>
          <p:cNvPr id="7" name="Rectangle 6"/>
          <p:cNvSpPr/>
          <p:nvPr/>
        </p:nvSpPr>
        <p:spPr>
          <a:xfrm>
            <a:off x="2254306" y="6488668"/>
            <a:ext cx="7852045" cy="369332"/>
          </a:xfrm>
          <a:prstGeom prst="rect">
            <a:avLst/>
          </a:prstGeom>
        </p:spPr>
        <p:txBody>
          <a:bodyPr wrap="square">
            <a:spAutoFit/>
          </a:bodyPr>
          <a:lstStyle/>
          <a:p>
            <a:r>
              <a:rPr lang="es-GT" dirty="0">
                <a:hlinkClick r:id="rId17"/>
              </a:rPr>
              <a:t>https://www.itu.int/net4/ITU-D/CDS/sg/questions.asp?lg=1&amp;sp=</a:t>
            </a:r>
            <a:r>
              <a:rPr lang="es-GT" dirty="0" smtClean="0">
                <a:hlinkClick r:id="rId17"/>
              </a:rPr>
              <a:t>2014</a:t>
            </a:r>
            <a:r>
              <a:rPr lang="es-GT" dirty="0" smtClean="0"/>
              <a:t> </a:t>
            </a:r>
            <a:endParaRPr lang="es-GT" dirty="0"/>
          </a:p>
        </p:txBody>
      </p:sp>
    </p:spTree>
    <p:extLst>
      <p:ext uri="{BB962C8B-B14F-4D97-AF65-F5344CB8AC3E}">
        <p14:creationId xmlns:p14="http://schemas.microsoft.com/office/powerpoint/2010/main" val="137067334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54498" y="2201008"/>
            <a:ext cx="10235259" cy="3809827"/>
          </a:xfrm>
        </p:spPr>
        <p:txBody>
          <a:bodyPr>
            <a:normAutofit/>
          </a:bodyPr>
          <a:lstStyle/>
          <a:p>
            <a:pPr marL="0" indent="0" algn="ctr">
              <a:buNone/>
            </a:pPr>
            <a:endParaRPr lang="en-US" sz="2400" dirty="0" smtClean="0">
              <a:solidFill>
                <a:schemeClr val="tx1"/>
              </a:solidFill>
            </a:endParaRPr>
          </a:p>
          <a:p>
            <a:pPr marL="0" indent="0" algn="ctr">
              <a:buNone/>
            </a:pPr>
            <a:r>
              <a:rPr lang="en-US" sz="2400" dirty="0" smtClean="0">
                <a:solidFill>
                  <a:schemeClr val="tx1"/>
                </a:solidFill>
              </a:rPr>
              <a:t>Vladimir Daigele</a:t>
            </a:r>
          </a:p>
          <a:p>
            <a:pPr marL="0" indent="0" algn="ctr">
              <a:buNone/>
            </a:pPr>
            <a:r>
              <a:rPr lang="en-US" sz="2400" dirty="0" smtClean="0">
                <a:solidFill>
                  <a:schemeClr val="tx1"/>
                </a:solidFill>
              </a:rPr>
              <a:t>BDT/IEE/TND</a:t>
            </a:r>
          </a:p>
          <a:p>
            <a:pPr marL="0" indent="0" algn="ctr">
              <a:buNone/>
            </a:pPr>
            <a:endParaRPr lang="en-US" sz="2400" dirty="0" smtClean="0">
              <a:solidFill>
                <a:schemeClr val="tx1"/>
              </a:solidFill>
            </a:endParaRPr>
          </a:p>
          <a:p>
            <a:pPr marL="0" indent="0" algn="ctr">
              <a:buNone/>
            </a:pPr>
            <a:r>
              <a:rPr lang="en-US" sz="2400" dirty="0" smtClean="0">
                <a:solidFill>
                  <a:schemeClr val="tx1"/>
                </a:solidFill>
              </a:rPr>
              <a:t>Telecommunication Network and Spectrum Management Division</a:t>
            </a:r>
          </a:p>
          <a:p>
            <a:pPr marL="0" indent="0" algn="ctr">
              <a:buNone/>
            </a:pPr>
            <a:endParaRPr lang="en-US" sz="2400" dirty="0">
              <a:solidFill>
                <a:schemeClr val="tx1"/>
              </a:solidFill>
            </a:endParaRPr>
          </a:p>
          <a:p>
            <a:pPr marL="0" indent="0" algn="ctr">
              <a:buNone/>
            </a:pPr>
            <a:r>
              <a:rPr lang="en-US" sz="2400" dirty="0" smtClean="0">
                <a:solidFill>
                  <a:schemeClr val="tx1"/>
                </a:solidFill>
                <a:hlinkClick r:id=""/>
              </a:rPr>
              <a:t>vladimir.daigele@itu.int</a:t>
            </a:r>
          </a:p>
          <a:p>
            <a:pPr marL="0" indent="0" algn="ctr">
              <a:buNone/>
            </a:pPr>
            <a:r>
              <a:rPr lang="en-US" sz="2400" dirty="0" smtClean="0">
                <a:solidFill>
                  <a:schemeClr val="tx1"/>
                </a:solidFill>
                <a:hlinkClick r:id=""/>
              </a:rPr>
              <a:t>tnd@itu.int</a:t>
            </a:r>
            <a:r>
              <a:rPr lang="en-US" sz="2400" dirty="0" smtClean="0">
                <a:solidFill>
                  <a:schemeClr val="tx1"/>
                </a:solidFill>
              </a:rPr>
              <a:t> </a:t>
            </a:r>
          </a:p>
          <a:p>
            <a:pPr marL="0" indent="0" algn="ctr">
              <a:buNone/>
            </a:pPr>
            <a:endParaRPr lang="en-US" sz="2400" dirty="0">
              <a:solidFill>
                <a:schemeClr val="tx1"/>
              </a:solidFill>
            </a:endParaRPr>
          </a:p>
        </p:txBody>
      </p:sp>
      <p:sp>
        <p:nvSpPr>
          <p:cNvPr id="7" name="Title 1"/>
          <p:cNvSpPr txBox="1">
            <a:spLocks/>
          </p:cNvSpPr>
          <p:nvPr/>
        </p:nvSpPr>
        <p:spPr>
          <a:xfrm>
            <a:off x="1788302" y="1105404"/>
            <a:ext cx="8229600" cy="61674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60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Thank you</a:t>
            </a:r>
            <a:endParaRPr lang="en-US" altLang="en-US" sz="6000" b="1" dirty="0">
              <a:solidFill>
                <a:srgbClr val="002060"/>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25686820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93028" y="2173356"/>
            <a:ext cx="2034948" cy="255947"/>
          </a:xfrm>
          <a:prstGeom prst="rect">
            <a:avLst/>
          </a:prstGeom>
          <a:noFill/>
        </p:spPr>
        <p:txBody>
          <a:bodyPr wrap="square" rtlCol="0">
            <a:spAutoFit/>
          </a:bodyPr>
          <a:lstStyle/>
          <a:p>
            <a:pPr marL="171450" lvl="0" indent="-171450">
              <a:buFont typeface="Wingdings" panose="05000000000000000000" pitchFamily="2" charset="2"/>
              <a:buChar char="Ø"/>
            </a:pPr>
            <a:endParaRPr lang="en-US" sz="1200" dirty="0">
              <a:solidFill>
                <a:srgbClr val="002060"/>
              </a:solidFill>
            </a:endParaRPr>
          </a:p>
        </p:txBody>
      </p:sp>
      <p:sp>
        <p:nvSpPr>
          <p:cNvPr id="27" name="TextBox 26"/>
          <p:cNvSpPr txBox="1"/>
          <p:nvPr/>
        </p:nvSpPr>
        <p:spPr>
          <a:xfrm>
            <a:off x="748216" y="120240"/>
            <a:ext cx="10843591" cy="601019"/>
          </a:xfrm>
          <a:prstGeom prst="rect">
            <a:avLst/>
          </a:prstGeom>
          <a:noFill/>
        </p:spPr>
        <p:txBody>
          <a:bodyPr wrap="square" rtlCol="0">
            <a:spAutoFit/>
          </a:bodyPr>
          <a:lstStyle/>
          <a:p>
            <a:pPr lvl="1" algn="ctr">
              <a:lnSpc>
                <a:spcPts val="3800"/>
              </a:lnSpc>
            </a:pPr>
            <a:r>
              <a:rPr lang="fr-CH" sz="4000" b="1" dirty="0" smtClean="0">
                <a:solidFill>
                  <a:srgbClr val="002060"/>
                </a:solidFill>
              </a:rPr>
              <a:t>ITU Interactive Transmission Maps</a:t>
            </a:r>
            <a:endParaRPr lang="en-US" sz="4000" b="1" dirty="0">
              <a:solidFill>
                <a:srgbClr val="002060"/>
              </a:solidFill>
            </a:endParaRPr>
          </a:p>
        </p:txBody>
      </p:sp>
      <p:sp>
        <p:nvSpPr>
          <p:cNvPr id="32" name="Rounded Rectangle 31"/>
          <p:cNvSpPr/>
          <p:nvPr/>
        </p:nvSpPr>
        <p:spPr>
          <a:xfrm>
            <a:off x="199917" y="634945"/>
            <a:ext cx="5456559" cy="6234813"/>
          </a:xfrm>
          <a:prstGeom prst="roundRect">
            <a:avLst>
              <a:gd name="adj" fmla="val 16990"/>
            </a:avLst>
          </a:prstGeom>
          <a:solidFill>
            <a:schemeClr val="bg1"/>
          </a:solidFill>
        </p:spPr>
        <p:style>
          <a:lnRef idx="0">
            <a:schemeClr val="accent5"/>
          </a:lnRef>
          <a:fillRef idx="3">
            <a:schemeClr val="accent5"/>
          </a:fillRef>
          <a:effectRef idx="3">
            <a:schemeClr val="accent5"/>
          </a:effectRef>
          <a:fontRef idx="minor">
            <a:schemeClr val="lt1"/>
          </a:fontRef>
        </p:style>
        <p:txBody>
          <a:bodyPr rtlCol="0" anchor="ctr"/>
          <a:lstStyle/>
          <a:p>
            <a:pPr marL="0" lvl="3" fontAlgn="base">
              <a:spcAft>
                <a:spcPts val="600"/>
              </a:spcAft>
            </a:pPr>
            <a:r>
              <a:rPr lang="en-US" dirty="0" smtClean="0">
                <a:solidFill>
                  <a:schemeClr val="accent1">
                    <a:lumMod val="50000"/>
                  </a:schemeClr>
                </a:solidFill>
              </a:rPr>
              <a:t>The Interactive Transmission Maps are a cutting-edge ICT-data mapping platform to take stock of national backbone connectivity (Optical </a:t>
            </a:r>
            <a:r>
              <a:rPr lang="en-US" dirty="0" err="1" smtClean="0">
                <a:solidFill>
                  <a:schemeClr val="accent1">
                    <a:lumMod val="50000"/>
                  </a:schemeClr>
                </a:solidFill>
              </a:rPr>
              <a:t>Fibres</a:t>
            </a:r>
            <a:r>
              <a:rPr lang="en-US" dirty="0" smtClean="0">
                <a:solidFill>
                  <a:schemeClr val="accent1">
                    <a:lumMod val="50000"/>
                  </a:schemeClr>
                </a:solidFill>
              </a:rPr>
              <a:t>, Microwaves and Satellite Earth Stations) as well as of other key metrics of the ICT sector. Data concerning submarine cables are also included as provided by </a:t>
            </a:r>
            <a:r>
              <a:rPr lang="en-US" dirty="0" err="1" smtClean="0">
                <a:solidFill>
                  <a:schemeClr val="accent1">
                    <a:lumMod val="50000"/>
                  </a:schemeClr>
                </a:solidFill>
              </a:rPr>
              <a:t>TeleGeography</a:t>
            </a:r>
            <a:r>
              <a:rPr lang="en-US" dirty="0" smtClean="0">
                <a:solidFill>
                  <a:schemeClr val="accent1">
                    <a:lumMod val="50000"/>
                  </a:schemeClr>
                </a:solidFill>
              </a:rPr>
              <a:t> </a:t>
            </a:r>
          </a:p>
          <a:p>
            <a:pPr marL="174625" lvl="4" indent="-174625" fontAlgn="base">
              <a:spcAft>
                <a:spcPts val="600"/>
              </a:spcAft>
              <a:buFont typeface="Wingdings" panose="05000000000000000000" pitchFamily="2" charset="2"/>
              <a:buChar char="Ø"/>
            </a:pPr>
            <a:r>
              <a:rPr lang="en-US" dirty="0" smtClean="0">
                <a:solidFill>
                  <a:srgbClr val="002060"/>
                </a:solidFill>
              </a:rPr>
              <a:t> </a:t>
            </a:r>
            <a:r>
              <a:rPr lang="en-US" b="1" dirty="0">
                <a:solidFill>
                  <a:srgbClr val="002060"/>
                </a:solidFill>
              </a:rPr>
              <a:t>The </a:t>
            </a:r>
            <a:r>
              <a:rPr lang="en-US" b="1" dirty="0" smtClean="0">
                <a:solidFill>
                  <a:srgbClr val="002060"/>
                </a:solidFill>
              </a:rPr>
              <a:t>Scope </a:t>
            </a:r>
            <a:r>
              <a:rPr lang="en-US" dirty="0">
                <a:solidFill>
                  <a:srgbClr val="002060"/>
                </a:solidFill>
              </a:rPr>
              <a:t>of this ITU project is to research, process and create maps of core </a:t>
            </a:r>
            <a:r>
              <a:rPr lang="en-US" dirty="0" smtClean="0">
                <a:solidFill>
                  <a:srgbClr val="002060"/>
                </a:solidFill>
              </a:rPr>
              <a:t>transmission </a:t>
            </a:r>
            <a:r>
              <a:rPr lang="en-US" dirty="0">
                <a:solidFill>
                  <a:srgbClr val="002060"/>
                </a:solidFill>
              </a:rPr>
              <a:t>networks </a:t>
            </a:r>
            <a:r>
              <a:rPr lang="en-US" dirty="0" smtClean="0">
                <a:solidFill>
                  <a:srgbClr val="002060"/>
                </a:solidFill>
              </a:rPr>
              <a:t>worldwide  </a:t>
            </a:r>
            <a:endParaRPr lang="en-US" dirty="0" smtClean="0">
              <a:solidFill>
                <a:schemeClr val="accent1">
                  <a:lumMod val="50000"/>
                </a:schemeClr>
              </a:solidFill>
            </a:endParaRPr>
          </a:p>
          <a:p>
            <a:pPr marL="185738" indent="-185738">
              <a:buFont typeface="Wingdings" panose="05000000000000000000" pitchFamily="2" charset="2"/>
              <a:buChar char="Ø"/>
            </a:pPr>
            <a:r>
              <a:rPr lang="en-US" b="1" dirty="0" smtClean="0">
                <a:solidFill>
                  <a:srgbClr val="002060"/>
                </a:solidFill>
              </a:rPr>
              <a:t>The Objectives</a:t>
            </a:r>
            <a:r>
              <a:rPr lang="en-US" b="1" dirty="0">
                <a:solidFill>
                  <a:schemeClr val="accent1">
                    <a:lumMod val="50000"/>
                  </a:schemeClr>
                </a:solidFill>
              </a:rPr>
              <a:t> </a:t>
            </a:r>
            <a:r>
              <a:rPr lang="en-US" dirty="0" smtClean="0">
                <a:solidFill>
                  <a:schemeClr val="accent1">
                    <a:lumMod val="50000"/>
                  </a:schemeClr>
                </a:solidFill>
              </a:rPr>
              <a:t>of this ITU project are:    </a:t>
            </a:r>
            <a:endParaRPr lang="en-US" dirty="0">
              <a:solidFill>
                <a:schemeClr val="accent1">
                  <a:lumMod val="50000"/>
                </a:schemeClr>
              </a:solidFill>
            </a:endParaRPr>
          </a:p>
          <a:p>
            <a:pPr marL="171450" indent="-171450">
              <a:buFont typeface="Arial" panose="020B0604020202020204" pitchFamily="34" charset="0"/>
              <a:buChar char="•"/>
            </a:pPr>
            <a:r>
              <a:rPr lang="en-US" dirty="0" smtClean="0">
                <a:solidFill>
                  <a:schemeClr val="accent1">
                    <a:lumMod val="50000"/>
                  </a:schemeClr>
                </a:solidFill>
              </a:rPr>
              <a:t>to </a:t>
            </a:r>
            <a:r>
              <a:rPr lang="en-US" dirty="0">
                <a:solidFill>
                  <a:schemeClr val="accent1">
                    <a:lumMod val="50000"/>
                  </a:schemeClr>
                </a:solidFill>
              </a:rPr>
              <a:t>assess the status of national connectivity and to identify gaps enabling the design of targeted strategies </a:t>
            </a:r>
            <a:r>
              <a:rPr lang="en-US" dirty="0" smtClean="0">
                <a:solidFill>
                  <a:schemeClr val="accent1">
                    <a:lumMod val="50000"/>
                  </a:schemeClr>
                </a:solidFill>
              </a:rPr>
              <a:t>and implementation </a:t>
            </a:r>
            <a:r>
              <a:rPr lang="en-US" dirty="0">
                <a:solidFill>
                  <a:schemeClr val="accent1">
                    <a:lumMod val="50000"/>
                  </a:schemeClr>
                </a:solidFill>
              </a:rPr>
              <a:t>programs for increasing the use of broadband</a:t>
            </a:r>
            <a:r>
              <a:rPr lang="en-US" dirty="0" smtClean="0">
                <a:solidFill>
                  <a:schemeClr val="accent1">
                    <a:lumMod val="50000"/>
                  </a:schemeClr>
                </a:solidFill>
              </a:rPr>
              <a:t>.</a:t>
            </a:r>
            <a:endParaRPr lang="en-US" dirty="0">
              <a:solidFill>
                <a:schemeClr val="accent1">
                  <a:lumMod val="50000"/>
                </a:schemeClr>
              </a:solidFill>
            </a:endParaRPr>
          </a:p>
          <a:p>
            <a:pPr marL="171450" indent="-171450">
              <a:buFont typeface="Arial" panose="020B0604020202020204" pitchFamily="34" charset="0"/>
              <a:buChar char="•"/>
            </a:pPr>
            <a:r>
              <a:rPr lang="en-US" dirty="0" smtClean="0">
                <a:solidFill>
                  <a:schemeClr val="accent1">
                    <a:lumMod val="50000"/>
                  </a:schemeClr>
                </a:solidFill>
              </a:rPr>
              <a:t>to </a:t>
            </a:r>
            <a:r>
              <a:rPr lang="en-US" dirty="0">
                <a:solidFill>
                  <a:schemeClr val="accent1">
                    <a:lumMod val="50000"/>
                  </a:schemeClr>
                </a:solidFill>
              </a:rPr>
              <a:t>assess market opportunities, thus serving as a management tool for making investment decisions, promoting </a:t>
            </a:r>
            <a:r>
              <a:rPr lang="en-US" dirty="0" smtClean="0">
                <a:solidFill>
                  <a:schemeClr val="accent1">
                    <a:lumMod val="50000"/>
                  </a:schemeClr>
                </a:solidFill>
              </a:rPr>
              <a:t>broadband and </a:t>
            </a:r>
            <a:r>
              <a:rPr lang="en-US" dirty="0">
                <a:solidFill>
                  <a:schemeClr val="accent1">
                    <a:lumMod val="50000"/>
                  </a:schemeClr>
                </a:solidFill>
              </a:rPr>
              <a:t>achieving universal connectivity</a:t>
            </a:r>
            <a:r>
              <a:rPr lang="en-US" dirty="0" smtClean="0">
                <a:solidFill>
                  <a:schemeClr val="accent1">
                    <a:lumMod val="50000"/>
                  </a:schemeClr>
                </a:solidFill>
              </a:rPr>
              <a:t>.</a:t>
            </a:r>
            <a:endParaRPr lang="en-US" dirty="0">
              <a:solidFill>
                <a:schemeClr val="accent1">
                  <a:lumMod val="50000"/>
                </a:schemeClr>
              </a:solidFill>
            </a:endParaRPr>
          </a:p>
          <a:p>
            <a:pPr marL="171450" indent="-171450">
              <a:buFont typeface="Arial" panose="020B0604020202020204" pitchFamily="34" charset="0"/>
              <a:buChar char="•"/>
            </a:pPr>
            <a:r>
              <a:rPr lang="en-US" dirty="0" smtClean="0">
                <a:solidFill>
                  <a:schemeClr val="accent1">
                    <a:lumMod val="50000"/>
                  </a:schemeClr>
                </a:solidFill>
              </a:rPr>
              <a:t> to be used as </a:t>
            </a:r>
            <a:r>
              <a:rPr lang="en-US" dirty="0">
                <a:solidFill>
                  <a:schemeClr val="accent1">
                    <a:lumMod val="50000"/>
                  </a:schemeClr>
                </a:solidFill>
              </a:rPr>
              <a:t>a source of abundant and current data on global ICT connectivity.</a:t>
            </a:r>
            <a:endParaRPr lang="en-US" dirty="0" smtClean="0">
              <a:solidFill>
                <a:schemeClr val="accent1">
                  <a:lumMod val="50000"/>
                </a:schemeClr>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23383" y="1631109"/>
            <a:ext cx="6363074" cy="4256272"/>
          </a:xfrm>
          <a:prstGeom prst="rect">
            <a:avLst/>
          </a:prstGeom>
          <a:ln>
            <a:noFill/>
          </a:ln>
          <a:effectLst>
            <a:outerShdw blurRad="190500" algn="tl" rotWithShape="0">
              <a:srgbClr val="000000">
                <a:alpha val="70000"/>
              </a:srgbClr>
            </a:outerShdw>
          </a:effectLst>
        </p:spPr>
      </p:pic>
      <p:sp>
        <p:nvSpPr>
          <p:cNvPr id="2" name="TextBox 1"/>
          <p:cNvSpPr txBox="1"/>
          <p:nvPr/>
        </p:nvSpPr>
        <p:spPr>
          <a:xfrm>
            <a:off x="7737966" y="6243631"/>
            <a:ext cx="2303297" cy="369332"/>
          </a:xfrm>
          <a:prstGeom prst="rect">
            <a:avLst/>
          </a:prstGeom>
          <a:noFill/>
        </p:spPr>
        <p:txBody>
          <a:bodyPr wrap="none" rtlCol="0">
            <a:spAutoFit/>
          </a:bodyPr>
          <a:lstStyle/>
          <a:p>
            <a:r>
              <a:rPr lang="es-GT" dirty="0" smtClean="0">
                <a:hlinkClick r:id="rId4"/>
              </a:rPr>
              <a:t>http://itu.int/go/Maps</a:t>
            </a:r>
            <a:r>
              <a:rPr lang="es-GT" dirty="0" smtClean="0"/>
              <a:t> </a:t>
            </a:r>
            <a:endParaRPr lang="es-GT" dirty="0"/>
          </a:p>
        </p:txBody>
      </p:sp>
    </p:spTree>
    <p:extLst>
      <p:ext uri="{BB962C8B-B14F-4D97-AF65-F5344CB8AC3E}">
        <p14:creationId xmlns:p14="http://schemas.microsoft.com/office/powerpoint/2010/main" val="12930875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216816" y="214313"/>
            <a:ext cx="1090681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en-US" altLang="en-US" sz="4000" b="1" dirty="0">
                <a:solidFill>
                  <a:schemeClr val="tx2"/>
                </a:solidFill>
                <a:latin typeface="+mn-lt"/>
              </a:rPr>
              <a:t>Broadband Infrastructure </a:t>
            </a:r>
            <a:r>
              <a:rPr lang="en-US" altLang="en-US" sz="4000" b="1" dirty="0" smtClean="0">
                <a:solidFill>
                  <a:schemeClr val="tx2"/>
                </a:solidFill>
                <a:latin typeface="+mn-lt"/>
              </a:rPr>
              <a:t>Network </a:t>
            </a:r>
            <a:r>
              <a:rPr lang="en-US" altLang="en-US" sz="4000" b="1" dirty="0">
                <a:solidFill>
                  <a:schemeClr val="tx2"/>
                </a:solidFill>
                <a:latin typeface="+mn-lt"/>
              </a:rPr>
              <a:t>Planning</a:t>
            </a:r>
          </a:p>
        </p:txBody>
      </p:sp>
      <p:sp>
        <p:nvSpPr>
          <p:cNvPr id="41988" name="TextBox 4"/>
          <p:cNvSpPr txBox="1">
            <a:spLocks noChangeArrowheads="1"/>
          </p:cNvSpPr>
          <p:nvPr/>
        </p:nvSpPr>
        <p:spPr bwMode="auto">
          <a:xfrm>
            <a:off x="838200" y="1284107"/>
            <a:ext cx="10439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ITU is going to make use of the Maps together with data related to traffic exchanged between countries for identifying missing links on regional / subregional basis and developing case studies for Planning Broadband Infrastructures</a:t>
            </a:r>
          </a:p>
          <a:p>
            <a:r>
              <a:rPr lang="en-US" altLang="en-US" b="1" dirty="0"/>
              <a:t> </a:t>
            </a:r>
            <a:endParaRPr lang="en-US" altLang="en-US" dirty="0"/>
          </a:p>
          <a:p>
            <a:r>
              <a:rPr lang="en-US" altLang="en-US" dirty="0"/>
              <a:t>Candidate Regions for </a:t>
            </a:r>
            <a:r>
              <a:rPr lang="en-US" altLang="en-US" dirty="0" smtClean="0"/>
              <a:t>2018: </a:t>
            </a:r>
            <a:r>
              <a:rPr lang="en-US" altLang="en-US" dirty="0"/>
              <a:t>North African and Asian-pacific countries</a:t>
            </a:r>
          </a:p>
        </p:txBody>
      </p:sp>
      <p:pic>
        <p:nvPicPr>
          <p:cNvPr id="2050" name="Picture 2" descr="http://www.itu.int/en/ITU-D/Technology/PublishingImages/CoverFlyerMaps.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230547" y="161632"/>
            <a:ext cx="1468118" cy="10682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03916" y="2761435"/>
            <a:ext cx="5107968" cy="3843810"/>
          </a:xfrm>
          <a:prstGeom prst="rect">
            <a:avLst/>
          </a:prstGeom>
        </p:spPr>
      </p:pic>
      <p:sp>
        <p:nvSpPr>
          <p:cNvPr id="3" name="TextBox 2"/>
          <p:cNvSpPr txBox="1"/>
          <p:nvPr/>
        </p:nvSpPr>
        <p:spPr>
          <a:xfrm>
            <a:off x="9248972" y="4159568"/>
            <a:ext cx="2300823" cy="646331"/>
          </a:xfrm>
          <a:prstGeom prst="rect">
            <a:avLst/>
          </a:prstGeom>
          <a:noFill/>
        </p:spPr>
        <p:txBody>
          <a:bodyPr wrap="none" rtlCol="0">
            <a:spAutoFit/>
          </a:bodyPr>
          <a:lstStyle/>
          <a:p>
            <a:r>
              <a:rPr lang="en-US" dirty="0" smtClean="0">
                <a:hlinkClick r:id="rId5"/>
              </a:rPr>
              <a:t>http://itu.int/go/Maps</a:t>
            </a:r>
            <a:endParaRPr lang="en-US" dirty="0" smtClean="0"/>
          </a:p>
          <a:p>
            <a:endParaRPr lang="es-ES_tradnl" dirty="0"/>
          </a:p>
        </p:txBody>
      </p:sp>
    </p:spTree>
    <p:extLst>
      <p:ext uri="{BB962C8B-B14F-4D97-AF65-F5344CB8AC3E}">
        <p14:creationId xmlns:p14="http://schemas.microsoft.com/office/powerpoint/2010/main" val="16317501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991"/>
            <a:ext cx="11904132" cy="1325563"/>
          </a:xfrm>
        </p:spPr>
        <p:txBody>
          <a:bodyPr>
            <a:normAutofit/>
          </a:bodyPr>
          <a:lstStyle/>
          <a:p>
            <a:r>
              <a:rPr lang="en-US" altLang="ko-KR" dirty="0">
                <a:solidFill>
                  <a:schemeClr val="accent1">
                    <a:lumMod val="75000"/>
                  </a:schemeClr>
                </a:solidFill>
              </a:rPr>
              <a:t>Report on Implementation of Evolving </a:t>
            </a:r>
            <a:r>
              <a:rPr lang="en-US" altLang="ko-KR" dirty="0" smtClean="0">
                <a:solidFill>
                  <a:schemeClr val="accent1">
                    <a:lumMod val="75000"/>
                  </a:schemeClr>
                </a:solidFill>
              </a:rPr>
              <a:t>ICT </a:t>
            </a:r>
            <a:r>
              <a:rPr lang="en-US" altLang="ko-KR" dirty="0">
                <a:solidFill>
                  <a:schemeClr val="accent1">
                    <a:lumMod val="75000"/>
                  </a:schemeClr>
                </a:solidFill>
              </a:rPr>
              <a:t>Infrastructure for Developing Countries</a:t>
            </a:r>
            <a:endParaRPr lang="es-GT" dirty="0">
              <a:solidFill>
                <a:schemeClr val="accent1">
                  <a:lumMod val="75000"/>
                </a:schemeClr>
              </a:solidFill>
            </a:endParaRPr>
          </a:p>
        </p:txBody>
      </p:sp>
      <p:sp>
        <p:nvSpPr>
          <p:cNvPr id="3" name="Rectangle 2"/>
          <p:cNvSpPr/>
          <p:nvPr/>
        </p:nvSpPr>
        <p:spPr>
          <a:xfrm>
            <a:off x="135466" y="1671303"/>
            <a:ext cx="11836399" cy="1569660"/>
          </a:xfrm>
          <a:prstGeom prst="rect">
            <a:avLst/>
          </a:prstGeom>
        </p:spPr>
        <p:txBody>
          <a:bodyPr wrap="square">
            <a:spAutoFit/>
          </a:bodyPr>
          <a:lstStyle/>
          <a:p>
            <a:r>
              <a:rPr lang="en-GB" altLang="ko-KR" sz="2400" dirty="0"/>
              <a:t>This input document to ITU-D Study Group </a:t>
            </a:r>
            <a:r>
              <a:rPr lang="en-GB" altLang="ko-KR" sz="2400"/>
              <a:t>1 </a:t>
            </a:r>
            <a:r>
              <a:rPr lang="en-GB" altLang="ko-KR" sz="2400" smtClean="0"/>
              <a:t>aims </a:t>
            </a:r>
            <a:r>
              <a:rPr lang="en-GB" altLang="ko-KR" sz="2400" dirty="0"/>
              <a:t>at presenting a comprehensive view of technical, economic and policy aspects in support of network key convergences</a:t>
            </a:r>
            <a:r>
              <a:rPr lang="en-GB" altLang="ko-KR" sz="2400"/>
              <a:t>. </a:t>
            </a:r>
            <a:endParaRPr lang="en-GB" altLang="ko-KR" sz="2400" smtClean="0"/>
          </a:p>
          <a:p>
            <a:endParaRPr lang="en-GB" altLang="ko-KR" sz="2400" dirty="0"/>
          </a:p>
          <a:p>
            <a:r>
              <a:rPr lang="en-GB" altLang="ko-KR" sz="2400" dirty="0"/>
              <a:t>It contemplates relevant international ITU standards for each topic </a:t>
            </a:r>
            <a:r>
              <a:rPr lang="en-GB" altLang="ko-KR" sz="2400" dirty="0" smtClean="0"/>
              <a:t>covered: such as</a:t>
            </a:r>
            <a:endParaRPr lang="ko-KR" altLang="ko-KR" sz="2400" dirty="0"/>
          </a:p>
        </p:txBody>
      </p:sp>
      <p:sp>
        <p:nvSpPr>
          <p:cNvPr id="5" name="내용 개체 틀 2"/>
          <p:cNvSpPr txBox="1">
            <a:spLocks/>
          </p:cNvSpPr>
          <p:nvPr/>
        </p:nvSpPr>
        <p:spPr>
          <a:xfrm>
            <a:off x="999068" y="3335867"/>
            <a:ext cx="7247466" cy="33358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smtClean="0">
                <a:solidFill>
                  <a:srgbClr val="2E75B6"/>
                </a:solidFill>
              </a:rPr>
              <a:t>Telecommunication/ICT Infrastructure: technology, economic and policy aspects</a:t>
            </a:r>
          </a:p>
          <a:p>
            <a:pPr lvl="1"/>
            <a:r>
              <a:rPr lang="en-US" altLang="ko-KR" dirty="0" smtClean="0">
                <a:solidFill>
                  <a:srgbClr val="2E75B6"/>
                </a:solidFill>
              </a:rPr>
              <a:t>Mobile and Fixed Broadband Access Networks</a:t>
            </a:r>
          </a:p>
          <a:p>
            <a:pPr lvl="1"/>
            <a:r>
              <a:rPr lang="en-US" altLang="ko-KR" dirty="0" smtClean="0">
                <a:solidFill>
                  <a:srgbClr val="2E75B6"/>
                </a:solidFill>
              </a:rPr>
              <a:t>Broadband Access for rural applications</a:t>
            </a:r>
          </a:p>
          <a:p>
            <a:pPr lvl="1"/>
            <a:r>
              <a:rPr lang="en-US" altLang="ko-KR" dirty="0" smtClean="0">
                <a:solidFill>
                  <a:srgbClr val="2E75B6"/>
                </a:solidFill>
              </a:rPr>
              <a:t>Core Networks</a:t>
            </a:r>
          </a:p>
          <a:p>
            <a:pPr lvl="1"/>
            <a:r>
              <a:rPr lang="en-US" altLang="ko-KR" dirty="0" smtClean="0">
                <a:solidFill>
                  <a:srgbClr val="2E75B6"/>
                </a:solidFill>
              </a:rPr>
              <a:t>Home Networks</a:t>
            </a:r>
          </a:p>
          <a:p>
            <a:pPr lvl="1"/>
            <a:r>
              <a:rPr lang="en-US" altLang="ko-KR" dirty="0" smtClean="0">
                <a:solidFill>
                  <a:srgbClr val="2E75B6"/>
                </a:solidFill>
              </a:rPr>
              <a:t>Network Operation and Management</a:t>
            </a:r>
          </a:p>
          <a:p>
            <a:pPr lvl="1"/>
            <a:r>
              <a:rPr lang="en-US" altLang="ko-KR" dirty="0" smtClean="0">
                <a:solidFill>
                  <a:srgbClr val="2E75B6"/>
                </a:solidFill>
              </a:rPr>
              <a:t>Economic and Policy Aspects</a:t>
            </a:r>
          </a:p>
        </p:txBody>
      </p:sp>
      <p:sp>
        <p:nvSpPr>
          <p:cNvPr id="6" name="TextBox 5"/>
          <p:cNvSpPr txBox="1"/>
          <p:nvPr/>
        </p:nvSpPr>
        <p:spPr>
          <a:xfrm>
            <a:off x="7090321" y="5476000"/>
            <a:ext cx="4938532" cy="1200329"/>
          </a:xfrm>
          <a:prstGeom prst="rect">
            <a:avLst/>
          </a:prstGeom>
          <a:noFill/>
          <a:ln>
            <a:solidFill>
              <a:schemeClr val="tx1"/>
            </a:solidFill>
          </a:ln>
        </p:spPr>
        <p:txBody>
          <a:bodyPr wrap="square" rtlCol="0">
            <a:spAutoFit/>
          </a:bodyPr>
          <a:lstStyle/>
          <a:p>
            <a:r>
              <a:rPr lang="es-GT" dirty="0" smtClean="0"/>
              <a:t>Link to the Report: </a:t>
            </a:r>
            <a:r>
              <a:rPr lang="es-GT" dirty="0" smtClean="0">
                <a:hlinkClick r:id="rId2"/>
              </a:rPr>
              <a:t>http</a:t>
            </a:r>
            <a:r>
              <a:rPr lang="es-GT" dirty="0">
                <a:hlinkClick r:id="rId2"/>
              </a:rPr>
              <a:t>://www.itu.int/en/ITU-D/Technology/Documents/NGN/Report_on_Telecom-ICT_infra_20170117.</a:t>
            </a:r>
            <a:r>
              <a:rPr lang="es-GT" dirty="0" smtClean="0">
                <a:hlinkClick r:id="rId2"/>
              </a:rPr>
              <a:t>pdf</a:t>
            </a:r>
            <a:r>
              <a:rPr lang="es-GT" dirty="0" smtClean="0"/>
              <a:t>  </a:t>
            </a:r>
            <a:endParaRPr lang="es-GT" dirty="0"/>
          </a:p>
        </p:txBody>
      </p:sp>
    </p:spTree>
    <p:extLst>
      <p:ext uri="{BB962C8B-B14F-4D97-AF65-F5344CB8AC3E}">
        <p14:creationId xmlns:p14="http://schemas.microsoft.com/office/powerpoint/2010/main" val="500304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67" y="1411583"/>
            <a:ext cx="6982085" cy="552018"/>
          </a:xfrm>
        </p:spPr>
        <p:txBody>
          <a:bodyPr>
            <a:normAutofit/>
          </a:bodyPr>
          <a:lstStyle/>
          <a:p>
            <a:pPr eaLnBrk="0" fontAlgn="base" hangingPunct="0">
              <a:spcAft>
                <a:spcPct val="0"/>
              </a:spcAft>
              <a:defRPr/>
            </a:pPr>
            <a:r>
              <a:rPr lang="en-US" sz="2400" b="1" kern="0" dirty="0" smtClean="0">
                <a:solidFill>
                  <a:srgbClr val="1B5BA2"/>
                </a:solidFill>
                <a:latin typeface="+mn-lt"/>
              </a:rPr>
              <a:t>Djibouti</a:t>
            </a:r>
            <a:r>
              <a:rPr lang="en-US" sz="2400" b="1" kern="0" dirty="0">
                <a:solidFill>
                  <a:srgbClr val="1B5BA2"/>
                </a:solidFill>
              </a:rPr>
              <a:t> </a:t>
            </a:r>
            <a:r>
              <a:rPr lang="en-US" sz="2400" b="1" kern="0" dirty="0" smtClean="0">
                <a:solidFill>
                  <a:srgbClr val="1B5BA2"/>
                </a:solidFill>
              </a:rPr>
              <a:t>-</a:t>
            </a:r>
            <a:r>
              <a:rPr lang="en-US" sz="2400" b="1" kern="0" dirty="0">
                <a:solidFill>
                  <a:srgbClr val="1B5BA2"/>
                </a:solidFill>
              </a:rPr>
              <a:t> </a:t>
            </a:r>
            <a:r>
              <a:rPr lang="en-US" sz="2400" b="1" kern="0" dirty="0" smtClean="0">
                <a:solidFill>
                  <a:srgbClr val="1B5BA2"/>
                </a:solidFill>
              </a:rPr>
              <a:t>Mobile </a:t>
            </a:r>
            <a:r>
              <a:rPr lang="en-US" sz="2400" b="1" kern="0" dirty="0" err="1">
                <a:solidFill>
                  <a:srgbClr val="1B5BA2"/>
                </a:solidFill>
              </a:rPr>
              <a:t>WiMax</a:t>
            </a:r>
            <a:r>
              <a:rPr lang="en-US" sz="2400" b="1" kern="0" dirty="0">
                <a:solidFill>
                  <a:srgbClr val="1B5BA2"/>
                </a:solidFill>
              </a:rPr>
              <a:t> standard </a:t>
            </a:r>
            <a:r>
              <a:rPr lang="en-US" sz="2400" b="1" kern="0" dirty="0" smtClean="0">
                <a:solidFill>
                  <a:srgbClr val="1B5BA2"/>
                </a:solidFill>
              </a:rPr>
              <a:t>IEEE802.16e</a:t>
            </a:r>
            <a:endParaRPr lang="en-US" sz="2400" b="1" kern="0" dirty="0">
              <a:solidFill>
                <a:srgbClr val="1B5BA2"/>
              </a:solidFill>
            </a:endParaRPr>
          </a:p>
        </p:txBody>
      </p:sp>
      <p:pic>
        <p:nvPicPr>
          <p:cNvPr id="1027" name="Picture 1"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9751" y="1845591"/>
            <a:ext cx="1493808" cy="168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p:nvSpPr>
        <p:spPr bwMode="auto">
          <a:xfrm>
            <a:off x="4049486" y="28525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8" name="Picture 7" descr="IMG_2530"/>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2173495" y="1896386"/>
            <a:ext cx="1177372" cy="15681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4049486" y="57577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en-US" altLang="zh-CN" sz="1300" b="0" i="0" u="none" strike="noStrike" cap="none" normalizeH="0" baseline="0" smtClean="0">
                <a:ln>
                  <a:noFill/>
                </a:ln>
                <a:solidFill>
                  <a:schemeClr val="tx1"/>
                </a:solidFill>
                <a:effectLst/>
              </a:rPr>
              <a:t> </a:t>
            </a:r>
            <a:endParaRPr kumimoji="0" lang="en-US" altLang="zh-CN" sz="1800" b="0" i="0" u="none" strike="noStrike" cap="none" normalizeH="0" baseline="0" smtClean="0">
              <a:ln>
                <a:noFill/>
              </a:ln>
              <a:solidFill>
                <a:schemeClr val="tx1"/>
              </a:solidFill>
              <a:effectLst/>
              <a:latin typeface="Arial" panose="020B0604020202020204" pitchFamily="34" charset="0"/>
            </a:endParaRPr>
          </a:p>
        </p:txBody>
      </p:sp>
      <p:pic>
        <p:nvPicPr>
          <p:cNvPr id="1031" name="Picture 5" descr="IMG_254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45236" y="1900148"/>
            <a:ext cx="1799477" cy="135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317517" y="3556789"/>
            <a:ext cx="4939126" cy="8309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defRPr/>
            </a:pPr>
            <a:r>
              <a:rPr lang="en-US" sz="2400" b="1" kern="0" dirty="0" smtClean="0">
                <a:solidFill>
                  <a:srgbClr val="1B5BA2"/>
                </a:solidFill>
              </a:rPr>
              <a:t>Swaziland </a:t>
            </a:r>
            <a:r>
              <a:rPr lang="en-US" sz="2400" b="1" kern="0" dirty="0" smtClean="0">
                <a:solidFill>
                  <a:srgbClr val="1B5BA2"/>
                </a:solidFill>
                <a:latin typeface="+mj-lt"/>
                <a:ea typeface="+mj-ea"/>
                <a:cs typeface="+mj-cs"/>
              </a:rPr>
              <a:t>Project Implementation - field Missions</a:t>
            </a:r>
            <a:endParaRPr lang="en-US" sz="2400" b="1" kern="0" dirty="0">
              <a:solidFill>
                <a:srgbClr val="1B5BA2"/>
              </a:solidFill>
              <a:latin typeface="+mj-lt"/>
              <a:ea typeface="+mj-ea"/>
              <a:cs typeface="+mj-cs"/>
            </a:endParaRPr>
          </a:p>
        </p:txBody>
      </p:sp>
      <p:pic>
        <p:nvPicPr>
          <p:cNvPr id="10" name="Picture 4"/>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116768" y="4376435"/>
            <a:ext cx="2316687" cy="1737800"/>
          </a:xfrm>
          <a:prstGeom prst="rect">
            <a:avLst/>
          </a:prstGeom>
          <a:noFill/>
          <a:ln w="9525">
            <a:noFill/>
            <a:miter lim="800000"/>
            <a:headEnd/>
            <a:tailEnd/>
          </a:ln>
        </p:spPr>
      </p:pic>
      <p:pic>
        <p:nvPicPr>
          <p:cNvPr id="12" name="Picture 11" descr="Picture 073"/>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89796" y="4411214"/>
            <a:ext cx="1242020" cy="1656027"/>
          </a:xfrm>
          <a:prstGeom prst="rect">
            <a:avLst/>
          </a:prstGeom>
          <a:noFill/>
          <a:ln w="9525">
            <a:noFill/>
            <a:miter lim="800000"/>
            <a:headEnd/>
            <a:tailEnd/>
          </a:ln>
        </p:spPr>
      </p:pic>
      <p:pic>
        <p:nvPicPr>
          <p:cNvPr id="13" name="Picture 4" descr="Onatel-install-training13"/>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8861494" y="2751007"/>
            <a:ext cx="1378375" cy="1832945"/>
          </a:xfrm>
          <a:prstGeom prst="rect">
            <a:avLst/>
          </a:prstGeom>
          <a:noFill/>
        </p:spPr>
      </p:pic>
      <p:pic>
        <p:nvPicPr>
          <p:cNvPr id="14" name="Picture 3" descr="Onatel-install-training14"/>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0307510" y="2939733"/>
            <a:ext cx="1766892" cy="1326811"/>
          </a:xfrm>
          <a:prstGeom prst="rect">
            <a:avLst/>
          </a:prstGeom>
          <a:noFill/>
        </p:spPr>
      </p:pic>
      <p:sp>
        <p:nvSpPr>
          <p:cNvPr id="15" name="Rectangle 6"/>
          <p:cNvSpPr>
            <a:spLocks noChangeArrowheads="1"/>
          </p:cNvSpPr>
          <p:nvPr/>
        </p:nvSpPr>
        <p:spPr bwMode="auto">
          <a:xfrm>
            <a:off x="6376435" y="6658412"/>
            <a:ext cx="415498"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100" b="1">
                <a:latin typeface="Arial" pitchFamily="34" charset="0"/>
                <a:ea typeface="Times New Roman" pitchFamily="18" charset="0"/>
                <a:cs typeface="Arial" pitchFamily="34" charset="0"/>
              </a:rPr>
              <a:t>      </a:t>
            </a:r>
            <a:endParaRPr lang="en-US">
              <a:latin typeface="Arial" pitchFamily="34" charset="0"/>
              <a:cs typeface="Arial" pitchFamily="34" charset="0"/>
            </a:endParaRPr>
          </a:p>
        </p:txBody>
      </p:sp>
      <p:pic>
        <p:nvPicPr>
          <p:cNvPr id="16" name="Picture 11"/>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884569" y="2835421"/>
            <a:ext cx="1142620" cy="1468094"/>
          </a:xfrm>
          <a:prstGeom prst="rect">
            <a:avLst/>
          </a:prstGeom>
          <a:noFill/>
        </p:spPr>
      </p:pic>
      <p:pic>
        <p:nvPicPr>
          <p:cNvPr id="17" name="Picture 10" descr="Onatel-install-training06"/>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083918" y="2838679"/>
            <a:ext cx="1771231" cy="1328423"/>
          </a:xfrm>
          <a:prstGeom prst="rect">
            <a:avLst/>
          </a:prstGeom>
          <a:noFill/>
        </p:spPr>
      </p:pic>
      <p:sp>
        <p:nvSpPr>
          <p:cNvPr id="18" name="Rectangle 12"/>
          <p:cNvSpPr>
            <a:spLocks noChangeArrowheads="1"/>
          </p:cNvSpPr>
          <p:nvPr/>
        </p:nvSpPr>
        <p:spPr bwMode="auto">
          <a:xfrm>
            <a:off x="6308794" y="2329752"/>
            <a:ext cx="509823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b="1" kern="0" dirty="0" smtClean="0">
                <a:solidFill>
                  <a:srgbClr val="1B5BA2"/>
                </a:solidFill>
              </a:rPr>
              <a:t>Burundi</a:t>
            </a:r>
            <a:r>
              <a:rPr lang="en-US" sz="2400" b="1" kern="0" dirty="0">
                <a:solidFill>
                  <a:srgbClr val="1B5BA2"/>
                </a:solidFill>
                <a:latin typeface="+mj-lt"/>
                <a:ea typeface="+mj-ea"/>
                <a:cs typeface="+mj-cs"/>
              </a:rPr>
              <a:t> </a:t>
            </a:r>
            <a:r>
              <a:rPr lang="en-US" sz="2400" b="1" kern="0" dirty="0" smtClean="0">
                <a:solidFill>
                  <a:srgbClr val="1B5BA2"/>
                </a:solidFill>
                <a:latin typeface="+mj-lt"/>
                <a:ea typeface="+mj-ea"/>
                <a:cs typeface="+mj-cs"/>
              </a:rPr>
              <a:t>Training &amp; Network Installation</a:t>
            </a:r>
            <a:endParaRPr lang="en-US" sz="2400" b="1" kern="0" dirty="0">
              <a:solidFill>
                <a:srgbClr val="1B5BA2"/>
              </a:solidFill>
              <a:latin typeface="+mj-lt"/>
              <a:ea typeface="+mj-ea"/>
              <a:cs typeface="+mj-cs"/>
            </a:endParaRPr>
          </a:p>
          <a:p>
            <a:pPr eaLnBrk="0" fontAlgn="base" hangingPunct="0">
              <a:spcBef>
                <a:spcPct val="0"/>
              </a:spcBef>
              <a:spcAft>
                <a:spcPct val="0"/>
              </a:spcAft>
            </a:pPr>
            <a:endParaRPr lang="en-US" sz="2400" dirty="0">
              <a:latin typeface="Arial" pitchFamily="34" charset="0"/>
              <a:cs typeface="Arial" pitchFamily="34" charset="0"/>
            </a:endParaRPr>
          </a:p>
        </p:txBody>
      </p:sp>
      <p:sp>
        <p:nvSpPr>
          <p:cNvPr id="19" name="Rectangle 13"/>
          <p:cNvSpPr>
            <a:spLocks noChangeArrowheads="1"/>
          </p:cNvSpPr>
          <p:nvPr/>
        </p:nvSpPr>
        <p:spPr bwMode="auto">
          <a:xfrm>
            <a:off x="6376435" y="6296462"/>
            <a:ext cx="338554"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100">
                <a:latin typeface="Arial" pitchFamily="34" charset="0"/>
                <a:ea typeface="Times New Roman" pitchFamily="18" charset="0"/>
                <a:cs typeface="Arial" pitchFamily="34" charset="0"/>
              </a:rPr>
              <a:t>    </a:t>
            </a:r>
            <a:endParaRPr lang="en-US">
              <a:latin typeface="Arial" pitchFamily="34" charset="0"/>
              <a:cs typeface="Arial" pitchFamily="34" charset="0"/>
            </a:endParaRPr>
          </a:p>
        </p:txBody>
      </p:sp>
      <p:sp>
        <p:nvSpPr>
          <p:cNvPr id="20" name="Rectangle 14"/>
          <p:cNvSpPr>
            <a:spLocks noChangeArrowheads="1"/>
          </p:cNvSpPr>
          <p:nvPr/>
        </p:nvSpPr>
        <p:spPr bwMode="auto">
          <a:xfrm>
            <a:off x="6376435" y="7582337"/>
            <a:ext cx="338554"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100">
                <a:latin typeface="Arial" pitchFamily="34" charset="0"/>
                <a:ea typeface="Times New Roman" pitchFamily="18" charset="0"/>
                <a:cs typeface="Arial" pitchFamily="34" charset="0"/>
              </a:rPr>
              <a:t>    </a:t>
            </a:r>
            <a:endParaRPr lang="en-US">
              <a:latin typeface="Arial" pitchFamily="34" charset="0"/>
              <a:cs typeface="Arial" pitchFamily="34" charset="0"/>
            </a:endParaRPr>
          </a:p>
        </p:txBody>
      </p:sp>
      <p:sp>
        <p:nvSpPr>
          <p:cNvPr id="21" name="Text Box 12"/>
          <p:cNvSpPr txBox="1">
            <a:spLocks noChangeArrowheads="1"/>
          </p:cNvSpPr>
          <p:nvPr/>
        </p:nvSpPr>
        <p:spPr bwMode="auto">
          <a:xfrm>
            <a:off x="5603682" y="4838554"/>
            <a:ext cx="6217919" cy="461665"/>
          </a:xfrm>
          <a:prstGeom prst="rect">
            <a:avLst/>
          </a:prstGeom>
          <a:noFill/>
          <a:ln w="9525">
            <a:noFill/>
            <a:miter lim="800000"/>
            <a:headEnd/>
            <a:tailEnd/>
          </a:ln>
          <a:effectLst/>
        </p:spPr>
        <p:txBody>
          <a:bodyPr wrap="square">
            <a:spAutoFit/>
          </a:bodyPr>
          <a:lstStyle/>
          <a:p>
            <a:pPr fontAlgn="base">
              <a:spcBef>
                <a:spcPct val="0"/>
              </a:spcBef>
              <a:spcAft>
                <a:spcPct val="0"/>
              </a:spcAft>
            </a:pPr>
            <a:r>
              <a:rPr lang="en-US" sz="2400" b="1" kern="0" dirty="0">
                <a:solidFill>
                  <a:srgbClr val="1B5BA2"/>
                </a:solidFill>
              </a:rPr>
              <a:t>Burundi </a:t>
            </a:r>
            <a:r>
              <a:rPr lang="en-US" sz="2400" dirty="0" smtClean="0"/>
              <a:t>- </a:t>
            </a:r>
            <a:r>
              <a:rPr lang="en-US" sz="2400" b="1" kern="0" dirty="0" smtClean="0">
                <a:solidFill>
                  <a:srgbClr val="1B5BA2"/>
                </a:solidFill>
                <a:latin typeface="+mj-lt"/>
                <a:ea typeface="+mj-ea"/>
                <a:cs typeface="+mj-cs"/>
              </a:rPr>
              <a:t>Connecting </a:t>
            </a:r>
            <a:r>
              <a:rPr lang="en-US" sz="2400" b="1" kern="0" dirty="0">
                <a:solidFill>
                  <a:srgbClr val="1B5BA2"/>
                </a:solidFill>
                <a:latin typeface="+mj-lt"/>
                <a:ea typeface="+mj-ea"/>
                <a:cs typeface="+mj-cs"/>
              </a:rPr>
              <a:t>Hospitals for </a:t>
            </a:r>
            <a:r>
              <a:rPr lang="en-US" sz="2400" b="1" kern="0" dirty="0" smtClean="0">
                <a:solidFill>
                  <a:srgbClr val="1B5BA2"/>
                </a:solidFill>
                <a:latin typeface="+mj-lt"/>
                <a:ea typeface="+mj-ea"/>
                <a:cs typeface="+mj-cs"/>
              </a:rPr>
              <a:t>E-Health</a:t>
            </a:r>
            <a:endParaRPr lang="en-US" sz="2400" dirty="0"/>
          </a:p>
        </p:txBody>
      </p:sp>
      <p:pic>
        <p:nvPicPr>
          <p:cNvPr id="22" name="Picture 4"/>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6334032" y="5422524"/>
            <a:ext cx="1862567" cy="1397115"/>
          </a:xfrm>
          <a:prstGeom prst="rect">
            <a:avLst/>
          </a:prstGeom>
          <a:noFill/>
          <a:ln w="9525">
            <a:noFill/>
            <a:miter lim="800000"/>
            <a:headEnd/>
            <a:tailEnd/>
          </a:ln>
          <a:effectLst/>
        </p:spPr>
      </p:pic>
      <p:pic>
        <p:nvPicPr>
          <p:cNvPr id="23" name="Picture 5"/>
          <p:cNvPicPr>
            <a:picLocks noChangeAspect="1" noChangeArrowheads="1"/>
          </p:cNvPicPr>
          <p:nvPr/>
        </p:nvPicPr>
        <p:blipFill>
          <a:blip r:embed="rId14" cstate="print"/>
          <a:srcRect/>
          <a:stretch>
            <a:fillRect/>
          </a:stretch>
        </p:blipFill>
        <p:spPr bwMode="auto">
          <a:xfrm>
            <a:off x="8969295" y="5279449"/>
            <a:ext cx="1602789" cy="1512656"/>
          </a:xfrm>
          <a:prstGeom prst="rect">
            <a:avLst/>
          </a:prstGeom>
          <a:noFill/>
        </p:spPr>
      </p:pic>
      <p:sp>
        <p:nvSpPr>
          <p:cNvPr id="24" name="Title 1"/>
          <p:cNvSpPr txBox="1">
            <a:spLocks/>
          </p:cNvSpPr>
          <p:nvPr/>
        </p:nvSpPr>
        <p:spPr>
          <a:xfrm>
            <a:off x="331159" y="1348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n-US" b="1" kern="0" dirty="0" smtClean="0">
                <a:solidFill>
                  <a:srgbClr val="1B5BA2"/>
                </a:solidFill>
              </a:rPr>
              <a:t>Broadband Wireless Projects in Africa</a:t>
            </a:r>
            <a:endParaRPr lang="en-US" kern="0" dirty="0">
              <a:solidFill>
                <a:srgbClr val="1B5BA2"/>
              </a:solidFill>
            </a:endParaRPr>
          </a:p>
        </p:txBody>
      </p:sp>
    </p:spTree>
    <p:extLst>
      <p:ext uri="{BB962C8B-B14F-4D97-AF65-F5344CB8AC3E}">
        <p14:creationId xmlns:p14="http://schemas.microsoft.com/office/powerpoint/2010/main" val="33840079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332" y="290107"/>
            <a:ext cx="10515600" cy="1325563"/>
          </a:xfrm>
        </p:spPr>
        <p:txBody>
          <a:bodyPr>
            <a:normAutofit/>
          </a:bodyPr>
          <a:lstStyle/>
          <a:p>
            <a:pPr fontAlgn="base">
              <a:spcAft>
                <a:spcPct val="0"/>
              </a:spcAft>
            </a:pPr>
            <a:r>
              <a:rPr lang="en-US" sz="3400" b="1" kern="0" dirty="0">
                <a:solidFill>
                  <a:srgbClr val="1B5BA2"/>
                </a:solidFill>
              </a:rPr>
              <a:t>IXP </a:t>
            </a:r>
            <a:r>
              <a:rPr lang="en-US" sz="3400" kern="0" dirty="0">
                <a:solidFill>
                  <a:srgbClr val="1B5BA2"/>
                </a:solidFill>
              </a:rPr>
              <a:t>In Montenegro </a:t>
            </a:r>
          </a:p>
        </p:txBody>
      </p:sp>
      <p:pic>
        <p:nvPicPr>
          <p:cNvPr id="5" name="Content Placeholder 4"/>
          <p:cNvPicPr>
            <a:picLocks noGrp="1" noChangeAspect="1"/>
          </p:cNvPicPr>
          <p:nvPr>
            <p:ph idx="1"/>
          </p:nvPr>
        </p:nvPicPr>
        <p:blipFill>
          <a:blip r:embed="rId3"/>
          <a:stretch>
            <a:fillRect/>
          </a:stretch>
        </p:blipFill>
        <p:spPr>
          <a:xfrm>
            <a:off x="1515971" y="1711018"/>
            <a:ext cx="3173860" cy="3122915"/>
          </a:xfrm>
          <a:prstGeom prst="rect">
            <a:avLst/>
          </a:prstGeom>
        </p:spPr>
      </p:pic>
      <p:sp>
        <p:nvSpPr>
          <p:cNvPr id="4" name="Slide Number Placeholder 3"/>
          <p:cNvSpPr>
            <a:spLocks noGrp="1"/>
          </p:cNvSpPr>
          <p:nvPr>
            <p:ph type="sldNum" sz="quarter" idx="10"/>
          </p:nvPr>
        </p:nvSpPr>
        <p:spPr/>
        <p:txBody>
          <a:bodyPr/>
          <a:lstStyle/>
          <a:p>
            <a:fld id="{B5EFB610-B9F8-4EAD-AC09-2E341D3DD2AA}" type="slidenum">
              <a:rPr lang="en-US" smtClean="0"/>
              <a:pPr/>
              <a:t>8</a:t>
            </a:fld>
            <a:endParaRPr lang="en-US"/>
          </a:p>
        </p:txBody>
      </p:sp>
      <p:pic>
        <p:nvPicPr>
          <p:cNvPr id="6" name="Picture 5"/>
          <p:cNvPicPr>
            <a:picLocks noChangeAspect="1"/>
          </p:cNvPicPr>
          <p:nvPr/>
        </p:nvPicPr>
        <p:blipFill>
          <a:blip r:embed="rId4"/>
          <a:stretch>
            <a:fillRect/>
          </a:stretch>
        </p:blipFill>
        <p:spPr>
          <a:xfrm>
            <a:off x="6000320" y="1700718"/>
            <a:ext cx="3853156" cy="2248842"/>
          </a:xfrm>
          <a:prstGeom prst="rect">
            <a:avLst/>
          </a:prstGeom>
        </p:spPr>
      </p:pic>
      <p:sp>
        <p:nvSpPr>
          <p:cNvPr id="3" name="TextBox 2"/>
          <p:cNvSpPr txBox="1"/>
          <p:nvPr/>
        </p:nvSpPr>
        <p:spPr>
          <a:xfrm>
            <a:off x="3574987" y="4892911"/>
            <a:ext cx="7813069" cy="523220"/>
          </a:xfrm>
          <a:prstGeom prst="rect">
            <a:avLst/>
          </a:prstGeom>
          <a:noFill/>
        </p:spPr>
        <p:txBody>
          <a:bodyPr wrap="square" rtlCol="0">
            <a:spAutoFit/>
          </a:bodyPr>
          <a:lstStyle/>
          <a:p>
            <a:pPr marL="285750" indent="-285750">
              <a:buFontTx/>
              <a:buChar char="-"/>
            </a:pPr>
            <a:r>
              <a:rPr lang="en-US" sz="2800" dirty="0" smtClean="0"/>
              <a:t>Implemented and operational since July 2015</a:t>
            </a:r>
          </a:p>
        </p:txBody>
      </p:sp>
    </p:spTree>
    <p:extLst>
      <p:ext uri="{BB962C8B-B14F-4D97-AF65-F5344CB8AC3E}">
        <p14:creationId xmlns:p14="http://schemas.microsoft.com/office/powerpoint/2010/main" val="2005847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976BE"/>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0857"/>
          <a:stretch/>
        </p:blipFill>
        <p:spPr>
          <a:xfrm>
            <a:off x="2834640" y="1127760"/>
            <a:ext cx="6675439" cy="4463020"/>
          </a:xfrm>
          <a:prstGeom prst="rect">
            <a:avLst/>
          </a:prstGeom>
        </p:spPr>
      </p:pic>
      <p:sp>
        <p:nvSpPr>
          <p:cNvPr id="9" name="Rectangle 8"/>
          <p:cNvSpPr/>
          <p:nvPr/>
        </p:nvSpPr>
        <p:spPr>
          <a:xfrm>
            <a:off x="1034865" y="4678089"/>
            <a:ext cx="10513285" cy="1015663"/>
          </a:xfrm>
          <a:prstGeom prst="rect">
            <a:avLst/>
          </a:prstGeom>
          <a:ln>
            <a:noFill/>
          </a:ln>
        </p:spPr>
        <p:txBody>
          <a:bodyPr wrap="square">
            <a:spAutoFit/>
          </a:bodyPr>
          <a:lstStyle/>
          <a:p>
            <a:pPr algn="ctr">
              <a:defRPr/>
            </a:pPr>
            <a:r>
              <a:rPr lang="en-US" sz="6000" kern="0" dirty="0" smtClean="0">
                <a:ln w="18415" cmpd="sng">
                  <a:solidFill>
                    <a:srgbClr val="FFFFFF"/>
                  </a:solidFill>
                  <a:prstDash val="solid"/>
                </a:ln>
                <a:effectLst>
                  <a:outerShdw blurRad="63500" dir="3600000" algn="tl" rotWithShape="0">
                    <a:srgbClr val="000000">
                      <a:alpha val="70000"/>
                    </a:srgbClr>
                  </a:outerShdw>
                </a:effectLst>
                <a:cs typeface="Arial" charset="0"/>
              </a:rPr>
              <a:t>Conformity and Interoperability</a:t>
            </a:r>
            <a:endParaRPr lang="en-US" sz="4400" kern="0" dirty="0">
              <a:ln w="18415" cmpd="sng">
                <a:solidFill>
                  <a:srgbClr val="FFFFFF"/>
                </a:solidFill>
                <a:prstDash val="solid"/>
              </a:ln>
              <a:effectLst>
                <a:outerShdw blurRad="63500" dir="3600000" algn="tl" rotWithShape="0">
                  <a:srgbClr val="000000">
                    <a:alpha val="70000"/>
                  </a:srgbClr>
                </a:outerShdw>
              </a:effectLst>
              <a:cs typeface="Arial" charset="0"/>
            </a:endParaRPr>
          </a:p>
        </p:txBody>
      </p:sp>
    </p:spTree>
    <p:extLst>
      <p:ext uri="{BB962C8B-B14F-4D97-AF65-F5344CB8AC3E}">
        <p14:creationId xmlns:p14="http://schemas.microsoft.com/office/powerpoint/2010/main" val="1382815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3174</TotalTime>
  <Words>2818</Words>
  <Application>Microsoft Macintosh PowerPoint</Application>
  <PresentationFormat>Custom</PresentationFormat>
  <Paragraphs>296</Paragraphs>
  <Slides>32</Slides>
  <Notes>11</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Office Theme</vt:lpstr>
      <vt:lpstr>1_Office Theme</vt:lpstr>
      <vt:lpstr>4_Office Theme</vt:lpstr>
      <vt:lpstr>PowerPoint Presentation</vt:lpstr>
      <vt:lpstr>PowerPoint Presentation</vt:lpstr>
      <vt:lpstr>PowerPoint Presentation</vt:lpstr>
      <vt:lpstr>PowerPoint Presentation</vt:lpstr>
      <vt:lpstr>Broadband Infrastructure Network Planning</vt:lpstr>
      <vt:lpstr>Report on Implementation of Evolving ICT Infrastructure for Developing Countries</vt:lpstr>
      <vt:lpstr>Djibouti - Mobile WiMax standard IEEE802.16e</vt:lpstr>
      <vt:lpstr>IXP In Montenegro </vt:lpstr>
      <vt:lpstr>PowerPoint Presentation</vt:lpstr>
      <vt:lpstr>PowerPoint Presentation</vt:lpstr>
      <vt:lpstr>ITU – C&amp;I Programme Pillars 3 (Capacity Building) and 4 (Assistance) </vt:lpstr>
      <vt:lpstr>ITU C&amp;I - Guidelines</vt:lpstr>
      <vt:lpstr>PowerPoint Presentation</vt:lpstr>
      <vt:lpstr>PowerPoint Presentation</vt:lpstr>
      <vt:lpstr>C&amp;I Regional Assessement Studies</vt:lpstr>
      <vt:lpstr>PowerPoint Presentation</vt:lpstr>
      <vt:lpstr>Spectrum Management Tool (SMS4DC)</vt:lpstr>
      <vt:lpstr>SMS4DC subscribers</vt:lpstr>
      <vt:lpstr>Cross Border Frequency Coordination</vt:lpstr>
      <vt:lpstr>Wireless Broadband Master plans &amp; Broadband Policy</vt:lpstr>
      <vt:lpstr>PowerPoint Presentation</vt:lpstr>
      <vt:lpstr>The Guidelines for Transition to Digital Broadcasting</vt:lpstr>
      <vt:lpstr>National Roadmaps for Digital Broadcasting</vt:lpstr>
      <vt:lpstr>PowerPoint Presentation</vt:lpstr>
      <vt:lpstr>Website features</vt:lpstr>
      <vt:lpstr>PowerPoint Presentation</vt:lpstr>
      <vt:lpstr>PowerPoint Presentation</vt:lpstr>
      <vt:lpstr>Other Activities</vt:lpstr>
      <vt:lpstr>PowerPoint Presentation</vt:lpstr>
      <vt:lpstr>World Summit on the Information Society</vt:lpstr>
      <vt:lpstr>ITU-D Study Group Questions Related to TND</vt:lpstr>
      <vt:lpstr>PowerPoint Presentation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Passerini, Riccardo</dc:creator>
  <cp:lastModifiedBy>Vladimir Daigele</cp:lastModifiedBy>
  <cp:revision>86</cp:revision>
  <cp:lastPrinted>2015-11-13T09:17:33Z</cp:lastPrinted>
  <dcterms:created xsi:type="dcterms:W3CDTF">2015-11-10T16:48:31Z</dcterms:created>
  <dcterms:modified xsi:type="dcterms:W3CDTF">2017-06-07T12:12:45Z</dcterms:modified>
</cp:coreProperties>
</file>