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ags/tag3.xml" ContentType="application/vnd.openxmlformats-officedocument.presentationml.tag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tags/tag4.xml" ContentType="application/vnd.openxmlformats-officedocument.presentationml.tags+xml"/>
  <Override PartName="/ppt/charts/chart3.xml" ContentType="application/vnd.openxmlformats-officedocument.drawingml.chart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tags/tag9.xml" ContentType="application/vnd.openxmlformats-officedocument.presentationml.tags+xml"/>
  <Override PartName="/ppt/charts/chart6.xml" ContentType="application/vnd.openxmlformats-officedocument.drawingml.chart+xml"/>
  <Override PartName="/ppt/tags/tag10.xml" ContentType="application/vnd.openxmlformats-officedocument.presentationml.tags+xml"/>
  <Override PartName="/ppt/charts/chart7.xml" ContentType="application/vnd.openxmlformats-officedocument.drawingml.chart+xml"/>
  <Override PartName="/ppt/tags/tag11.xml" ContentType="application/vnd.openxmlformats-officedocument.presentationml.tags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09" r:id="rId3"/>
    <p:sldId id="315" r:id="rId4"/>
    <p:sldId id="314" r:id="rId5"/>
    <p:sldId id="298" r:id="rId6"/>
    <p:sldId id="307" r:id="rId7"/>
    <p:sldId id="300" r:id="rId8"/>
    <p:sldId id="308" r:id="rId9"/>
    <p:sldId id="301" r:id="rId10"/>
    <p:sldId id="302" r:id="rId11"/>
    <p:sldId id="303" r:id="rId12"/>
    <p:sldId id="313" r:id="rId13"/>
    <p:sldId id="317" r:id="rId14"/>
    <p:sldId id="316" r:id="rId15"/>
    <p:sldId id="318" r:id="rId16"/>
    <p:sldId id="319" r:id="rId17"/>
    <p:sldId id="312" r:id="rId18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9" autoAdjust="0"/>
  </p:normalViewPr>
  <p:slideViewPr>
    <p:cSldViewPr>
      <p:cViewPr>
        <p:scale>
          <a:sx n="100" d="100"/>
          <a:sy n="100" d="100"/>
        </p:scale>
        <p:origin x="-30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40;&#1089;&#1087;&#1077;&#1082;&#1090;&#1080;_4-5G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LTE\07-09.06.2017\LTE_&#1089;&#1084;&#1091;&#1075;&#1080;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LTE\07-09.06.2017\LTE_&#1089;&#1084;&#1091;&#1075;&#1080;3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LTE\07-09.06.2017\LTE_&#1089;&#1084;&#1091;&#1075;&#1080;3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F:\LTE\07-09.06.2017\LTE_&#1089;&#1084;&#1091;&#1075;&#1080;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LTE\07-09.06.2017\LTE_&#1089;&#1084;&#1091;&#1075;&#1080;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LTE\07-09.06.2017\&#1040;&#1089;&#1087;&#1077;&#1082;&#1090;&#1080;_4-5G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F:\LTE\07-09.06.2017\&#1040;&#1089;&#1087;&#1077;&#1082;&#1090;&#1080;_4-5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Лист3!$A$2:$E$2</c:f>
              <c:strCache>
                <c:ptCount val="5"/>
                <c:pt idx="0">
                  <c:v>700-800 МГц</c:v>
                </c:pt>
                <c:pt idx="1">
                  <c:v>900 МГц</c:v>
                </c:pt>
                <c:pt idx="2">
                  <c:v>1800 МГц</c:v>
                </c:pt>
                <c:pt idx="3">
                  <c:v>2100 МГц</c:v>
                </c:pt>
                <c:pt idx="4">
                  <c:v>2600 МГц</c:v>
                </c:pt>
              </c:strCache>
            </c:strRef>
          </c:cat>
          <c:val>
            <c:numRef>
              <c:f>Лист3!$A$3:$E$3</c:f>
              <c:numCache>
                <c:formatCode>General</c:formatCode>
                <c:ptCount val="5"/>
                <c:pt idx="0">
                  <c:v>4.0999999999999996</c:v>
                </c:pt>
                <c:pt idx="1">
                  <c:v>6.1</c:v>
                </c:pt>
                <c:pt idx="2">
                  <c:v>31.7</c:v>
                </c:pt>
                <c:pt idx="3">
                  <c:v>47.6</c:v>
                </c:pt>
                <c:pt idx="4">
                  <c:v>97.6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972160"/>
        <c:axId val="139764480"/>
      </c:barChart>
      <c:catAx>
        <c:axId val="138972160"/>
        <c:scaling>
          <c:orientation val="minMax"/>
        </c:scaling>
        <c:delete val="0"/>
        <c:axPos val="l"/>
        <c:majorTickMark val="out"/>
        <c:minorTickMark val="none"/>
        <c:tickLblPos val="nextTo"/>
        <c:crossAx val="139764480"/>
        <c:crosses val="autoZero"/>
        <c:auto val="1"/>
        <c:lblAlgn val="ctr"/>
        <c:lblOffset val="100"/>
        <c:noMultiLvlLbl val="0"/>
      </c:catAx>
      <c:valAx>
        <c:axId val="139764480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out"/>
        <c:minorTickMark val="out"/>
        <c:tickLblPos val="nextTo"/>
        <c:crossAx val="138972160"/>
        <c:crosses val="autoZero"/>
        <c:crossBetween val="between"/>
        <c:majorUnit val="10"/>
        <c:minorUnit val="1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587886266362108"/>
          <c:y val="0.23031824146981628"/>
          <c:w val="0.72259758362514392"/>
          <c:h val="0.65370188101487314"/>
        </c:manualLayout>
      </c:layout>
      <c:barChart>
        <c:barDir val="bar"/>
        <c:grouping val="stacked"/>
        <c:varyColors val="0"/>
        <c:ser>
          <c:idx val="0"/>
          <c:order val="0"/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Лист4!$G$4:$K$4</c:f>
              <c:numCache>
                <c:formatCode>General</c:formatCode>
                <c:ptCount val="5"/>
                <c:pt idx="0">
                  <c:v>680</c:v>
                </c:pt>
                <c:pt idx="1">
                  <c:v>680</c:v>
                </c:pt>
                <c:pt idx="2">
                  <c:v>680</c:v>
                </c:pt>
                <c:pt idx="3">
                  <c:v>680</c:v>
                </c:pt>
                <c:pt idx="4">
                  <c:v>680</c:v>
                </c:pt>
              </c:numCache>
            </c:numRef>
          </c:val>
        </c:ser>
        <c:ser>
          <c:idx val="1"/>
          <c:order val="1"/>
          <c:spPr>
            <a:noFill/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Лист4!$G$5:$K$5</c:f>
              <c:numCache>
                <c:formatCode>General</c:formatCode>
                <c:ptCount val="5"/>
                <c:pt idx="0">
                  <c:v>144.07000000000005</c:v>
                </c:pt>
                <c:pt idx="3">
                  <c:v>14</c:v>
                </c:pt>
                <c:pt idx="4">
                  <c:v>14</c:v>
                </c:pt>
              </c:numCache>
            </c:numRef>
          </c:val>
        </c:ser>
        <c:ser>
          <c:idx val="2"/>
          <c:order val="2"/>
          <c:tx>
            <c:strRef>
              <c:f>Лист4!$A$3</c:f>
              <c:strCache>
                <c:ptCount val="1"/>
                <c:pt idx="0">
                  <c:v>CDMA-800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Лист4!$G$6:$K$6</c:f>
              <c:numCache>
                <c:formatCode>General</c:formatCode>
                <c:ptCount val="5"/>
                <c:pt idx="0">
                  <c:v>11.329999999999927</c:v>
                </c:pt>
              </c:numCache>
            </c:numRef>
          </c:val>
        </c:ser>
        <c:ser>
          <c:idx val="3"/>
          <c:order val="3"/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Лист4!$G$7:$K$7</c:f>
              <c:numCache>
                <c:formatCode>General</c:formatCode>
                <c:ptCount val="5"/>
                <c:pt idx="0">
                  <c:v>9.9999999999909051E-3</c:v>
                </c:pt>
              </c:numCache>
            </c:numRef>
          </c:val>
        </c:ser>
        <c:ser>
          <c:idx val="4"/>
          <c:order val="4"/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Лист4!$G$8:$K$8</c:f>
              <c:numCache>
                <c:formatCode>General</c:formatCode>
                <c:ptCount val="5"/>
                <c:pt idx="0">
                  <c:v>7.5600000000000591</c:v>
                </c:pt>
              </c:numCache>
            </c:numRef>
          </c:val>
        </c:ser>
        <c:ser>
          <c:idx val="5"/>
          <c:order val="5"/>
          <c:spPr>
            <a:noFill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26</a:t>
                    </a:r>
                  </a:p>
                </c:rich>
              </c:tx>
              <c:numFmt formatCode="#,##0.0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Лист4!$G$9:$K$9</c:f>
              <c:numCache>
                <c:formatCode>General</c:formatCode>
                <c:ptCount val="5"/>
                <c:pt idx="0">
                  <c:v>26.100000000000023</c:v>
                </c:pt>
              </c:numCache>
            </c:numRef>
          </c:val>
        </c:ser>
        <c:ser>
          <c:idx val="6"/>
          <c:order val="6"/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Лист4!$G$10:$K$10</c:f>
              <c:numCache>
                <c:formatCode>General</c:formatCode>
                <c:ptCount val="5"/>
                <c:pt idx="0">
                  <c:v>11.329999999999927</c:v>
                </c:pt>
              </c:numCache>
            </c:numRef>
          </c:val>
        </c:ser>
        <c:ser>
          <c:idx val="7"/>
          <c:order val="7"/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Лист4!$G$11:$K$11</c:f>
              <c:numCache>
                <c:formatCode>General</c:formatCode>
                <c:ptCount val="5"/>
                <c:pt idx="0">
                  <c:v>9.9999999999909051E-3</c:v>
                </c:pt>
              </c:numCache>
            </c:numRef>
          </c:val>
        </c:ser>
        <c:ser>
          <c:idx val="8"/>
          <c:order val="8"/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Лист4!$G$12:$K$12</c:f>
              <c:numCache>
                <c:formatCode>General</c:formatCode>
                <c:ptCount val="5"/>
                <c:pt idx="0">
                  <c:v>7.5600000000000591</c:v>
                </c:pt>
              </c:numCache>
            </c:numRef>
          </c:val>
        </c:ser>
        <c:ser>
          <c:idx val="9"/>
          <c:order val="9"/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Лист4!$G$13:$K$13</c:f>
              <c:numCache>
                <c:formatCode>General</c:formatCode>
                <c:ptCount val="5"/>
              </c:numCache>
            </c:numRef>
          </c:val>
        </c:ser>
        <c:ser>
          <c:idx val="10"/>
          <c:order val="10"/>
          <c:tx>
            <c:strRef>
              <c:f>Лист4!$H$3</c:f>
              <c:strCache>
                <c:ptCount val="1"/>
                <c:pt idx="0">
                  <c:v>Радиомикрофоны (втор.основа)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Лист4!$G$14:$K$14</c:f>
              <c:numCache>
                <c:formatCode>General</c:formatCode>
                <c:ptCount val="5"/>
                <c:pt idx="1">
                  <c:v>182</c:v>
                </c:pt>
              </c:numCache>
            </c:numRef>
          </c:val>
        </c:ser>
        <c:ser>
          <c:idx val="11"/>
          <c:order val="11"/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Лист4!$G$15:$K$15</c:f>
              <c:numCache>
                <c:formatCode>General</c:formatCode>
                <c:ptCount val="5"/>
                <c:pt idx="2">
                  <c:v>118.5</c:v>
                </c:pt>
              </c:numCache>
            </c:numRef>
          </c:val>
        </c:ser>
        <c:ser>
          <c:idx val="12"/>
          <c:order val="12"/>
          <c:tx>
            <c:strRef>
              <c:f>Лист4!$A$15</c:f>
              <c:strCache>
                <c:ptCount val="1"/>
                <c:pt idx="0">
                  <c:v>SRTN*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Лист4!$G$16:$K$16</c:f>
              <c:numCache>
                <c:formatCode>General</c:formatCode>
                <c:ptCount val="5"/>
                <c:pt idx="2">
                  <c:v>3</c:v>
                </c:pt>
              </c:numCache>
            </c:numRef>
          </c:val>
        </c:ser>
        <c:ser>
          <c:idx val="13"/>
          <c:order val="13"/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Лист4!$G$17:$K$17</c:f>
              <c:numCache>
                <c:formatCode>General</c:formatCode>
                <c:ptCount val="5"/>
                <c:pt idx="2">
                  <c:v>5</c:v>
                </c:pt>
              </c:numCache>
            </c:numRef>
          </c:val>
        </c:ser>
        <c:ser>
          <c:idx val="14"/>
          <c:order val="14"/>
          <c:spPr>
            <a:solidFill>
              <a:srgbClr val="7030A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Лист4!$G$18:$K$18</c:f>
              <c:numCache>
                <c:formatCode>General</c:formatCode>
                <c:ptCount val="5"/>
                <c:pt idx="2">
                  <c:v>3</c:v>
                </c:pt>
              </c:numCache>
            </c:numRef>
          </c:val>
        </c:ser>
        <c:ser>
          <c:idx val="15"/>
          <c:order val="15"/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Лист4!$G$19:$K$19</c:f>
              <c:numCache>
                <c:formatCode>General</c:formatCode>
                <c:ptCount val="5"/>
                <c:pt idx="2">
                  <c:v>33</c:v>
                </c:pt>
              </c:numCache>
            </c:numRef>
          </c:val>
        </c:ser>
        <c:ser>
          <c:idx val="16"/>
          <c:order val="16"/>
          <c:tx>
            <c:strRef>
              <c:f>Лист4!$A$16</c:f>
              <c:strCache>
                <c:ptCount val="1"/>
                <c:pt idx="0">
                  <c:v>RS**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Лист4!$G$20:$K$20</c:f>
              <c:numCache>
                <c:formatCode>General</c:formatCode>
                <c:ptCount val="5"/>
                <c:pt idx="2">
                  <c:v>6</c:v>
                </c:pt>
              </c:numCache>
            </c:numRef>
          </c:val>
        </c:ser>
        <c:ser>
          <c:idx val="17"/>
          <c:order val="17"/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Лист4!$G$21:$K$21</c:f>
              <c:numCache>
                <c:formatCode>General</c:formatCode>
                <c:ptCount val="5"/>
                <c:pt idx="2">
                  <c:v>3</c:v>
                </c:pt>
              </c:numCache>
            </c:numRef>
          </c:val>
        </c:ser>
        <c:ser>
          <c:idx val="18"/>
          <c:order val="18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Лист4!$G$22:$K$22</c:f>
              <c:numCache>
                <c:formatCode>General</c:formatCode>
                <c:ptCount val="5"/>
                <c:pt idx="2">
                  <c:v>9.5</c:v>
                </c:pt>
              </c:numCache>
            </c:numRef>
          </c:val>
        </c:ser>
        <c:ser>
          <c:idx val="19"/>
          <c:order val="19"/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Лист4!$G$23:$K$23</c:f>
              <c:numCache>
                <c:formatCode>General</c:formatCode>
                <c:ptCount val="5"/>
                <c:pt idx="2">
                  <c:v>29</c:v>
                </c:pt>
              </c:numCache>
            </c:numRef>
          </c:val>
        </c:ser>
        <c:ser>
          <c:idx val="20"/>
          <c:order val="20"/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Лист4!$G$24:$K$24</c:f>
              <c:numCache>
                <c:formatCode>General</c:formatCode>
                <c:ptCount val="5"/>
                <c:pt idx="3">
                  <c:v>0</c:v>
                </c:pt>
              </c:numCache>
            </c:numRef>
          </c:val>
        </c:ser>
        <c:ser>
          <c:idx val="21"/>
          <c:order val="21"/>
          <c:tx>
            <c:strRef>
              <c:f>Лист4!$A$24</c:f>
              <c:strCache>
                <c:ptCount val="1"/>
                <c:pt idx="0">
                  <c:v>2-й цифр.дивиденд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Лист4!$G$25:$K$25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22"/>
          <c:order val="22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Лист4!$G$26:$K$26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23"/>
          <c:order val="23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Лист4!$G$27:$K$27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24"/>
          <c:order val="24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Лист4!$G$28:$K$28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25"/>
          <c:order val="25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Лист4!$G$29:$K$29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26"/>
          <c:order val="26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Лист4!$G$30:$K$30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27"/>
          <c:order val="27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Лист4!$G$31:$K$31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28"/>
          <c:order val="28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Лист4!$G$32:$K$32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29"/>
          <c:order val="29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Лист4!$G$33:$K$33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30"/>
          <c:order val="30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Лист4!$G$34:$K$34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31"/>
          <c:order val="31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Лист4!$G$35:$K$35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32"/>
          <c:order val="32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Лист4!$G$36:$K$36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33"/>
          <c:order val="33"/>
          <c:tx>
            <c:strRef>
              <c:f>Лист4!$A$36</c:f>
              <c:strCache>
                <c:ptCount val="1"/>
                <c:pt idx="0">
                  <c:v>1-й цифр.дивиденд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Лист4!$G$37:$K$37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34"/>
          <c:order val="34"/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Лист4!$G$38:$K$38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35"/>
          <c:order val="35"/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Лист4!$G$39:$K$39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36"/>
          <c:order val="36"/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Лист4!$G$40:$K$40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37"/>
          <c:order val="37"/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Лист4!$G$41:$K$41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38"/>
          <c:order val="38"/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Лист4!$G$42:$K$42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39"/>
          <c:order val="39"/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Лист4!$G$43:$K$43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40"/>
          <c:order val="40"/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Лист4!$G$44:$K$44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41"/>
          <c:order val="41"/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Лист4!$G$45:$K$45</c:f>
              <c:numCache>
                <c:formatCode>General</c:formatCode>
                <c:ptCount val="5"/>
                <c:pt idx="3">
                  <c:v>8</c:v>
                </c:pt>
              </c:numCache>
            </c:numRef>
          </c:val>
        </c:ser>
        <c:ser>
          <c:idx val="42"/>
          <c:order val="42"/>
          <c:tx>
            <c:strRef>
              <c:f>Лист4!$B$1</c:f>
              <c:strCache>
                <c:ptCount val="1"/>
                <c:pt idx="0">
                  <c:v>Защитн.интервал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Лист4!$G$46:$K$46</c:f>
              <c:numCache>
                <c:formatCode>General</c:formatCode>
                <c:ptCount val="5"/>
                <c:pt idx="4">
                  <c:v>9</c:v>
                </c:pt>
              </c:numCache>
            </c:numRef>
          </c:val>
        </c:ser>
        <c:ser>
          <c:idx val="43"/>
          <c:order val="43"/>
          <c:tx>
            <c:strRef>
              <c:f>Лист4!$D$1</c:f>
              <c:strCache>
                <c:ptCount val="1"/>
                <c:pt idx="0">
                  <c:v>LTE Uplink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Лист4!$G$47:$K$47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44"/>
          <c:order val="44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Лист4!$G$48:$K$48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45"/>
          <c:order val="45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Лист4!$G$49:$K$49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46"/>
          <c:order val="46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Лист4!$G$50:$K$50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47"/>
          <c:order val="47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Лист4!$G$51:$K$51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48"/>
          <c:order val="48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Лист4!$G$52:$K$52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49"/>
          <c:order val="49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Лист4!$G$53:$K$53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50"/>
          <c:order val="50"/>
          <c:tx>
            <c:strRef>
              <c:f>Лист4!$G$1</c:f>
              <c:strCache>
                <c:ptCount val="1"/>
                <c:pt idx="0">
                  <c:v>присв. опред. на нац. уровне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Лист4!$G$54:$K$54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51"/>
          <c:order val="51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Лист4!$G$55:$K$55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52"/>
          <c:order val="52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Лист4!$G$56:$K$56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53"/>
          <c:order val="53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Лист4!$G$57:$K$57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54"/>
          <c:order val="54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Лист4!$G$58:$K$58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55"/>
          <c:order val="55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Лист4!$G$59:$K$59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56"/>
          <c:order val="56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Лист4!$G$60:$K$60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57"/>
          <c:order val="57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Лист4!$G$61:$K$61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58"/>
          <c:order val="58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Лист4!$G$62:$K$62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59"/>
          <c:order val="59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Лист4!$G$63:$K$63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60"/>
          <c:order val="60"/>
          <c:spPr>
            <a:solidFill>
              <a:schemeClr val="accent3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Лист4!$G$64:$K$64</c:f>
              <c:numCache>
                <c:formatCode>General</c:formatCode>
                <c:ptCount val="5"/>
                <c:pt idx="4">
                  <c:v>3</c:v>
                </c:pt>
              </c:numCache>
            </c:numRef>
          </c:val>
        </c:ser>
        <c:ser>
          <c:idx val="61"/>
          <c:order val="61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Лист4!$G$65:$K$65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62"/>
          <c:order val="62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Лист4!$G$66:$K$66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63"/>
          <c:order val="63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Лист4!$G$67:$K$67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64"/>
          <c:order val="64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Лист4!$G$68:$K$68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65"/>
          <c:order val="65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Лист4!$G$69:$K$69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66"/>
          <c:order val="66"/>
          <c:tx>
            <c:strRef>
              <c:f>Лист4!$E$1</c:f>
              <c:strCache>
                <c:ptCount val="1"/>
                <c:pt idx="0">
                  <c:v>LTE Downlink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Лист4!$G$70:$K$70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67"/>
          <c:order val="67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Лист4!$G$71:$K$71</c:f>
              <c:numCache>
                <c:formatCode>General</c:formatCode>
                <c:ptCount val="5"/>
                <c:pt idx="4">
                  <c:v>11</c:v>
                </c:pt>
              </c:numCache>
            </c:numRef>
          </c:val>
        </c:ser>
        <c:ser>
          <c:idx val="68"/>
          <c:order val="68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Лист4!$G$72:$K$72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69"/>
          <c:order val="69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Лист4!$G$73:$K$73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70"/>
          <c:order val="70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Лист4!$G$74:$K$74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71"/>
          <c:order val="71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Лист4!$G$75:$K$75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72"/>
          <c:order val="72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Лист4!$G$76:$K$76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73"/>
          <c:order val="73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Лист4!$G$3:$K$3</c:f>
              <c:strCache>
                <c:ptCount val="5"/>
                <c:pt idx="0">
                  <c:v>CDMA-800</c:v>
                </c:pt>
                <c:pt idx="1">
                  <c:v>Радиомикрофоны (втор.основа)</c:v>
                </c:pt>
                <c:pt idx="2">
                  <c:v>Радиолокация/возд. навиг.</c:v>
                </c:pt>
                <c:pt idx="3">
                  <c:v>Аналог./цифр. вещание. (№ТВК)</c:v>
                </c:pt>
                <c:pt idx="4">
                  <c:v>LTE FDD (ECC/DEC/(15)01)</c:v>
                </c:pt>
              </c:strCache>
            </c:strRef>
          </c:cat>
          <c:val>
            <c:numRef>
              <c:f>Лист4!$G$77:$K$77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834880"/>
        <c:axId val="119840768"/>
      </c:barChart>
      <c:catAx>
        <c:axId val="119834880"/>
        <c:scaling>
          <c:orientation val="minMax"/>
        </c:scaling>
        <c:delete val="0"/>
        <c:axPos val="l"/>
        <c:majorTickMark val="out"/>
        <c:minorTickMark val="none"/>
        <c:tickLblPos val="nextTo"/>
        <c:crossAx val="119840768"/>
        <c:crosses val="autoZero"/>
        <c:auto val="1"/>
        <c:lblAlgn val="ctr"/>
        <c:lblOffset val="100"/>
        <c:noMultiLvlLbl val="0"/>
      </c:catAx>
      <c:valAx>
        <c:axId val="119840768"/>
        <c:scaling>
          <c:orientation val="minMax"/>
          <c:max val="890"/>
          <c:min val="680"/>
        </c:scaling>
        <c:delete val="0"/>
        <c:axPos val="b"/>
        <c:majorGridlines/>
        <c:numFmt formatCode="General" sourceLinked="1"/>
        <c:majorTickMark val="out"/>
        <c:minorTickMark val="out"/>
        <c:tickLblPos val="nextTo"/>
        <c:crossAx val="119834880"/>
        <c:crosses val="autoZero"/>
        <c:crossBetween val="between"/>
        <c:majorUnit val="10"/>
        <c:minorUnit val="1"/>
      </c:valAx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5"/>
        <c:delete val="1"/>
      </c:legendEntry>
      <c:legendEntry>
        <c:idx val="26"/>
        <c:delete val="1"/>
      </c:legendEntry>
      <c:legendEntry>
        <c:idx val="27"/>
        <c:delete val="1"/>
      </c:legendEntry>
      <c:legendEntry>
        <c:idx val="28"/>
        <c:delete val="1"/>
      </c:legendEntry>
      <c:legendEntry>
        <c:idx val="29"/>
        <c:delete val="1"/>
      </c:legendEntry>
      <c:legendEntry>
        <c:idx val="30"/>
        <c:delete val="1"/>
      </c:legendEntry>
      <c:legendEntry>
        <c:idx val="31"/>
        <c:delete val="1"/>
      </c:legendEntry>
      <c:legendEntry>
        <c:idx val="32"/>
        <c:delete val="1"/>
      </c:legendEntry>
      <c:legendEntry>
        <c:idx val="34"/>
        <c:delete val="1"/>
      </c:legendEntry>
      <c:legendEntry>
        <c:idx val="35"/>
        <c:delete val="1"/>
      </c:legendEntry>
      <c:legendEntry>
        <c:idx val="36"/>
        <c:delete val="1"/>
      </c:legendEntry>
      <c:legendEntry>
        <c:idx val="37"/>
        <c:delete val="1"/>
      </c:legendEntry>
      <c:legendEntry>
        <c:idx val="38"/>
        <c:delete val="1"/>
      </c:legendEntry>
      <c:legendEntry>
        <c:idx val="39"/>
        <c:delete val="1"/>
      </c:legendEntry>
      <c:legendEntry>
        <c:idx val="40"/>
        <c:delete val="1"/>
      </c:legendEntry>
      <c:legendEntry>
        <c:idx val="41"/>
        <c:delete val="1"/>
      </c:legendEntry>
      <c:legendEntry>
        <c:idx val="44"/>
        <c:delete val="1"/>
      </c:legendEntry>
      <c:legendEntry>
        <c:idx val="45"/>
        <c:delete val="1"/>
      </c:legendEntry>
      <c:legendEntry>
        <c:idx val="46"/>
        <c:delete val="1"/>
      </c:legendEntry>
      <c:legendEntry>
        <c:idx val="47"/>
        <c:delete val="1"/>
      </c:legendEntry>
      <c:legendEntry>
        <c:idx val="48"/>
        <c:delete val="1"/>
      </c:legendEntry>
      <c:legendEntry>
        <c:idx val="49"/>
        <c:delete val="1"/>
      </c:legendEntry>
      <c:legendEntry>
        <c:idx val="51"/>
        <c:delete val="1"/>
      </c:legendEntry>
      <c:legendEntry>
        <c:idx val="52"/>
        <c:delete val="1"/>
      </c:legendEntry>
      <c:legendEntry>
        <c:idx val="53"/>
        <c:delete val="1"/>
      </c:legendEntry>
      <c:legendEntry>
        <c:idx val="54"/>
        <c:delete val="1"/>
      </c:legendEntry>
      <c:legendEntry>
        <c:idx val="55"/>
        <c:delete val="1"/>
      </c:legendEntry>
      <c:legendEntry>
        <c:idx val="56"/>
        <c:delete val="1"/>
      </c:legendEntry>
      <c:legendEntry>
        <c:idx val="57"/>
        <c:delete val="1"/>
      </c:legendEntry>
      <c:legendEntry>
        <c:idx val="58"/>
        <c:delete val="1"/>
      </c:legendEntry>
      <c:legendEntry>
        <c:idx val="59"/>
        <c:delete val="1"/>
      </c:legendEntry>
      <c:legendEntry>
        <c:idx val="60"/>
        <c:delete val="1"/>
      </c:legendEntry>
      <c:legendEntry>
        <c:idx val="61"/>
        <c:delete val="1"/>
      </c:legendEntry>
      <c:legendEntry>
        <c:idx val="62"/>
        <c:delete val="1"/>
      </c:legendEntry>
      <c:legendEntry>
        <c:idx val="63"/>
        <c:delete val="1"/>
      </c:legendEntry>
      <c:legendEntry>
        <c:idx val="64"/>
        <c:delete val="1"/>
      </c:legendEntry>
      <c:legendEntry>
        <c:idx val="65"/>
        <c:delete val="1"/>
      </c:legendEntry>
      <c:legendEntry>
        <c:idx val="67"/>
        <c:delete val="1"/>
      </c:legendEntry>
      <c:legendEntry>
        <c:idx val="68"/>
        <c:delete val="1"/>
      </c:legendEntry>
      <c:legendEntry>
        <c:idx val="69"/>
        <c:delete val="1"/>
      </c:legendEntry>
      <c:legendEntry>
        <c:idx val="70"/>
        <c:delete val="1"/>
      </c:legendEntry>
      <c:legendEntry>
        <c:idx val="71"/>
        <c:delete val="1"/>
      </c:legendEntry>
      <c:legendEntry>
        <c:idx val="72"/>
        <c:delete val="1"/>
      </c:legendEntry>
      <c:legendEntry>
        <c:idx val="73"/>
        <c:delete val="1"/>
      </c:legendEntry>
      <c:layout>
        <c:manualLayout>
          <c:xMode val="edge"/>
          <c:yMode val="edge"/>
          <c:x val="3.6672949150570611E-3"/>
          <c:y val="4.6296296296296294E-3"/>
          <c:w val="0.9892765510991145"/>
          <c:h val="0.22568861184018665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noFill/>
          </c:spPr>
          <c:invertIfNegative val="0"/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Лист15!$G$2:$K$2</c:f>
              <c:numCache>
                <c:formatCode>General</c:formatCode>
                <c:ptCount val="5"/>
                <c:pt idx="0">
                  <c:v>860</c:v>
                </c:pt>
                <c:pt idx="1">
                  <c:v>860</c:v>
                </c:pt>
                <c:pt idx="2">
                  <c:v>860</c:v>
                </c:pt>
                <c:pt idx="3">
                  <c:v>860</c:v>
                </c:pt>
                <c:pt idx="4">
                  <c:v>860</c:v>
                </c:pt>
              </c:numCache>
            </c:numRef>
          </c:val>
        </c:ser>
        <c:ser>
          <c:idx val="1"/>
          <c:order val="1"/>
          <c:spPr>
            <a:noFill/>
          </c:spPr>
          <c:invertIfNegative val="0"/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Лист15!$G$3:$K$3</c:f>
              <c:numCache>
                <c:formatCode>General</c:formatCode>
                <c:ptCount val="5"/>
                <c:pt idx="0">
                  <c:v>16</c:v>
                </c:pt>
              </c:numCache>
            </c:numRef>
          </c:val>
        </c:ser>
        <c:ser>
          <c:idx val="2"/>
          <c:order val="2"/>
          <c:tx>
            <c:v>UpLink</c:v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Лист15!$G$4:$K$4</c:f>
              <c:numCache>
                <c:formatCode>General</c:formatCode>
                <c:ptCount val="5"/>
                <c:pt idx="0">
                  <c:v>4</c:v>
                </c:pt>
              </c:numCache>
            </c:numRef>
          </c:val>
        </c:ser>
        <c:ser>
          <c:idx val="3"/>
          <c:order val="3"/>
          <c:spPr>
            <a:noFill/>
          </c:spPr>
          <c:invertIfNegative val="0"/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Лист15!$G$5:$K$5</c:f>
              <c:numCache>
                <c:formatCode>General</c:formatCode>
                <c:ptCount val="5"/>
                <c:pt idx="0">
                  <c:v>41</c:v>
                </c:pt>
              </c:numCache>
            </c:numRef>
          </c:val>
        </c:ser>
        <c:ser>
          <c:idx val="4"/>
          <c:order val="4"/>
          <c:tx>
            <c:v>DownLink</c:v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Лист15!$G$6:$K$6</c:f>
              <c:numCache>
                <c:formatCode>General</c:formatCode>
                <c:ptCount val="5"/>
                <c:pt idx="0">
                  <c:v>4</c:v>
                </c:pt>
              </c:numCache>
            </c:numRef>
          </c:val>
        </c:ser>
        <c:ser>
          <c:idx val="5"/>
          <c:order val="5"/>
          <c:spPr>
            <a:noFill/>
          </c:spPr>
          <c:invertIfNegative val="0"/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Лист15!$G$7:$K$7</c:f>
              <c:numCache>
                <c:formatCode>General</c:formatCode>
                <c:ptCount val="5"/>
                <c:pt idx="1">
                  <c:v>20</c:v>
                </c:pt>
              </c:numCache>
            </c:numRef>
          </c:val>
        </c:ser>
        <c:ser>
          <c:idx val="6"/>
          <c:order val="6"/>
          <c:tx>
            <c:v>Непролицензировано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Лист15!$G$8:$K$8</c:f>
              <c:numCache>
                <c:formatCode>General</c:formatCode>
                <c:ptCount val="5"/>
                <c:pt idx="1">
                  <c:v>8</c:v>
                </c:pt>
              </c:numCache>
            </c:numRef>
          </c:val>
        </c:ser>
        <c:ser>
          <c:idx val="7"/>
          <c:order val="7"/>
          <c:tx>
            <c:v>Киевстар</c:v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Лист15!$G$9:$K$9</c:f>
              <c:numCache>
                <c:formatCode>General</c:formatCode>
                <c:ptCount val="5"/>
                <c:pt idx="1">
                  <c:v>2</c:v>
                </c:pt>
              </c:numCache>
            </c:numRef>
          </c:val>
        </c:ser>
        <c:ser>
          <c:idx val="8"/>
          <c:order val="8"/>
          <c:spPr>
            <a:noFill/>
          </c:spPr>
          <c:invertIfNegative val="0"/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Лист15!$G$10:$K$10</c:f>
              <c:numCache>
                <c:formatCode>General</c:formatCode>
                <c:ptCount val="5"/>
                <c:pt idx="1">
                  <c:v>35</c:v>
                </c:pt>
              </c:numCache>
            </c:numRef>
          </c:val>
        </c:ser>
        <c:ser>
          <c:idx val="9"/>
          <c:order val="9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Лист15!$G$11:$K$11</c:f>
              <c:numCache>
                <c:formatCode>General</c:formatCode>
                <c:ptCount val="5"/>
                <c:pt idx="1">
                  <c:v>8</c:v>
                </c:pt>
              </c:numCache>
            </c:numRef>
          </c:val>
        </c:ser>
        <c:ser>
          <c:idx val="10"/>
          <c:order val="10"/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Лист15!$G$12:$K$12</c:f>
              <c:numCache>
                <c:formatCode>General</c:formatCode>
                <c:ptCount val="5"/>
                <c:pt idx="1">
                  <c:v>2</c:v>
                </c:pt>
              </c:numCache>
            </c:numRef>
          </c:val>
        </c:ser>
        <c:ser>
          <c:idx val="11"/>
          <c:order val="11"/>
          <c:spPr>
            <a:noFill/>
          </c:spPr>
          <c:invertIfNegative val="0"/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Лист15!$G$13:$K$13</c:f>
              <c:numCache>
                <c:formatCode>General</c:formatCode>
                <c:ptCount val="5"/>
                <c:pt idx="2">
                  <c:v>30</c:v>
                </c:pt>
              </c:numCache>
            </c:numRef>
          </c:val>
        </c:ser>
        <c:ser>
          <c:idx val="12"/>
          <c:order val="12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Лист15!$G$14:$K$14</c:f>
              <c:numCache>
                <c:formatCode>General</c:formatCode>
                <c:ptCount val="5"/>
                <c:pt idx="2">
                  <c:v>25</c:v>
                </c:pt>
              </c:numCache>
            </c:numRef>
          </c:val>
        </c:ser>
        <c:ser>
          <c:idx val="13"/>
          <c:order val="13"/>
          <c:spPr>
            <a:noFill/>
          </c:spPr>
          <c:invertIfNegative val="0"/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Лист15!$G$15:$K$15</c:f>
              <c:numCache>
                <c:formatCode>General</c:formatCode>
                <c:ptCount val="5"/>
                <c:pt idx="2">
                  <c:v>20</c:v>
                </c:pt>
              </c:numCache>
            </c:numRef>
          </c:val>
        </c:ser>
        <c:ser>
          <c:idx val="14"/>
          <c:order val="14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Лист15!$G$16:$K$16</c:f>
              <c:numCache>
                <c:formatCode>General</c:formatCode>
                <c:ptCount val="5"/>
                <c:pt idx="2">
                  <c:v>25</c:v>
                </c:pt>
              </c:numCache>
            </c:numRef>
          </c:val>
        </c:ser>
        <c:ser>
          <c:idx val="15"/>
          <c:order val="15"/>
          <c:spPr>
            <a:noFill/>
          </c:spPr>
          <c:invertIfNegative val="0"/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Лист15!$G$17:$K$17</c:f>
              <c:numCache>
                <c:formatCode>General</c:formatCode>
                <c:ptCount val="5"/>
                <c:pt idx="3">
                  <c:v>9.07000000000005</c:v>
                </c:pt>
              </c:numCache>
            </c:numRef>
          </c:val>
        </c:ser>
        <c:ser>
          <c:idx val="16"/>
          <c:order val="16"/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Лист15!$G$18:$K$18</c:f>
              <c:numCache>
                <c:formatCode>General</c:formatCode>
                <c:ptCount val="5"/>
                <c:pt idx="3">
                  <c:v>11.329999999999927</c:v>
                </c:pt>
              </c:numCache>
            </c:numRef>
          </c:val>
        </c:ser>
        <c:ser>
          <c:idx val="17"/>
          <c:order val="17"/>
          <c:invertIfNegative val="0"/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Лист15!$G$19:$K$19</c:f>
              <c:numCache>
                <c:formatCode>General</c:formatCode>
                <c:ptCount val="5"/>
                <c:pt idx="3">
                  <c:v>9.9999999999909051E-3</c:v>
                </c:pt>
              </c:numCache>
            </c:numRef>
          </c:val>
        </c:ser>
        <c:ser>
          <c:idx val="18"/>
          <c:order val="18"/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Лист15!$G$20:$K$20</c:f>
              <c:numCache>
                <c:formatCode>General</c:formatCode>
                <c:ptCount val="5"/>
                <c:pt idx="3">
                  <c:v>7.5600000000000591</c:v>
                </c:pt>
              </c:numCache>
            </c:numRef>
          </c:val>
        </c:ser>
        <c:ser>
          <c:idx val="19"/>
          <c:order val="19"/>
          <c:spPr>
            <a:noFill/>
          </c:spPr>
          <c:invertIfNegative val="0"/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Лист15!$G$21:$K$21</c:f>
              <c:numCache>
                <c:formatCode>General</c:formatCode>
                <c:ptCount val="5"/>
                <c:pt idx="4">
                  <c:v>20</c:v>
                </c:pt>
              </c:numCache>
            </c:numRef>
          </c:val>
        </c:ser>
        <c:ser>
          <c:idx val="20"/>
          <c:order val="20"/>
          <c:tx>
            <c:v>UpLink (недоступно)</c:v>
          </c:tx>
          <c:spPr>
            <a:pattFill prst="dkUpDiag">
              <a:fgClr>
                <a:srgbClr val="FFFF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Pt>
            <c:idx val="4"/>
            <c:invertIfNegative val="0"/>
            <c:bubble3D val="0"/>
            <c:spPr>
              <a:pattFill prst="wdUpDiag">
                <a:fgClr>
                  <a:srgbClr val="FFFF00"/>
                </a:fgClr>
                <a:bgClr>
                  <a:schemeClr val="bg1"/>
                </a:bgClr>
              </a:pattFill>
              <a:ln>
                <a:solidFill>
                  <a:sysClr val="windowText" lastClr="000000"/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Лист15!$G$22:$K$22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1"/>
          <c:order val="21"/>
          <c:spPr>
            <a:pattFill prst="wdUpDiag">
              <a:fgClr>
                <a:srgbClr val="FFFF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Лист15!$G$23:$K$23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2"/>
          <c:order val="22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Лист15!$G$24:$K$24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3"/>
          <c:order val="23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Лист15!$G$25:$K$25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4"/>
          <c:order val="24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Лист15!$G$26:$K$26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5"/>
          <c:order val="25"/>
          <c:tx>
            <c:v>UpLink (огранич.)</c:v>
          </c:tx>
          <c:spPr>
            <a:pattFill prst="solidDmnd">
              <a:fgClr>
                <a:srgbClr val="FFFF00"/>
              </a:fgClr>
              <a:bgClr>
                <a:schemeClr val="accent3">
                  <a:lumMod val="60000"/>
                  <a:lumOff val="40000"/>
                </a:schemeClr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Лист15!$G$27:$K$27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6"/>
          <c:order val="26"/>
          <c:spPr>
            <a:pattFill prst="wdUpDiag">
              <a:fgClr>
                <a:srgbClr val="FFFF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Лист15!$G$28:$K$28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7"/>
          <c:order val="27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Лист15!$G$29:$K$29</c:f>
              <c:numCache>
                <c:formatCode>General</c:formatCode>
                <c:ptCount val="5"/>
                <c:pt idx="4">
                  <c:v>10</c:v>
                </c:pt>
              </c:numCache>
            </c:numRef>
          </c:val>
        </c:ser>
        <c:ser>
          <c:idx val="28"/>
          <c:order val="28"/>
          <c:tx>
            <c:v>DownLink (недоступно)</c:v>
          </c:tx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Лист15!$G$30:$K$30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9"/>
          <c:order val="29"/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Лист15!$G$31:$K$31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30"/>
          <c:order val="30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Лист15!$G$32:$K$32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31"/>
          <c:order val="31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Лист15!$G$33:$K$33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32"/>
          <c:order val="32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Лист15!$G$34:$K$34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33"/>
          <c:order val="33"/>
          <c:tx>
            <c:v>DownLink (огранич.)</c:v>
          </c:tx>
          <c:spPr>
            <a:pattFill prst="solidDmnd">
              <a:fgClr>
                <a:srgbClr val="0070C0"/>
              </a:fgClr>
              <a:bgClr>
                <a:schemeClr val="accent3">
                  <a:lumMod val="60000"/>
                  <a:lumOff val="40000"/>
                </a:schemeClr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Лист15!$G$35:$K$35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34"/>
          <c:order val="34"/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Лист15!$G$1:$K$1</c:f>
              <c:strCache>
                <c:ptCount val="5"/>
                <c:pt idx="0">
                  <c:v>R-GSM</c:v>
                </c:pt>
                <c:pt idx="1">
                  <c:v>E-GSM</c:v>
                </c:pt>
                <c:pt idx="2">
                  <c:v>GSM-900</c:v>
                </c:pt>
                <c:pt idx="3">
                  <c:v>CDMA-800</c:v>
                </c:pt>
                <c:pt idx="4">
                  <c:v>LTE/UMTS FDD</c:v>
                </c:pt>
              </c:strCache>
            </c:strRef>
          </c:cat>
          <c:val>
            <c:numRef>
              <c:f>Лист15!$G$36:$K$36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012032"/>
        <c:axId val="148022016"/>
      </c:barChart>
      <c:catAx>
        <c:axId val="148012032"/>
        <c:scaling>
          <c:orientation val="minMax"/>
        </c:scaling>
        <c:delete val="0"/>
        <c:axPos val="l"/>
        <c:majorTickMark val="out"/>
        <c:minorTickMark val="none"/>
        <c:tickLblPos val="nextTo"/>
        <c:crossAx val="148022016"/>
        <c:crosses val="autoZero"/>
        <c:auto val="1"/>
        <c:lblAlgn val="ctr"/>
        <c:lblOffset val="100"/>
        <c:noMultiLvlLbl val="0"/>
      </c:catAx>
      <c:valAx>
        <c:axId val="148022016"/>
        <c:scaling>
          <c:orientation val="minMax"/>
          <c:max val="960"/>
          <c:min val="860"/>
        </c:scaling>
        <c:delete val="0"/>
        <c:axPos val="b"/>
        <c:majorGridlines/>
        <c:numFmt formatCode="General" sourceLinked="1"/>
        <c:majorTickMark val="out"/>
        <c:minorTickMark val="out"/>
        <c:tickLblPos val="nextTo"/>
        <c:crossAx val="148012032"/>
        <c:crosses val="autoZero"/>
        <c:crossBetween val="between"/>
        <c:minorUnit val="1"/>
      </c:valAx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6"/>
        <c:delete val="1"/>
      </c:legendEntry>
      <c:legendEntry>
        <c:idx val="27"/>
        <c:delete val="1"/>
      </c:legendEntry>
      <c:legendEntry>
        <c:idx val="29"/>
        <c:delete val="1"/>
      </c:legendEntry>
      <c:legendEntry>
        <c:idx val="30"/>
        <c:delete val="1"/>
      </c:legendEntry>
      <c:legendEntry>
        <c:idx val="31"/>
        <c:delete val="1"/>
      </c:legendEntry>
      <c:legendEntry>
        <c:idx val="32"/>
        <c:delete val="1"/>
      </c:legendEntry>
      <c:legendEntry>
        <c:idx val="34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noFill/>
          </c:spPr>
          <c:invertIfNegative val="0"/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Лист4!$G$224:$K$224</c:f>
              <c:numCache>
                <c:formatCode>General</c:formatCode>
                <c:ptCount val="5"/>
                <c:pt idx="0">
                  <c:v>1710</c:v>
                </c:pt>
                <c:pt idx="1">
                  <c:v>1710</c:v>
                </c:pt>
                <c:pt idx="2">
                  <c:v>1710</c:v>
                </c:pt>
                <c:pt idx="3">
                  <c:v>1710</c:v>
                </c:pt>
                <c:pt idx="4">
                  <c:v>1710</c:v>
                </c:pt>
              </c:numCache>
            </c:numRef>
          </c:val>
        </c:ser>
        <c:ser>
          <c:idx val="1"/>
          <c:order val="1"/>
          <c:spPr>
            <a:noFill/>
          </c:spPr>
          <c:invertIfNegative val="0"/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Лист4!$G$225:$K$225</c:f>
              <c:numCache>
                <c:formatCode>General</c:formatCode>
                <c:ptCount val="5"/>
                <c:pt idx="1">
                  <c:v>75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Лист4!$G$226:$K$226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spPr>
            <a:solidFill>
              <a:schemeClr val="accent4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Лист4!$G$227:$K$227</c:f>
              <c:numCache>
                <c:formatCode>General</c:formatCode>
                <c:ptCount val="5"/>
                <c:pt idx="0">
                  <c:v>75</c:v>
                </c:pt>
              </c:numCache>
            </c:numRef>
          </c:val>
        </c:ser>
        <c:ser>
          <c:idx val="4"/>
          <c:order val="4"/>
          <c:spPr>
            <a:noFill/>
          </c:spPr>
          <c:invertIfNegative val="0"/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Лист4!$G$228:$K$228</c:f>
              <c:numCache>
                <c:formatCode>General</c:formatCode>
                <c:ptCount val="5"/>
                <c:pt idx="0">
                  <c:v>20</c:v>
                </c:pt>
              </c:numCache>
            </c:numRef>
          </c:val>
        </c:ser>
        <c:ser>
          <c:idx val="5"/>
          <c:order val="5"/>
          <c:spPr>
            <a:solidFill>
              <a:schemeClr val="accent4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Лист4!$G$229:$K$229</c:f>
              <c:numCache>
                <c:formatCode>General</c:formatCode>
                <c:ptCount val="5"/>
                <c:pt idx="0">
                  <c:v>75</c:v>
                </c:pt>
              </c:numCache>
            </c:numRef>
          </c:val>
        </c:ser>
        <c:ser>
          <c:idx val="6"/>
          <c:order val="6"/>
          <c:invertIfNegative val="0"/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Лист4!$G$230:$K$230</c:f>
              <c:numCache>
                <c:formatCode>General</c:formatCode>
                <c:ptCount val="5"/>
              </c:numCache>
            </c:numRef>
          </c:val>
        </c:ser>
        <c:ser>
          <c:idx val="7"/>
          <c:order val="7"/>
          <c:tx>
            <c:strRef>
              <c:f>Лист4!$B$268</c:f>
              <c:strCache>
                <c:ptCount val="1"/>
                <c:pt idx="0">
                  <c:v>Просат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Лист4!$G$231:$K$231</c:f>
              <c:numCache>
                <c:formatCode>General</c:formatCode>
                <c:ptCount val="5"/>
                <c:pt idx="1">
                  <c:v>20</c:v>
                </c:pt>
              </c:numCache>
            </c:numRef>
          </c:val>
        </c:ser>
        <c:ser>
          <c:idx val="8"/>
          <c:order val="8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Лист4!$G$232:$K$232</c:f>
              <c:numCache>
                <c:formatCode>General</c:formatCode>
                <c:ptCount val="5"/>
                <c:pt idx="2">
                  <c:v>170</c:v>
                </c:pt>
              </c:numCache>
            </c:numRef>
          </c:val>
        </c:ser>
        <c:ser>
          <c:idx val="9"/>
          <c:order val="9"/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Лист4!$G$233:$K$233</c:f>
              <c:numCache>
                <c:formatCode>General</c:formatCode>
                <c:ptCount val="5"/>
                <c:pt idx="3">
                  <c:v>170</c:v>
                </c:pt>
              </c:numCache>
            </c:numRef>
          </c:val>
        </c:ser>
        <c:ser>
          <c:idx val="10"/>
          <c:order val="10"/>
          <c:invertIfNegative val="0"/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Лист4!$G$234:$K$234</c:f>
              <c:numCache>
                <c:formatCode>General</c:formatCode>
                <c:ptCount val="5"/>
              </c:numCache>
            </c:numRef>
          </c:val>
        </c:ser>
        <c:ser>
          <c:idx val="11"/>
          <c:order val="11"/>
          <c:tx>
            <c:strRef>
              <c:f>Лист4!$E$1</c:f>
              <c:strCache>
                <c:ptCount val="1"/>
                <c:pt idx="0">
                  <c:v>LTE Downlink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Лист4!$G$235:$K$235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12"/>
          <c:order val="12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Лист4!$G$236:$K$236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13"/>
          <c:order val="13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Лист4!$G$237:$K$237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14"/>
          <c:order val="14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Лист4!$G$238:$K$238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15"/>
          <c:order val="15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Лист4!$G$239:$K$239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16"/>
          <c:order val="16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Лист4!$G$240:$K$240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17"/>
          <c:order val="17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Лист4!$G$241:$K$241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18"/>
          <c:order val="18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Лист4!$G$242:$K$242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19"/>
          <c:order val="19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Лист4!$G$243:$K$243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0"/>
          <c:order val="20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Лист4!$G$244:$K$244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1"/>
          <c:order val="21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Лист4!$G$245:$K$245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2"/>
          <c:order val="22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Лист4!$G$246:$K$246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3"/>
          <c:order val="23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Лист4!$G$247:$K$247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4"/>
          <c:order val="24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Лист4!$G$248:$K$248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5"/>
          <c:order val="25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Лист4!$G$249:$K$249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6"/>
          <c:order val="26"/>
          <c:spPr>
            <a:noFill/>
            <a:ln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Лист4!$G$250:$K$250</c:f>
              <c:numCache>
                <c:formatCode>General</c:formatCode>
                <c:ptCount val="5"/>
                <c:pt idx="4">
                  <c:v>20</c:v>
                </c:pt>
              </c:numCache>
            </c:numRef>
          </c:val>
        </c:ser>
        <c:ser>
          <c:idx val="27"/>
          <c:order val="27"/>
          <c:tx>
            <c:strRef>
              <c:f>Лист4!$D$1</c:f>
              <c:strCache>
                <c:ptCount val="1"/>
                <c:pt idx="0">
                  <c:v>LTE Uplink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Лист4!$G$251:$K$251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8"/>
          <c:order val="28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Лист4!$G$252:$K$252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29"/>
          <c:order val="29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Лист4!$G$253:$K$253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30"/>
          <c:order val="30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Лист4!$G$254:$K$254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31"/>
          <c:order val="31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Лист4!$G$255:$K$255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32"/>
          <c:order val="32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Лист4!$G$256:$K$256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33"/>
          <c:order val="33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Лист4!$G$257:$K$257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34"/>
          <c:order val="34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Лист4!$G$258:$K$258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35"/>
          <c:order val="35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Лист4!$G$259:$K$259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36"/>
          <c:order val="36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Лист4!$G$260:$K$260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37"/>
          <c:order val="37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Лист4!$G$261:$K$261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38"/>
          <c:order val="38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Лист4!$G$262:$K$262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39"/>
          <c:order val="39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Лист4!$G$263:$K$263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40"/>
          <c:order val="40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Лист4!$G$264:$K$264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ser>
          <c:idx val="41"/>
          <c:order val="41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Лист4!$G$223:$K$223</c:f>
              <c:strCache>
                <c:ptCount val="5"/>
                <c:pt idx="0">
                  <c:v>GSM-1800</c:v>
                </c:pt>
                <c:pt idx="1">
                  <c:v>ШСД ШПС</c:v>
                </c:pt>
                <c:pt idx="2">
                  <c:v>Ралиолокация/воздуш навиг.</c:v>
                </c:pt>
                <c:pt idx="3">
                  <c:v>РРЛ</c:v>
                </c:pt>
                <c:pt idx="4">
                  <c:v>LTE FDD (ECC DEC (06)13)</c:v>
                </c:pt>
              </c:strCache>
            </c:strRef>
          </c:cat>
          <c:val>
            <c:numRef>
              <c:f>Лист4!$G$265:$K$265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272576"/>
        <c:axId val="143290752"/>
      </c:barChart>
      <c:catAx>
        <c:axId val="143272576"/>
        <c:scaling>
          <c:orientation val="minMax"/>
        </c:scaling>
        <c:delete val="0"/>
        <c:axPos val="l"/>
        <c:majorTickMark val="out"/>
        <c:minorTickMark val="none"/>
        <c:tickLblPos val="nextTo"/>
        <c:crossAx val="143290752"/>
        <c:crosses val="autoZero"/>
        <c:auto val="1"/>
        <c:lblAlgn val="ctr"/>
        <c:lblOffset val="100"/>
        <c:noMultiLvlLbl val="0"/>
      </c:catAx>
      <c:valAx>
        <c:axId val="143290752"/>
        <c:scaling>
          <c:orientation val="minMax"/>
          <c:max val="1880"/>
          <c:min val="1710"/>
        </c:scaling>
        <c:delete val="0"/>
        <c:axPos val="b"/>
        <c:majorGridlines/>
        <c:numFmt formatCode="General" sourceLinked="1"/>
        <c:majorTickMark val="out"/>
        <c:minorTickMark val="out"/>
        <c:tickLblPos val="nextTo"/>
        <c:crossAx val="143272576"/>
        <c:crosses val="autoZero"/>
        <c:crossBetween val="between"/>
        <c:majorUnit val="10"/>
        <c:minorUnit val="2"/>
      </c:valAx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5"/>
        <c:delete val="1"/>
      </c:legendEntry>
      <c:legendEntry>
        <c:idx val="26"/>
        <c:delete val="1"/>
      </c:legendEntry>
      <c:legendEntry>
        <c:idx val="28"/>
        <c:delete val="1"/>
      </c:legendEntry>
      <c:legendEntry>
        <c:idx val="29"/>
        <c:delete val="1"/>
      </c:legendEntry>
      <c:legendEntry>
        <c:idx val="30"/>
        <c:delete val="1"/>
      </c:legendEntry>
      <c:legendEntry>
        <c:idx val="31"/>
        <c:delete val="1"/>
      </c:legendEntry>
      <c:legendEntry>
        <c:idx val="32"/>
        <c:delete val="1"/>
      </c:legendEntry>
      <c:legendEntry>
        <c:idx val="33"/>
        <c:delete val="1"/>
      </c:legendEntry>
      <c:legendEntry>
        <c:idx val="34"/>
        <c:delete val="1"/>
      </c:legendEntry>
      <c:legendEntry>
        <c:idx val="35"/>
        <c:delete val="1"/>
      </c:legendEntry>
      <c:legendEntry>
        <c:idx val="36"/>
        <c:delete val="1"/>
      </c:legendEntry>
      <c:legendEntry>
        <c:idx val="37"/>
        <c:delete val="1"/>
      </c:legendEntry>
      <c:legendEntry>
        <c:idx val="38"/>
        <c:delete val="1"/>
      </c:legendEntry>
      <c:legendEntry>
        <c:idx val="39"/>
        <c:delete val="1"/>
      </c:legendEntry>
      <c:legendEntry>
        <c:idx val="40"/>
        <c:delete val="1"/>
      </c:legendEntry>
      <c:legendEntry>
        <c:idx val="4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noFill/>
          </c:spPr>
          <c:invertIfNegative val="0"/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Лист4!$G$294:$J$294</c:f>
              <c:numCache>
                <c:formatCode>General</c:formatCode>
                <c:ptCount val="4"/>
                <c:pt idx="0">
                  <c:v>1900</c:v>
                </c:pt>
                <c:pt idx="1">
                  <c:v>1900</c:v>
                </c:pt>
                <c:pt idx="2">
                  <c:v>1900</c:v>
                </c:pt>
                <c:pt idx="3">
                  <c:v>1900</c:v>
                </c:pt>
              </c:numCache>
            </c:numRef>
          </c:val>
        </c:ser>
        <c:ser>
          <c:idx val="1"/>
          <c:order val="1"/>
          <c:spPr>
            <a:noFill/>
          </c:spPr>
          <c:invertIfNegative val="0"/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Лист4!$G$295:$J$295</c:f>
              <c:numCache>
                <c:formatCode>General</c:formatCode>
                <c:ptCount val="4"/>
                <c:pt idx="0">
                  <c:v>20</c:v>
                </c:pt>
                <c:pt idx="3">
                  <c:v>20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Лист4!$G$296:$J$296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Лист4!$A$297</c:f>
              <c:strCache>
                <c:ptCount val="1"/>
                <c:pt idx="0">
                  <c:v>Астелит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Лист4!$G$297:$J$297</c:f>
              <c:numCache>
                <c:formatCode>General</c:formatCode>
                <c:ptCount val="4"/>
                <c:pt idx="0">
                  <c:v>15</c:v>
                </c:pt>
              </c:numCache>
            </c:numRef>
          </c:val>
        </c:ser>
        <c:ser>
          <c:idx val="4"/>
          <c:order val="4"/>
          <c:tx>
            <c:strRef>
              <c:f>Лист4!$A$298</c:f>
              <c:strCache>
                <c:ptCount val="1"/>
                <c:pt idx="0">
                  <c:v>Тримоб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Лист4!$G$298:$J$298</c:f>
              <c:numCache>
                <c:formatCode>General</c:formatCode>
                <c:ptCount val="4"/>
                <c:pt idx="0">
                  <c:v>15</c:v>
                </c:pt>
              </c:numCache>
            </c:numRef>
          </c:val>
        </c:ser>
        <c:ser>
          <c:idx val="5"/>
          <c:order val="5"/>
          <c:tx>
            <c:strRef>
              <c:f>Лист4!$A$299</c:f>
              <c:strCache>
                <c:ptCount val="1"/>
                <c:pt idx="0">
                  <c:v>МТС Украина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Лист4!$G$299:$J$299</c:f>
              <c:numCache>
                <c:formatCode>General</c:formatCode>
                <c:ptCount val="4"/>
                <c:pt idx="0">
                  <c:v>15</c:v>
                </c:pt>
              </c:numCache>
            </c:numRef>
          </c:val>
        </c:ser>
        <c:ser>
          <c:idx val="6"/>
          <c:order val="6"/>
          <c:tx>
            <c:strRef>
              <c:f>Лист4!$A$300</c:f>
              <c:strCache>
                <c:ptCount val="1"/>
                <c:pt idx="0">
                  <c:v>Киевстар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Лист4!$G$300:$J$300</c:f>
              <c:numCache>
                <c:formatCode>General</c:formatCode>
                <c:ptCount val="4"/>
                <c:pt idx="0">
                  <c:v>15</c:v>
                </c:pt>
              </c:numCache>
            </c:numRef>
          </c:val>
        </c:ser>
        <c:ser>
          <c:idx val="7"/>
          <c:order val="7"/>
          <c:spPr>
            <a:noFill/>
            <a:ln>
              <a:noFill/>
            </a:ln>
          </c:spPr>
          <c:invertIfNegative val="0"/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Лист4!$G$301:$J$301</c:f>
              <c:numCache>
                <c:formatCode>General</c:formatCode>
                <c:ptCount val="4"/>
                <c:pt idx="0">
                  <c:v>30</c:v>
                </c:pt>
              </c:numCache>
            </c:numRef>
          </c:val>
        </c:ser>
        <c:ser>
          <c:idx val="8"/>
          <c:order val="8"/>
          <c:tx>
            <c:strRef>
              <c:f>Лист4!$A$302</c:f>
              <c:strCache>
                <c:ptCount val="1"/>
                <c:pt idx="0">
                  <c:v>Непролицензировано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Лист4!$G$302:$J$302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</c:ser>
        <c:ser>
          <c:idx val="9"/>
          <c:order val="9"/>
          <c:spPr>
            <a:solidFill>
              <a:schemeClr val="bg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Лист4!$G$303:$J$303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</c:ser>
        <c:ser>
          <c:idx val="10"/>
          <c:order val="10"/>
          <c:spPr>
            <a:solidFill>
              <a:schemeClr val="bg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Лист4!$G$304:$J$304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</c:ser>
        <c:ser>
          <c:idx val="11"/>
          <c:order val="11"/>
          <c:spPr>
            <a:noFill/>
            <a:ln>
              <a:noFill/>
            </a:ln>
          </c:spPr>
          <c:invertIfNegative val="0"/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Лист4!$G$305:$J$305</c:f>
              <c:numCache>
                <c:formatCode>General</c:formatCode>
                <c:ptCount val="4"/>
                <c:pt idx="0">
                  <c:v>85</c:v>
                </c:pt>
              </c:numCache>
            </c:numRef>
          </c:val>
        </c:ser>
        <c:ser>
          <c:idx val="12"/>
          <c:order val="12"/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Лист4!$G$306:$J$306</c:f>
              <c:numCache>
                <c:formatCode>General</c:formatCode>
                <c:ptCount val="4"/>
                <c:pt idx="0">
                  <c:v>15</c:v>
                </c:pt>
              </c:numCache>
            </c:numRef>
          </c:val>
        </c:ser>
        <c:ser>
          <c:idx val="13"/>
          <c:order val="13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Лист4!$G$307:$J$307</c:f>
              <c:numCache>
                <c:formatCode>General</c:formatCode>
                <c:ptCount val="4"/>
                <c:pt idx="0">
                  <c:v>15</c:v>
                </c:pt>
              </c:numCache>
            </c:numRef>
          </c:val>
        </c:ser>
        <c:ser>
          <c:idx val="14"/>
          <c:order val="14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Лист4!$G$308:$J$308</c:f>
              <c:numCache>
                <c:formatCode>General</c:formatCode>
                <c:ptCount val="4"/>
                <c:pt idx="0">
                  <c:v>15</c:v>
                </c:pt>
              </c:numCache>
            </c:numRef>
          </c:val>
        </c:ser>
        <c:ser>
          <c:idx val="15"/>
          <c:order val="15"/>
          <c:spPr>
            <a:solidFill>
              <a:schemeClr val="accent3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Лист4!$G$309:$J$309</c:f>
              <c:numCache>
                <c:formatCode>General</c:formatCode>
                <c:ptCount val="4"/>
                <c:pt idx="0">
                  <c:v>15</c:v>
                </c:pt>
              </c:numCache>
            </c:numRef>
          </c:val>
        </c:ser>
        <c:ser>
          <c:idx val="16"/>
          <c:order val="16"/>
          <c:tx>
            <c:strRef>
              <c:f>Лист4!$A$312</c:f>
              <c:strCache>
                <c:ptCount val="1"/>
                <c:pt idx="0">
                  <c:v>ПІС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Лист4!$G$310:$J$310</c:f>
              <c:numCache>
                <c:formatCode>General</c:formatCode>
                <c:ptCount val="4"/>
                <c:pt idx="1">
                  <c:v>20</c:v>
                </c:pt>
              </c:numCache>
            </c:numRef>
          </c:val>
        </c:ser>
        <c:ser>
          <c:idx val="17"/>
          <c:order val="17"/>
          <c:spPr>
            <a:noFill/>
          </c:spPr>
          <c:invertIfNegative val="0"/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Лист4!$G$311:$J$311</c:f>
              <c:numCache>
                <c:formatCode>General</c:formatCode>
                <c:ptCount val="4"/>
                <c:pt idx="1">
                  <c:v>60</c:v>
                </c:pt>
              </c:numCache>
            </c:numRef>
          </c:val>
        </c:ser>
        <c:ser>
          <c:idx val="18"/>
          <c:order val="18"/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Лист4!$G$312:$J$312</c:f>
              <c:numCache>
                <c:formatCode>General</c:formatCode>
                <c:ptCount val="4"/>
                <c:pt idx="1">
                  <c:v>20</c:v>
                </c:pt>
              </c:numCache>
            </c:numRef>
          </c:val>
        </c:ser>
        <c:ser>
          <c:idx val="19"/>
          <c:order val="19"/>
          <c:spPr>
            <a:noFill/>
          </c:spPr>
          <c:invertIfNegative val="0"/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Лист4!$G$313:$J$313</c:f>
              <c:numCache>
                <c:formatCode>General</c:formatCode>
                <c:ptCount val="4"/>
                <c:pt idx="1">
                  <c:v>100</c:v>
                </c:pt>
              </c:numCache>
            </c:numRef>
          </c:val>
        </c:ser>
        <c:ser>
          <c:idx val="20"/>
          <c:order val="20"/>
          <c:tx>
            <c:strRef>
              <c:f>Лист4!$A$314</c:f>
              <c:strCache>
                <c:ptCount val="1"/>
                <c:pt idx="0">
                  <c:v>Ведекон (10 регіонів)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Лист4!$G$314:$J$314</c:f>
              <c:numCache>
                <c:formatCode>General</c:formatCode>
                <c:ptCount val="4"/>
                <c:pt idx="1">
                  <c:v>10</c:v>
                </c:pt>
              </c:numCache>
            </c:numRef>
          </c:val>
        </c:ser>
        <c:ser>
          <c:idx val="21"/>
          <c:order val="21"/>
          <c:spPr>
            <a:noFill/>
            <a:ln>
              <a:noFill/>
            </a:ln>
          </c:spPr>
          <c:invertIfNegative val="0"/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Лист4!$G$315:$J$315</c:f>
              <c:numCache>
                <c:formatCode>General</c:formatCode>
                <c:ptCount val="4"/>
                <c:pt idx="1">
                  <c:v>90</c:v>
                </c:pt>
              </c:numCache>
            </c:numRef>
          </c:val>
        </c:ser>
        <c:ser>
          <c:idx val="22"/>
          <c:order val="22"/>
          <c:spPr>
            <a:solidFill>
              <a:srgbClr val="7030A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Лист4!$G$316:$J$316</c:f>
              <c:numCache>
                <c:formatCode>General</c:formatCode>
                <c:ptCount val="4"/>
                <c:pt idx="1">
                  <c:v>32</c:v>
                </c:pt>
              </c:numCache>
            </c:numRef>
          </c:val>
        </c:ser>
        <c:ser>
          <c:idx val="23"/>
          <c:order val="23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Лист4!$G$317:$J$317</c:f>
              <c:numCache>
                <c:formatCode>General</c:formatCode>
                <c:ptCount val="4"/>
                <c:pt idx="2">
                  <c:v>350</c:v>
                </c:pt>
              </c:numCache>
            </c:numRef>
          </c:val>
        </c:ser>
        <c:ser>
          <c:idx val="24"/>
          <c:order val="24"/>
          <c:invertIfNegative val="0"/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Лист4!$G$318:$J$318</c:f>
              <c:numCache>
                <c:formatCode>General</c:formatCode>
                <c:ptCount val="4"/>
              </c:numCache>
            </c:numRef>
          </c:val>
        </c:ser>
        <c:ser>
          <c:idx val="25"/>
          <c:order val="25"/>
          <c:tx>
            <c:strRef>
              <c:f>Лист4!$E$1</c:f>
              <c:strCache>
                <c:ptCount val="1"/>
                <c:pt idx="0">
                  <c:v>LTE Downlink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Лист4!$G$319:$J$319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26"/>
          <c:order val="26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Лист4!$G$320:$J$320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27"/>
          <c:order val="27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Лист4!$G$321:$J$321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28"/>
          <c:order val="28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Лист4!$G$322:$J$322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29"/>
          <c:order val="29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Лист4!$G$323:$J$323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30"/>
          <c:order val="30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Лист4!$G$324:$J$324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31"/>
          <c:order val="31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Лист4!$G$325:$J$325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32"/>
          <c:order val="32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Лист4!$G$326:$J$326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33"/>
          <c:order val="33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Лист4!$G$327:$J$327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34"/>
          <c:order val="34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Лист4!$G$328:$J$328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35"/>
          <c:order val="35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Лист4!$G$329:$J$329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36"/>
          <c:order val="36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Лист4!$G$330:$J$330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37"/>
          <c:order val="37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Лист4!$G$331:$J$331</c:f>
              <c:numCache>
                <c:formatCode>General</c:formatCode>
                <c:ptCount val="4"/>
                <c:pt idx="3">
                  <c:v>130</c:v>
                </c:pt>
              </c:numCache>
            </c:numRef>
          </c:val>
        </c:ser>
        <c:ser>
          <c:idx val="38"/>
          <c:order val="38"/>
          <c:tx>
            <c:strRef>
              <c:f>Лист4!$D$1</c:f>
              <c:strCache>
                <c:ptCount val="1"/>
                <c:pt idx="0">
                  <c:v>LTE Uplink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Лист4!$G$332:$J$332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39"/>
          <c:order val="39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Лист4!$G$333:$J$333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40"/>
          <c:order val="40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Лист4!$G$334:$J$334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41"/>
          <c:order val="41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Лист4!$G$335:$J$335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42"/>
          <c:order val="42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Лист4!$G$336:$J$336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43"/>
          <c:order val="43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Лист4!$G$337:$J$337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44"/>
          <c:order val="44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Лист4!$G$338:$J$338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45"/>
          <c:order val="45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Лист4!$G$339:$J$339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46"/>
          <c:order val="46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Лист4!$G$340:$J$340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47"/>
          <c:order val="47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Лист4!$G$341:$J$341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48"/>
          <c:order val="48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Лист4!$G$342:$J$342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49"/>
          <c:order val="49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Лист4!$G$293:$J$293</c:f>
              <c:strCache>
                <c:ptCount val="4"/>
                <c:pt idx="0">
                  <c:v>UMTS-2000</c:v>
                </c:pt>
                <c:pt idx="1">
                  <c:v>ШСД ШПС (ексл.)</c:v>
                </c:pt>
                <c:pt idx="2">
                  <c:v>Радиолокация/воздуш. навиг.</c:v>
                </c:pt>
                <c:pt idx="3">
                  <c:v>LTE FDD (Dec 2012/688/EU)</c:v>
                </c:pt>
              </c:strCache>
            </c:strRef>
          </c:cat>
          <c:val>
            <c:numRef>
              <c:f>Лист4!$G$343:$J$343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157568"/>
        <c:axId val="148159104"/>
      </c:barChart>
      <c:catAx>
        <c:axId val="148157568"/>
        <c:scaling>
          <c:orientation val="minMax"/>
        </c:scaling>
        <c:delete val="0"/>
        <c:axPos val="l"/>
        <c:majorTickMark val="out"/>
        <c:minorTickMark val="none"/>
        <c:tickLblPos val="nextTo"/>
        <c:crossAx val="148159104"/>
        <c:crosses val="autoZero"/>
        <c:auto val="1"/>
        <c:lblAlgn val="ctr"/>
        <c:lblOffset val="100"/>
        <c:noMultiLvlLbl val="0"/>
      </c:catAx>
      <c:valAx>
        <c:axId val="148159104"/>
        <c:scaling>
          <c:orientation val="minMax"/>
          <c:max val="2240"/>
          <c:min val="1900"/>
        </c:scaling>
        <c:delete val="0"/>
        <c:axPos val="b"/>
        <c:majorGridlines/>
        <c:numFmt formatCode="General" sourceLinked="1"/>
        <c:majorTickMark val="out"/>
        <c:minorTickMark val="out"/>
        <c:tickLblPos val="nextTo"/>
        <c:crossAx val="148157568"/>
        <c:crosses val="autoZero"/>
        <c:crossBetween val="between"/>
        <c:majorUnit val="20"/>
        <c:minorUnit val="5"/>
      </c:valAx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7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6"/>
        <c:delete val="1"/>
      </c:legendEntry>
      <c:legendEntry>
        <c:idx val="27"/>
        <c:delete val="1"/>
      </c:legendEntry>
      <c:legendEntry>
        <c:idx val="28"/>
        <c:delete val="1"/>
      </c:legendEntry>
      <c:legendEntry>
        <c:idx val="29"/>
        <c:delete val="1"/>
      </c:legendEntry>
      <c:legendEntry>
        <c:idx val="30"/>
        <c:delete val="1"/>
      </c:legendEntry>
      <c:legendEntry>
        <c:idx val="31"/>
        <c:delete val="1"/>
      </c:legendEntry>
      <c:legendEntry>
        <c:idx val="32"/>
        <c:delete val="1"/>
      </c:legendEntry>
      <c:legendEntry>
        <c:idx val="33"/>
        <c:delete val="1"/>
      </c:legendEntry>
      <c:legendEntry>
        <c:idx val="34"/>
        <c:delete val="1"/>
      </c:legendEntry>
      <c:legendEntry>
        <c:idx val="35"/>
        <c:delete val="1"/>
      </c:legendEntry>
      <c:legendEntry>
        <c:idx val="36"/>
        <c:delete val="1"/>
      </c:legendEntry>
      <c:legendEntry>
        <c:idx val="37"/>
        <c:delete val="1"/>
      </c:legendEntry>
      <c:legendEntry>
        <c:idx val="39"/>
        <c:delete val="1"/>
      </c:legendEntry>
      <c:legendEntry>
        <c:idx val="40"/>
        <c:delete val="1"/>
      </c:legendEntry>
      <c:legendEntry>
        <c:idx val="41"/>
        <c:delete val="1"/>
      </c:legendEntry>
      <c:legendEntry>
        <c:idx val="42"/>
        <c:delete val="1"/>
      </c:legendEntry>
      <c:legendEntry>
        <c:idx val="43"/>
        <c:delete val="1"/>
      </c:legendEntry>
      <c:legendEntry>
        <c:idx val="44"/>
        <c:delete val="1"/>
      </c:legendEntry>
      <c:legendEntry>
        <c:idx val="45"/>
        <c:delete val="1"/>
      </c:legendEntry>
      <c:legendEntry>
        <c:idx val="46"/>
        <c:delete val="1"/>
      </c:legendEntry>
      <c:legendEntry>
        <c:idx val="47"/>
        <c:delete val="1"/>
      </c:legendEntry>
      <c:legendEntry>
        <c:idx val="48"/>
        <c:delete val="1"/>
      </c:legendEntry>
      <c:legendEntry>
        <c:idx val="49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noFill/>
          </c:spPr>
          <c:invertIfNegative val="0"/>
          <c:cat>
            <c:strRef>
              <c:f>Лист4!$G$347:$J$347</c:f>
              <c:strCache>
                <c:ptCount val="4"/>
                <c:pt idx="0">
                  <c:v>Радиолокация/воздуш. навиг.</c:v>
                </c:pt>
                <c:pt idx="1">
                  <c:v>MMDS</c:v>
                </c:pt>
                <c:pt idx="2">
                  <c:v>LTE FDD (ETSI TS 136 521-1)</c:v>
                </c:pt>
                <c:pt idx="3">
                  <c:v>LTE TDD (ETSI TS 136 521-1)</c:v>
                </c:pt>
              </c:strCache>
            </c:strRef>
          </c:cat>
          <c:val>
            <c:numRef>
              <c:f>Лист4!$G$348:$J$348</c:f>
              <c:numCache>
                <c:formatCode>General</c:formatCode>
                <c:ptCount val="4"/>
                <c:pt idx="0">
                  <c:v>2300</c:v>
                </c:pt>
                <c:pt idx="1">
                  <c:v>2300</c:v>
                </c:pt>
                <c:pt idx="2">
                  <c:v>2300</c:v>
                </c:pt>
                <c:pt idx="3">
                  <c:v>2300</c:v>
                </c:pt>
              </c:numCache>
            </c:numRef>
          </c:val>
        </c:ser>
        <c:ser>
          <c:idx val="1"/>
          <c:order val="1"/>
          <c:spPr>
            <a:noFill/>
          </c:spPr>
          <c:invertIfNegative val="0"/>
          <c:cat>
            <c:strRef>
              <c:f>Лист4!$G$347:$J$347</c:f>
              <c:strCache>
                <c:ptCount val="4"/>
                <c:pt idx="0">
                  <c:v>Радиолокация/воздуш. навиг.</c:v>
                </c:pt>
                <c:pt idx="1">
                  <c:v>MMDS</c:v>
                </c:pt>
                <c:pt idx="2">
                  <c:v>LTE FDD (ETSI TS 136 521-1)</c:v>
                </c:pt>
                <c:pt idx="3">
                  <c:v>LTE TDD (ETSI TS 136 521-1)</c:v>
                </c:pt>
              </c:strCache>
            </c:strRef>
          </c:cat>
          <c:val>
            <c:numRef>
              <c:f>Лист4!$G$349:$J$349</c:f>
              <c:numCache>
                <c:formatCode>General</c:formatCode>
                <c:ptCount val="4"/>
                <c:pt idx="2">
                  <c:v>5</c:v>
                </c:pt>
              </c:numCache>
            </c:numRef>
          </c:val>
        </c:ser>
        <c:ser>
          <c:idx val="2"/>
          <c:order val="2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Лист4!$G$347:$J$347</c:f>
              <c:strCache>
                <c:ptCount val="4"/>
                <c:pt idx="0">
                  <c:v>Радиолокация/воздуш. навиг.</c:v>
                </c:pt>
                <c:pt idx="1">
                  <c:v>MMDS</c:v>
                </c:pt>
                <c:pt idx="2">
                  <c:v>LTE FDD (ETSI TS 136 521-1)</c:v>
                </c:pt>
                <c:pt idx="3">
                  <c:v>LTE TDD (ETSI TS 136 521-1)</c:v>
                </c:pt>
              </c:strCache>
            </c:strRef>
          </c:cat>
          <c:val>
            <c:numRef>
              <c:f>Лист4!$G$350:$J$350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</c:ser>
        <c:ser>
          <c:idx val="3"/>
          <c:order val="3"/>
          <c:spPr>
            <a:solidFill>
              <a:srgbClr val="7030A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Лист4!$G$347:$J$347</c:f>
              <c:strCache>
                <c:ptCount val="4"/>
                <c:pt idx="0">
                  <c:v>Радиолокация/воздуш. навиг.</c:v>
                </c:pt>
                <c:pt idx="1">
                  <c:v>MMDS</c:v>
                </c:pt>
                <c:pt idx="2">
                  <c:v>LTE FDD (ETSI TS 136 521-1)</c:v>
                </c:pt>
                <c:pt idx="3">
                  <c:v>LTE TDD (ETSI TS 136 521-1)</c:v>
                </c:pt>
              </c:strCache>
            </c:strRef>
          </c:cat>
          <c:val>
            <c:numRef>
              <c:f>Лист4!$G$351:$J$351</c:f>
              <c:numCache>
                <c:formatCode>General</c:formatCode>
                <c:ptCount val="4"/>
                <c:pt idx="1">
                  <c:v>100</c:v>
                </c:pt>
              </c:numCache>
            </c:numRef>
          </c:val>
        </c:ser>
        <c:ser>
          <c:idx val="4"/>
          <c:order val="4"/>
          <c:invertIfNegative val="0"/>
          <c:cat>
            <c:strRef>
              <c:f>Лист4!$G$347:$J$347</c:f>
              <c:strCache>
                <c:ptCount val="4"/>
                <c:pt idx="0">
                  <c:v>Радиолокация/воздуш. навиг.</c:v>
                </c:pt>
                <c:pt idx="1">
                  <c:v>MMDS</c:v>
                </c:pt>
                <c:pt idx="2">
                  <c:v>LTE FDD (ETSI TS 136 521-1)</c:v>
                </c:pt>
                <c:pt idx="3">
                  <c:v>LTE TDD (ETSI TS 136 521-1)</c:v>
                </c:pt>
              </c:strCache>
            </c:strRef>
          </c:cat>
          <c:val>
            <c:numRef>
              <c:f>Лист4!$G$352:$J$352</c:f>
              <c:numCache>
                <c:formatCode>General</c:formatCode>
                <c:ptCount val="4"/>
              </c:numCache>
            </c:numRef>
          </c:val>
        </c:ser>
        <c:ser>
          <c:idx val="5"/>
          <c:order val="5"/>
          <c:tx>
            <c:strRef>
              <c:f>Лист4!$D$1</c:f>
              <c:strCache>
                <c:ptCount val="1"/>
                <c:pt idx="0">
                  <c:v>LTE Uplink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Лист4!$G$347:$J$347</c:f>
              <c:strCache>
                <c:ptCount val="4"/>
                <c:pt idx="0">
                  <c:v>Радиолокация/воздуш. навиг.</c:v>
                </c:pt>
                <c:pt idx="1">
                  <c:v>MMDS</c:v>
                </c:pt>
                <c:pt idx="2">
                  <c:v>LTE FDD (ETSI TS 136 521-1)</c:v>
                </c:pt>
                <c:pt idx="3">
                  <c:v>LTE TDD (ETSI TS 136 521-1)</c:v>
                </c:pt>
              </c:strCache>
            </c:strRef>
          </c:cat>
          <c:val>
            <c:numRef>
              <c:f>Лист4!$G$353:$J$353</c:f>
              <c:numCache>
                <c:formatCode>General</c:formatCode>
                <c:ptCount val="4"/>
                <c:pt idx="2">
                  <c:v>10</c:v>
                </c:pt>
              </c:numCache>
            </c:numRef>
          </c:val>
        </c:ser>
        <c:ser>
          <c:idx val="6"/>
          <c:order val="6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Лист4!$G$347:$J$347</c:f>
              <c:strCache>
                <c:ptCount val="4"/>
                <c:pt idx="0">
                  <c:v>Радиолокация/воздуш. навиг.</c:v>
                </c:pt>
                <c:pt idx="1">
                  <c:v>MMDS</c:v>
                </c:pt>
                <c:pt idx="2">
                  <c:v>LTE FDD (ETSI TS 136 521-1)</c:v>
                </c:pt>
                <c:pt idx="3">
                  <c:v>LTE TDD (ETSI TS 136 521-1)</c:v>
                </c:pt>
              </c:strCache>
            </c:strRef>
          </c:cat>
          <c:val>
            <c:numRef>
              <c:f>Лист4!$G$354:$J$354</c:f>
              <c:numCache>
                <c:formatCode>General</c:formatCode>
                <c:ptCount val="4"/>
                <c:pt idx="2">
                  <c:v>35</c:v>
                </c:pt>
              </c:numCache>
            </c:numRef>
          </c:val>
        </c:ser>
        <c:ser>
          <c:idx val="7"/>
          <c:order val="7"/>
          <c:tx>
            <c:strRef>
              <c:f>Лист4!$E$1</c:f>
              <c:strCache>
                <c:ptCount val="1"/>
                <c:pt idx="0">
                  <c:v>LTE Downlink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Лист4!$G$347:$J$347</c:f>
              <c:strCache>
                <c:ptCount val="4"/>
                <c:pt idx="0">
                  <c:v>Радиолокация/воздуш. навиг.</c:v>
                </c:pt>
                <c:pt idx="1">
                  <c:v>MMDS</c:v>
                </c:pt>
                <c:pt idx="2">
                  <c:v>LTE FDD (ETSI TS 136 521-1)</c:v>
                </c:pt>
                <c:pt idx="3">
                  <c:v>LTE TDD (ETSI TS 136 521-1)</c:v>
                </c:pt>
              </c:strCache>
            </c:strRef>
          </c:cat>
          <c:val>
            <c:numRef>
              <c:f>Лист4!$G$355:$J$355</c:f>
              <c:numCache>
                <c:formatCode>General</c:formatCode>
                <c:ptCount val="4"/>
                <c:pt idx="2">
                  <c:v>10</c:v>
                </c:pt>
              </c:numCache>
            </c:numRef>
          </c:val>
        </c:ser>
        <c:ser>
          <c:idx val="8"/>
          <c:order val="8"/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Лист4!$G$347:$J$347</c:f>
              <c:strCache>
                <c:ptCount val="4"/>
                <c:pt idx="0">
                  <c:v>Радиолокация/воздуш. навиг.</c:v>
                </c:pt>
                <c:pt idx="1">
                  <c:v>MMDS</c:v>
                </c:pt>
                <c:pt idx="2">
                  <c:v>LTE FDD (ETSI TS 136 521-1)</c:v>
                </c:pt>
                <c:pt idx="3">
                  <c:v>LTE TDD (ETSI TS 136 521-1)</c:v>
                </c:pt>
              </c:strCache>
            </c:strRef>
          </c:cat>
          <c:val>
            <c:numRef>
              <c:f>Лист4!$G$356:$J$356</c:f>
              <c:numCache>
                <c:formatCode>General</c:formatCode>
                <c:ptCount val="4"/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524416"/>
        <c:axId val="156072960"/>
      </c:barChart>
      <c:catAx>
        <c:axId val="148524416"/>
        <c:scaling>
          <c:orientation val="minMax"/>
        </c:scaling>
        <c:delete val="0"/>
        <c:axPos val="l"/>
        <c:majorTickMark val="out"/>
        <c:minorTickMark val="none"/>
        <c:tickLblPos val="nextTo"/>
        <c:crossAx val="156072960"/>
        <c:crosses val="autoZero"/>
        <c:auto val="1"/>
        <c:lblAlgn val="ctr"/>
        <c:lblOffset val="100"/>
        <c:noMultiLvlLbl val="0"/>
      </c:catAx>
      <c:valAx>
        <c:axId val="156072960"/>
        <c:scaling>
          <c:orientation val="minMax"/>
          <c:max val="2400"/>
          <c:min val="2300"/>
        </c:scaling>
        <c:delete val="0"/>
        <c:axPos val="b"/>
        <c:majorGridlines/>
        <c:numFmt formatCode="General" sourceLinked="1"/>
        <c:majorTickMark val="out"/>
        <c:minorTickMark val="out"/>
        <c:tickLblPos val="nextTo"/>
        <c:crossAx val="148524416"/>
        <c:crosses val="autoZero"/>
        <c:crossBetween val="between"/>
        <c:majorUnit val="10"/>
        <c:minorUnit val="1"/>
      </c:valAx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6"/>
        <c:delete val="1"/>
      </c:legendEntry>
      <c:legendEntry>
        <c:idx val="8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noFill/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(2)'!$I$4:$O$4</c:f>
              <c:numCache>
                <c:formatCode>General</c:formatCode>
                <c:ptCount val="7"/>
                <c:pt idx="0">
                  <c:v>2500</c:v>
                </c:pt>
                <c:pt idx="1">
                  <c:v>2500</c:v>
                </c:pt>
                <c:pt idx="2">
                  <c:v>2500</c:v>
                </c:pt>
                <c:pt idx="3">
                  <c:v>2500</c:v>
                </c:pt>
                <c:pt idx="4">
                  <c:v>2500</c:v>
                </c:pt>
                <c:pt idx="5">
                  <c:v>2500</c:v>
                </c:pt>
                <c:pt idx="6">
                  <c:v>2500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(2)'!$I$5:$O$5</c:f>
              <c:numCache>
                <c:formatCode>General</c:formatCode>
                <c:ptCount val="7"/>
                <c:pt idx="0">
                  <c:v>168</c:v>
                </c:pt>
              </c:numCache>
            </c:numRef>
          </c:val>
        </c:ser>
        <c:ser>
          <c:idx val="2"/>
          <c:order val="2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(2)'!$I$6:$O$6</c:f>
              <c:numCache>
                <c:formatCode>General</c:formatCode>
                <c:ptCount val="7"/>
                <c:pt idx="0">
                  <c:v>16</c:v>
                </c:pt>
              </c:numCache>
            </c:numRef>
          </c:val>
        </c:ser>
        <c:ser>
          <c:idx val="3"/>
          <c:order val="3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(2)'!$I$7:$O$7</c:f>
              <c:numCache>
                <c:formatCode>General</c:formatCode>
                <c:ptCount val="7"/>
                <c:pt idx="0">
                  <c:v>16</c:v>
                </c:pt>
              </c:numCache>
            </c:numRef>
          </c:val>
        </c:ser>
        <c:ser>
          <c:idx val="4"/>
          <c:order val="4"/>
          <c:spPr>
            <a:noFill/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(2)'!$I$8:$O$8</c:f>
              <c:numCache>
                <c:formatCode>General</c:formatCode>
                <c:ptCount val="7"/>
                <c:pt idx="1">
                  <c:v>110</c:v>
                </c:pt>
              </c:numCache>
            </c:numRef>
          </c:val>
        </c:ser>
        <c:ser>
          <c:idx val="5"/>
          <c:order val="5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(2)'!$I$9:$O$9</c:f>
              <c:numCache>
                <c:formatCode>General</c:formatCode>
                <c:ptCount val="7"/>
                <c:pt idx="1">
                  <c:v>25</c:v>
                </c:pt>
              </c:numCache>
            </c:numRef>
          </c:val>
        </c:ser>
        <c:ser>
          <c:idx val="6"/>
          <c:order val="6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(2)'!$I$10:$O$10</c:f>
              <c:numCache>
                <c:formatCode>General</c:formatCode>
                <c:ptCount val="7"/>
                <c:pt idx="1">
                  <c:v>5</c:v>
                </c:pt>
              </c:numCache>
            </c:numRef>
          </c:val>
        </c:ser>
        <c:ser>
          <c:idx val="7"/>
          <c:order val="7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(2)'!$I$11:$O$11</c:f>
              <c:numCache>
                <c:formatCode>General</c:formatCode>
                <c:ptCount val="7"/>
                <c:pt idx="1">
                  <c:v>20</c:v>
                </c:pt>
              </c:numCache>
            </c:numRef>
          </c:val>
        </c:ser>
        <c:ser>
          <c:idx val="8"/>
          <c:order val="8"/>
          <c:spPr>
            <a:noFill/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(2)'!$I$12:$O$12</c:f>
              <c:numCache>
                <c:formatCode>General</c:formatCode>
                <c:ptCount val="7"/>
                <c:pt idx="2">
                  <c:v>110</c:v>
                </c:pt>
              </c:numCache>
            </c:numRef>
          </c:val>
        </c:ser>
        <c:ser>
          <c:idx val="9"/>
          <c:order val="9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(2)'!$I$13:$O$13</c:f>
              <c:numCache>
                <c:formatCode>General</c:formatCode>
                <c:ptCount val="7"/>
                <c:pt idx="2">
                  <c:v>20</c:v>
                </c:pt>
              </c:numCache>
            </c:numRef>
          </c:val>
        </c:ser>
        <c:ser>
          <c:idx val="10"/>
          <c:order val="10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(2)'!$I$14:$O$14</c:f>
              <c:numCache>
                <c:formatCode>General</c:formatCode>
                <c:ptCount val="7"/>
                <c:pt idx="2">
                  <c:v>40</c:v>
                </c:pt>
              </c:numCache>
            </c:numRef>
          </c:val>
        </c:ser>
        <c:ser>
          <c:idx val="11"/>
          <c:order val="11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(2)'!$I$15:$O$15</c:f>
              <c:numCache>
                <c:formatCode>General</c:formatCode>
                <c:ptCount val="7"/>
                <c:pt idx="2">
                  <c:v>10</c:v>
                </c:pt>
              </c:numCache>
            </c:numRef>
          </c:val>
        </c:ser>
        <c:ser>
          <c:idx val="12"/>
          <c:order val="12"/>
          <c:spPr>
            <a:noFill/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(2)'!$I$16:$O$16</c:f>
              <c:numCache>
                <c:formatCode>General</c:formatCode>
                <c:ptCount val="7"/>
                <c:pt idx="3">
                  <c:v>70</c:v>
                </c:pt>
              </c:numCache>
            </c:numRef>
          </c:val>
        </c:ser>
        <c:ser>
          <c:idx val="13"/>
          <c:order val="13"/>
          <c:tx>
            <c:v>Защитный интервал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(2)'!$I$17:$O$17</c:f>
              <c:numCache>
                <c:formatCode>General</c:formatCode>
                <c:ptCount val="7"/>
                <c:pt idx="3">
                  <c:v>5</c:v>
                </c:pt>
              </c:numCache>
            </c:numRef>
          </c:val>
        </c:ser>
        <c:ser>
          <c:idx val="14"/>
          <c:order val="14"/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(2)'!$I$18:$O$18</c:f>
              <c:numCache>
                <c:formatCode>General</c:formatCode>
                <c:ptCount val="7"/>
                <c:pt idx="3">
                  <c:v>5</c:v>
                </c:pt>
              </c:numCache>
            </c:numRef>
          </c:val>
        </c:ser>
        <c:ser>
          <c:idx val="15"/>
          <c:order val="15"/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(2)'!$I$19:$O$19</c:f>
              <c:numCache>
                <c:formatCode>General</c:formatCode>
                <c:ptCount val="7"/>
                <c:pt idx="3">
                  <c:v>5</c:v>
                </c:pt>
              </c:numCache>
            </c:numRef>
          </c:val>
        </c:ser>
        <c:ser>
          <c:idx val="16"/>
          <c:order val="16"/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(2)'!$I$20:$O$20</c:f>
              <c:numCache>
                <c:formatCode>General</c:formatCode>
                <c:ptCount val="7"/>
                <c:pt idx="3">
                  <c:v>5</c:v>
                </c:pt>
              </c:numCache>
            </c:numRef>
          </c:val>
        </c:ser>
        <c:ser>
          <c:idx val="17"/>
          <c:order val="17"/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(2)'!$I$21:$O$21</c:f>
              <c:numCache>
                <c:formatCode>General</c:formatCode>
                <c:ptCount val="7"/>
                <c:pt idx="3">
                  <c:v>5</c:v>
                </c:pt>
              </c:numCache>
            </c:numRef>
          </c:val>
        </c:ser>
        <c:ser>
          <c:idx val="18"/>
          <c:order val="18"/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(2)'!$I$22:$O$22</c:f>
              <c:numCache>
                <c:formatCode>General</c:formatCode>
                <c:ptCount val="7"/>
                <c:pt idx="3">
                  <c:v>5</c:v>
                </c:pt>
              </c:numCache>
            </c:numRef>
          </c:val>
        </c:ser>
        <c:ser>
          <c:idx val="19"/>
          <c:order val="19"/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(2)'!$I$23:$O$23</c:f>
              <c:numCache>
                <c:formatCode>General</c:formatCode>
                <c:ptCount val="7"/>
                <c:pt idx="3">
                  <c:v>5</c:v>
                </c:pt>
              </c:numCache>
            </c:numRef>
          </c:val>
        </c:ser>
        <c:ser>
          <c:idx val="20"/>
          <c:order val="20"/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(2)'!$I$24:$O$24</c:f>
              <c:numCache>
                <c:formatCode>General</c:formatCode>
                <c:ptCount val="7"/>
                <c:pt idx="3">
                  <c:v>5</c:v>
                </c:pt>
              </c:numCache>
            </c:numRef>
          </c:val>
        </c:ser>
        <c:ser>
          <c:idx val="21"/>
          <c:order val="21"/>
          <c:spPr>
            <a:pattFill prst="wdUp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(2)'!$I$25:$O$25</c:f>
              <c:numCache>
                <c:formatCode>General</c:formatCode>
                <c:ptCount val="7"/>
                <c:pt idx="3">
                  <c:v>5</c:v>
                </c:pt>
              </c:numCache>
            </c:numRef>
          </c:val>
        </c:ser>
        <c:ser>
          <c:idx val="22"/>
          <c:order val="22"/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(2)'!$I$26:$O$26</c:f>
              <c:numCache>
                <c:formatCode>General</c:formatCode>
                <c:ptCount val="7"/>
                <c:pt idx="3">
                  <c:v>5</c:v>
                </c:pt>
              </c:numCache>
            </c:numRef>
          </c:val>
        </c:ser>
        <c:ser>
          <c:idx val="23"/>
          <c:order val="23"/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(2)'!$I$27:$O$27</c:f>
              <c:numCache>
                <c:formatCode>General</c:formatCode>
                <c:ptCount val="7"/>
                <c:pt idx="4">
                  <c:v>0</c:v>
                </c:pt>
              </c:numCache>
            </c:numRef>
          </c:val>
        </c:ser>
        <c:ser>
          <c:idx val="24"/>
          <c:order val="24"/>
          <c:spPr>
            <a:pattFill prst="wdUpDiag">
              <a:fgClr>
                <a:srgbClr val="FFFF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(2)'!$I$28:$O$28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25"/>
          <c:order val="25"/>
          <c:spPr>
            <a:pattFill prst="wdUpDiag">
              <a:fgClr>
                <a:srgbClr val="FFFF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(2)'!$I$29:$O$29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26"/>
          <c:order val="26"/>
          <c:spPr>
            <a:pattFill prst="wdUpDiag">
              <a:fgClr>
                <a:srgbClr val="FFFF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(2)'!$I$30:$O$30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27"/>
          <c:order val="27"/>
          <c:tx>
            <c:v>UpLink</c:v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(2)'!$I$31:$O$31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28"/>
          <c:order val="28"/>
          <c:spPr>
            <a:pattFill prst="wdUpDiag">
              <a:fgClr>
                <a:srgbClr val="FFFF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(2)'!$I$32:$O$32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29"/>
          <c:order val="29"/>
          <c:spPr>
            <a:pattFill prst="wdUpDiag">
              <a:fgClr>
                <a:srgbClr val="FFFF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(2)'!$I$33:$O$33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30"/>
          <c:order val="30"/>
          <c:spPr>
            <a:pattFill prst="wdUpDiag">
              <a:fgClr>
                <a:srgbClr val="FFFF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(2)'!$I$34:$O$34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31"/>
          <c:order val="31"/>
          <c:spPr>
            <a:pattFill prst="wdUpDiag">
              <a:fgClr>
                <a:srgbClr val="FFFF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(2)'!$I$35:$O$35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32"/>
          <c:order val="32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(2)'!$I$36:$O$36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33"/>
          <c:order val="33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(2)'!$I$37:$O$37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34"/>
          <c:order val="34"/>
          <c:spPr>
            <a:pattFill prst="wdUpDiag">
              <a:fgClr>
                <a:srgbClr val="FFFF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(2)'!$I$38:$O$38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35"/>
          <c:order val="35"/>
          <c:spPr>
            <a:pattFill prst="wdUpDiag">
              <a:fgClr>
                <a:srgbClr val="FFFF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(2)'!$I$39:$O$39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36"/>
          <c:order val="36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(2)'!$I$40:$O$40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37"/>
          <c:order val="37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(2)'!$I$41:$O$41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38"/>
          <c:order val="38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(2)'!$I$42:$O$42</c:f>
              <c:numCache>
                <c:formatCode>General</c:formatCode>
                <c:ptCount val="7"/>
                <c:pt idx="4">
                  <c:v>50</c:v>
                </c:pt>
              </c:numCache>
            </c:numRef>
          </c:val>
        </c:ser>
        <c:ser>
          <c:idx val="39"/>
          <c:order val="39"/>
          <c:spPr>
            <a:pattFill prst="wdUpDiag">
              <a:fgClr>
                <a:srgbClr val="00B0F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(2)'!$I$43:$O$43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40"/>
          <c:order val="40"/>
          <c:spPr>
            <a:pattFill prst="wdUpDiag">
              <a:fgClr>
                <a:srgbClr val="00B0F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(2)'!$I$44:$O$44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41"/>
          <c:order val="41"/>
          <c:spPr>
            <a:pattFill prst="wdUpDiag">
              <a:fgClr>
                <a:srgbClr val="00B0F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(2)'!$I$45:$O$45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42"/>
          <c:order val="42"/>
          <c:tx>
            <c:v>DownLink</c:v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(2)'!$I$46:$O$46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43"/>
          <c:order val="43"/>
          <c:spPr>
            <a:pattFill prst="wdUpDiag">
              <a:fgClr>
                <a:srgbClr val="00B0F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(2)'!$I$47:$O$47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44"/>
          <c:order val="44"/>
          <c:spPr>
            <a:pattFill prst="wdUpDiag">
              <a:fgClr>
                <a:srgbClr val="00B0F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(2)'!$I$48:$O$48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45"/>
          <c:order val="45"/>
          <c:spPr>
            <a:pattFill prst="wdUpDiag">
              <a:fgClr>
                <a:srgbClr val="00B0F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(2)'!$I$49:$O$49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46"/>
          <c:order val="46"/>
          <c:spPr>
            <a:pattFill prst="wdUpDiag">
              <a:fgClr>
                <a:srgbClr val="00B0F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(2)'!$I$50:$O$50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47"/>
          <c:order val="47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(2)'!$I$51:$O$51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48"/>
          <c:order val="48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(2)'!$I$52:$O$52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49"/>
          <c:order val="49"/>
          <c:spPr>
            <a:pattFill prst="wdUpDiag">
              <a:fgClr>
                <a:srgbClr val="00B0F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(2)'!$I$53:$O$53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50"/>
          <c:order val="50"/>
          <c:spPr>
            <a:pattFill prst="wdUpDiag">
              <a:fgClr>
                <a:srgbClr val="00B0F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(2)'!$I$54:$O$54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51"/>
          <c:order val="51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(2)'!$I$55:$O$55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52"/>
          <c:order val="52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(2)'!$I$56:$O$56</c:f>
              <c:numCache>
                <c:formatCode>General</c:formatCode>
                <c:ptCount val="7"/>
                <c:pt idx="4">
                  <c:v>5</c:v>
                </c:pt>
              </c:numCache>
            </c:numRef>
          </c:val>
        </c:ser>
        <c:ser>
          <c:idx val="53"/>
          <c:order val="53"/>
          <c:invertIfNegative val="0"/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(2)'!$I$57:$O$57</c:f>
              <c:numCache>
                <c:formatCode>General</c:formatCode>
                <c:ptCount val="7"/>
                <c:pt idx="5">
                  <c:v>0</c:v>
                </c:pt>
              </c:numCache>
            </c:numRef>
          </c:val>
        </c:ser>
        <c:ser>
          <c:idx val="54"/>
          <c:order val="54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(2)'!$I$58:$O$58</c:f>
              <c:numCache>
                <c:formatCode>General</c:formatCode>
                <c:ptCount val="7"/>
                <c:pt idx="5">
                  <c:v>5</c:v>
                </c:pt>
              </c:numCache>
            </c:numRef>
          </c:val>
        </c:ser>
        <c:ser>
          <c:idx val="55"/>
          <c:order val="55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(2)'!$I$59:$O$59</c:f>
              <c:numCache>
                <c:formatCode>General</c:formatCode>
                <c:ptCount val="7"/>
                <c:pt idx="5">
                  <c:v>5</c:v>
                </c:pt>
              </c:numCache>
            </c:numRef>
          </c:val>
        </c:ser>
        <c:ser>
          <c:idx val="56"/>
          <c:order val="56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(2)'!$I$60:$O$60</c:f>
              <c:numCache>
                <c:formatCode>General</c:formatCode>
                <c:ptCount val="7"/>
                <c:pt idx="5">
                  <c:v>35</c:v>
                </c:pt>
              </c:numCache>
            </c:numRef>
          </c:val>
        </c:ser>
        <c:ser>
          <c:idx val="57"/>
          <c:order val="57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(2)'!$I$61:$O$61</c:f>
              <c:numCache>
                <c:formatCode>General</c:formatCode>
                <c:ptCount val="7"/>
                <c:pt idx="5">
                  <c:v>5</c:v>
                </c:pt>
              </c:numCache>
            </c:numRef>
          </c:val>
        </c:ser>
        <c:ser>
          <c:idx val="58"/>
          <c:order val="58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(2)'!$I$62:$O$62</c:f>
              <c:numCache>
                <c:formatCode>General</c:formatCode>
                <c:ptCount val="7"/>
                <c:pt idx="5">
                  <c:v>10</c:v>
                </c:pt>
              </c:numCache>
            </c:numRef>
          </c:val>
        </c:ser>
        <c:ser>
          <c:idx val="59"/>
          <c:order val="59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(2)'!$I$63:$O$63</c:f>
              <c:numCache>
                <c:formatCode>General</c:formatCode>
                <c:ptCount val="7"/>
                <c:pt idx="5">
                  <c:v>5</c:v>
                </c:pt>
              </c:numCache>
            </c:numRef>
          </c:val>
        </c:ser>
        <c:ser>
          <c:idx val="60"/>
          <c:order val="60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(2)'!$I$64:$O$64</c:f>
              <c:numCache>
                <c:formatCode>General</c:formatCode>
                <c:ptCount val="7"/>
                <c:pt idx="5">
                  <c:v>10</c:v>
                </c:pt>
              </c:numCache>
            </c:numRef>
          </c:val>
        </c:ser>
        <c:ser>
          <c:idx val="61"/>
          <c:order val="61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(2)'!$I$65:$O$65</c:f>
              <c:numCache>
                <c:formatCode>General</c:formatCode>
                <c:ptCount val="7"/>
                <c:pt idx="5">
                  <c:v>40</c:v>
                </c:pt>
              </c:numCache>
            </c:numRef>
          </c:val>
        </c:ser>
        <c:ser>
          <c:idx val="62"/>
          <c:order val="62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(2)'!$I$66:$O$66</c:f>
              <c:numCache>
                <c:formatCode>General</c:formatCode>
                <c:ptCount val="7"/>
                <c:pt idx="5">
                  <c:v>5</c:v>
                </c:pt>
              </c:numCache>
            </c:numRef>
          </c:val>
        </c:ser>
        <c:ser>
          <c:idx val="63"/>
          <c:order val="63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(2)'!$I$67:$O$67</c:f>
              <c:numCache>
                <c:formatCode>General</c:formatCode>
                <c:ptCount val="7"/>
                <c:pt idx="5">
                  <c:v>5</c:v>
                </c:pt>
              </c:numCache>
            </c:numRef>
          </c:val>
        </c:ser>
        <c:ser>
          <c:idx val="64"/>
          <c:order val="64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(2)'!$I$68:$O$68</c:f>
              <c:numCache>
                <c:formatCode>General</c:formatCode>
                <c:ptCount val="7"/>
                <c:pt idx="5">
                  <c:v>5</c:v>
                </c:pt>
              </c:numCache>
            </c:numRef>
          </c:val>
        </c:ser>
        <c:ser>
          <c:idx val="65"/>
          <c:order val="65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(2)'!$I$69:$O$69</c:f>
              <c:numCache>
                <c:formatCode>General</c:formatCode>
                <c:ptCount val="7"/>
                <c:pt idx="5">
                  <c:v>35</c:v>
                </c:pt>
              </c:numCache>
            </c:numRef>
          </c:val>
        </c:ser>
        <c:ser>
          <c:idx val="66"/>
          <c:order val="66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(2)'!$I$70:$O$70</c:f>
              <c:numCache>
                <c:formatCode>General</c:formatCode>
                <c:ptCount val="7"/>
                <c:pt idx="5">
                  <c:v>5</c:v>
                </c:pt>
              </c:numCache>
            </c:numRef>
          </c:val>
        </c:ser>
        <c:ser>
          <c:idx val="67"/>
          <c:order val="67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(2)'!$I$71:$O$71</c:f>
              <c:numCache>
                <c:formatCode>General</c:formatCode>
                <c:ptCount val="7"/>
                <c:pt idx="5">
                  <c:v>10</c:v>
                </c:pt>
              </c:numCache>
            </c:numRef>
          </c:val>
        </c:ser>
        <c:ser>
          <c:idx val="68"/>
          <c:order val="68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(2)'!$I$72:$O$72</c:f>
              <c:numCache>
                <c:formatCode>General</c:formatCode>
                <c:ptCount val="7"/>
                <c:pt idx="5">
                  <c:v>5</c:v>
                </c:pt>
              </c:numCache>
            </c:numRef>
          </c:val>
        </c:ser>
        <c:ser>
          <c:idx val="69"/>
          <c:order val="69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(2)'!$I$73:$O$73</c:f>
              <c:numCache>
                <c:formatCode>General</c:formatCode>
                <c:ptCount val="7"/>
                <c:pt idx="6">
                  <c:v>10</c:v>
                </c:pt>
              </c:numCache>
            </c:numRef>
          </c:val>
        </c:ser>
        <c:ser>
          <c:idx val="70"/>
          <c:order val="70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(2)'!$I$74:$O$74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ser>
          <c:idx val="71"/>
          <c:order val="71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(2)'!$I$75:$O$75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ser>
          <c:idx val="72"/>
          <c:order val="72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(2)'!$I$76:$O$76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ser>
          <c:idx val="73"/>
          <c:order val="73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(2)'!$I$77:$O$77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ser>
          <c:idx val="74"/>
          <c:order val="74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(2)'!$I$78:$O$78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ser>
          <c:idx val="75"/>
          <c:order val="75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(2)'!$I$79:$O$79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ser>
          <c:idx val="76"/>
          <c:order val="76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(2)'!$I$80:$O$80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ser>
          <c:idx val="77"/>
          <c:order val="77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(2)'!$I$81:$O$81</c:f>
              <c:numCache>
                <c:formatCode>General</c:formatCode>
                <c:ptCount val="7"/>
                <c:pt idx="6">
                  <c:v>20</c:v>
                </c:pt>
              </c:numCache>
            </c:numRef>
          </c:val>
        </c:ser>
        <c:ser>
          <c:idx val="78"/>
          <c:order val="78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(2)'!$I$82:$O$82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ser>
          <c:idx val="79"/>
          <c:order val="79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(2)'!$I$83:$O$83</c:f>
              <c:numCache>
                <c:formatCode>General</c:formatCode>
                <c:ptCount val="7"/>
                <c:pt idx="6">
                  <c:v>60</c:v>
                </c:pt>
              </c:numCache>
            </c:numRef>
          </c:val>
        </c:ser>
        <c:ser>
          <c:idx val="80"/>
          <c:order val="80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(2)'!$I$84:$O$84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ser>
          <c:idx val="81"/>
          <c:order val="81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(2)'!$I$85:$O$85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ser>
          <c:idx val="82"/>
          <c:order val="82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(2)'!$I$86:$O$86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ser>
          <c:idx val="83"/>
          <c:order val="83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(2)'!$I$87:$O$87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ser>
          <c:idx val="84"/>
          <c:order val="84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(2)'!$I$88:$O$88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ser>
          <c:idx val="85"/>
          <c:order val="85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(2)'!$I$89:$O$89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ser>
          <c:idx val="86"/>
          <c:order val="86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(2)'!$I$90:$O$90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ser>
          <c:idx val="87"/>
          <c:order val="87"/>
          <c:spPr>
            <a:noFill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(2)'!$I$91:$O$91</c:f>
              <c:numCache>
                <c:formatCode>General</c:formatCode>
                <c:ptCount val="7"/>
                <c:pt idx="6">
                  <c:v>20</c:v>
                </c:pt>
              </c:numCache>
            </c:numRef>
          </c:val>
        </c:ser>
        <c:ser>
          <c:idx val="88"/>
          <c:order val="88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(2)'!$I$3:$O$3</c:f>
              <c:strCache>
                <c:ptCount val="7"/>
                <c:pt idx="0">
                  <c:v>MMDS (поточн)</c:v>
                </c:pt>
                <c:pt idx="1">
                  <c:v>Огранич. R=76км (2 регіони)</c:v>
                </c:pt>
                <c:pt idx="2">
                  <c:v>Запрет по всей Украине</c:v>
                </c:pt>
                <c:pt idx="3">
                  <c:v>LTE TDD</c:v>
                </c:pt>
                <c:pt idx="4">
                  <c:v>LTE FDD</c:v>
                </c:pt>
                <c:pt idx="5">
                  <c:v>MMDS планове (Вега)</c:v>
                </c:pt>
                <c:pt idx="6">
                  <c:v>LTE плановое (тендер)</c:v>
                </c:pt>
              </c:strCache>
            </c:strRef>
          </c:cat>
          <c:val>
            <c:numRef>
              <c:f>'Лист1 (2)'!$I$92:$O$92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731520"/>
        <c:axId val="140733056"/>
      </c:barChart>
      <c:catAx>
        <c:axId val="140731520"/>
        <c:scaling>
          <c:orientation val="minMax"/>
        </c:scaling>
        <c:delete val="0"/>
        <c:axPos val="l"/>
        <c:majorTickMark val="out"/>
        <c:minorTickMark val="none"/>
        <c:tickLblPos val="nextTo"/>
        <c:crossAx val="140733056"/>
        <c:crosses val="autoZero"/>
        <c:auto val="1"/>
        <c:lblAlgn val="ctr"/>
        <c:lblOffset val="100"/>
        <c:noMultiLvlLbl val="0"/>
      </c:catAx>
      <c:valAx>
        <c:axId val="140733056"/>
        <c:scaling>
          <c:orientation val="minMax"/>
          <c:max val="2700"/>
          <c:min val="2500"/>
        </c:scaling>
        <c:delete val="0"/>
        <c:axPos val="b"/>
        <c:majorGridlines/>
        <c:numFmt formatCode="General" sourceLinked="1"/>
        <c:majorTickMark val="out"/>
        <c:minorTickMark val="out"/>
        <c:tickLblPos val="nextTo"/>
        <c:crossAx val="140731520"/>
        <c:crosses val="autoZero"/>
        <c:crossBetween val="between"/>
        <c:majorUnit val="10"/>
        <c:minorUnit val="5"/>
      </c:valAx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5"/>
        <c:delete val="1"/>
      </c:legendEntry>
      <c:legendEntry>
        <c:idx val="26"/>
        <c:delete val="1"/>
      </c:legendEntry>
      <c:legendEntry>
        <c:idx val="28"/>
        <c:delete val="1"/>
      </c:legendEntry>
      <c:legendEntry>
        <c:idx val="29"/>
        <c:delete val="1"/>
      </c:legendEntry>
      <c:legendEntry>
        <c:idx val="30"/>
        <c:delete val="1"/>
      </c:legendEntry>
      <c:legendEntry>
        <c:idx val="31"/>
        <c:delete val="1"/>
      </c:legendEntry>
      <c:legendEntry>
        <c:idx val="32"/>
        <c:delete val="1"/>
      </c:legendEntry>
      <c:legendEntry>
        <c:idx val="33"/>
        <c:delete val="1"/>
      </c:legendEntry>
      <c:legendEntry>
        <c:idx val="34"/>
        <c:delete val="1"/>
      </c:legendEntry>
      <c:legendEntry>
        <c:idx val="35"/>
        <c:delete val="1"/>
      </c:legendEntry>
      <c:legendEntry>
        <c:idx val="36"/>
        <c:delete val="1"/>
      </c:legendEntry>
      <c:legendEntry>
        <c:idx val="37"/>
        <c:delete val="1"/>
      </c:legendEntry>
      <c:legendEntry>
        <c:idx val="38"/>
        <c:delete val="1"/>
      </c:legendEntry>
      <c:legendEntry>
        <c:idx val="39"/>
        <c:delete val="1"/>
      </c:legendEntry>
      <c:legendEntry>
        <c:idx val="40"/>
        <c:delete val="1"/>
      </c:legendEntry>
      <c:legendEntry>
        <c:idx val="41"/>
        <c:delete val="1"/>
      </c:legendEntry>
      <c:legendEntry>
        <c:idx val="43"/>
        <c:delete val="1"/>
      </c:legendEntry>
      <c:legendEntry>
        <c:idx val="44"/>
        <c:delete val="1"/>
      </c:legendEntry>
      <c:legendEntry>
        <c:idx val="45"/>
        <c:delete val="1"/>
      </c:legendEntry>
      <c:legendEntry>
        <c:idx val="46"/>
        <c:delete val="1"/>
      </c:legendEntry>
      <c:legendEntry>
        <c:idx val="47"/>
        <c:delete val="1"/>
      </c:legendEntry>
      <c:legendEntry>
        <c:idx val="48"/>
        <c:delete val="1"/>
      </c:legendEntry>
      <c:legendEntry>
        <c:idx val="49"/>
        <c:delete val="1"/>
      </c:legendEntry>
      <c:legendEntry>
        <c:idx val="50"/>
        <c:delete val="1"/>
      </c:legendEntry>
      <c:legendEntry>
        <c:idx val="51"/>
        <c:delete val="1"/>
      </c:legendEntry>
      <c:legendEntry>
        <c:idx val="52"/>
        <c:delete val="1"/>
      </c:legendEntry>
      <c:legendEntry>
        <c:idx val="53"/>
        <c:delete val="1"/>
      </c:legendEntry>
      <c:legendEntry>
        <c:idx val="54"/>
        <c:delete val="1"/>
      </c:legendEntry>
      <c:legendEntry>
        <c:idx val="55"/>
        <c:delete val="1"/>
      </c:legendEntry>
      <c:legendEntry>
        <c:idx val="56"/>
        <c:delete val="1"/>
      </c:legendEntry>
      <c:legendEntry>
        <c:idx val="57"/>
        <c:delete val="1"/>
      </c:legendEntry>
      <c:legendEntry>
        <c:idx val="58"/>
        <c:delete val="1"/>
      </c:legendEntry>
      <c:legendEntry>
        <c:idx val="59"/>
        <c:delete val="1"/>
      </c:legendEntry>
      <c:legendEntry>
        <c:idx val="60"/>
        <c:delete val="1"/>
      </c:legendEntry>
      <c:legendEntry>
        <c:idx val="61"/>
        <c:delete val="1"/>
      </c:legendEntry>
      <c:legendEntry>
        <c:idx val="62"/>
        <c:delete val="1"/>
      </c:legendEntry>
      <c:legendEntry>
        <c:idx val="63"/>
        <c:delete val="1"/>
      </c:legendEntry>
      <c:legendEntry>
        <c:idx val="64"/>
        <c:delete val="1"/>
      </c:legendEntry>
      <c:legendEntry>
        <c:idx val="65"/>
        <c:delete val="1"/>
      </c:legendEntry>
      <c:legendEntry>
        <c:idx val="66"/>
        <c:delete val="1"/>
      </c:legendEntry>
      <c:legendEntry>
        <c:idx val="67"/>
        <c:delete val="1"/>
      </c:legendEntry>
      <c:legendEntry>
        <c:idx val="68"/>
        <c:delete val="1"/>
      </c:legendEntry>
      <c:legendEntry>
        <c:idx val="69"/>
        <c:delete val="1"/>
      </c:legendEntry>
      <c:legendEntry>
        <c:idx val="70"/>
        <c:delete val="1"/>
      </c:legendEntry>
      <c:legendEntry>
        <c:idx val="71"/>
        <c:delete val="1"/>
      </c:legendEntry>
      <c:legendEntry>
        <c:idx val="72"/>
        <c:delete val="1"/>
      </c:legendEntry>
      <c:legendEntry>
        <c:idx val="73"/>
        <c:delete val="1"/>
      </c:legendEntry>
      <c:legendEntry>
        <c:idx val="74"/>
        <c:delete val="1"/>
      </c:legendEntry>
      <c:legendEntry>
        <c:idx val="75"/>
        <c:delete val="1"/>
      </c:legendEntry>
      <c:legendEntry>
        <c:idx val="76"/>
        <c:delete val="1"/>
      </c:legendEntry>
      <c:legendEntry>
        <c:idx val="77"/>
        <c:delete val="1"/>
      </c:legendEntry>
      <c:legendEntry>
        <c:idx val="78"/>
        <c:delete val="1"/>
      </c:legendEntry>
      <c:legendEntry>
        <c:idx val="79"/>
        <c:delete val="1"/>
      </c:legendEntry>
      <c:legendEntry>
        <c:idx val="80"/>
        <c:delete val="1"/>
      </c:legendEntry>
      <c:legendEntry>
        <c:idx val="81"/>
        <c:delete val="1"/>
      </c:legendEntry>
      <c:legendEntry>
        <c:idx val="82"/>
        <c:delete val="1"/>
      </c:legendEntry>
      <c:legendEntry>
        <c:idx val="83"/>
        <c:delete val="1"/>
      </c:legendEntry>
      <c:legendEntry>
        <c:idx val="84"/>
        <c:delete val="1"/>
      </c:legendEntry>
      <c:legendEntry>
        <c:idx val="85"/>
        <c:delete val="1"/>
      </c:legendEntry>
      <c:legendEntry>
        <c:idx val="86"/>
        <c:delete val="1"/>
      </c:legendEntry>
      <c:legendEntry>
        <c:idx val="87"/>
        <c:delete val="1"/>
      </c:legendEntry>
      <c:legendEntry>
        <c:idx val="88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Лист2!$G$3:$L$3</c:f>
              <c:numCache>
                <c:formatCode>General</c:formatCode>
                <c:ptCount val="6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Лист2!$G$4:$L$4</c:f>
              <c:numCache>
                <c:formatCode>General</c:formatCode>
                <c:ptCount val="6"/>
                <c:pt idx="0">
                  <c:v>17.5</c:v>
                </c:pt>
              </c:numCache>
            </c:numRef>
          </c:val>
        </c:ser>
        <c:ser>
          <c:idx val="2"/>
          <c:order val="2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Лист2!$G$5:$L$5</c:f>
              <c:numCache>
                <c:formatCode>General</c:formatCode>
                <c:ptCount val="6"/>
                <c:pt idx="0">
                  <c:v>3</c:v>
                </c:pt>
              </c:numCache>
            </c:numRef>
          </c:val>
        </c:ser>
        <c:ser>
          <c:idx val="3"/>
          <c:order val="3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Лист2!$G$6:$L$6</c:f>
              <c:numCache>
                <c:formatCode>General</c:formatCode>
                <c:ptCount val="6"/>
                <c:pt idx="0">
                  <c:v>4.3000000000000007</c:v>
                </c:pt>
              </c:numCache>
            </c:numRef>
          </c:val>
        </c:ser>
        <c:ser>
          <c:idx val="4"/>
          <c:order val="4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Лист2!$G$7:$L$7</c:f>
              <c:numCache>
                <c:formatCode>General</c:formatCode>
                <c:ptCount val="6"/>
                <c:pt idx="0">
                  <c:v>1.5999999999999979</c:v>
                </c:pt>
              </c:numCache>
            </c:numRef>
          </c:val>
        </c:ser>
        <c:ser>
          <c:idx val="5"/>
          <c:order val="5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Лист2!$G$8:$L$8</c:f>
              <c:numCache>
                <c:formatCode>General</c:formatCode>
                <c:ptCount val="6"/>
                <c:pt idx="0">
                  <c:v>7.1000000000000014</c:v>
                </c:pt>
              </c:numCache>
            </c:numRef>
          </c:val>
        </c:ser>
        <c:ser>
          <c:idx val="6"/>
          <c:order val="6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Лист2!$G$9:$L$9</c:f>
              <c:numCache>
                <c:formatCode>General</c:formatCode>
                <c:ptCount val="6"/>
                <c:pt idx="0">
                  <c:v>3</c:v>
                </c:pt>
              </c:numCache>
            </c:numRef>
          </c:val>
        </c:ser>
        <c:ser>
          <c:idx val="7"/>
          <c:order val="7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Лист2!$G$10:$L$10</c:f>
              <c:numCache>
                <c:formatCode>General</c:formatCode>
                <c:ptCount val="6"/>
                <c:pt idx="0">
                  <c:v>2</c:v>
                </c:pt>
              </c:numCache>
            </c:numRef>
          </c:val>
        </c:ser>
        <c:ser>
          <c:idx val="8"/>
          <c:order val="8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Лист2!$G$11:$L$11</c:f>
              <c:numCache>
                <c:formatCode>General</c:formatCode>
                <c:ptCount val="6"/>
                <c:pt idx="0">
                  <c:v>3.3999999999999986</c:v>
                </c:pt>
              </c:numCache>
            </c:numRef>
          </c:val>
        </c:ser>
        <c:ser>
          <c:idx val="9"/>
          <c:order val="9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Лист2!$G$12:$L$12</c:f>
              <c:numCache>
                <c:formatCode>General</c:formatCode>
                <c:ptCount val="6"/>
                <c:pt idx="0">
                  <c:v>17.100000000000001</c:v>
                </c:pt>
              </c:numCache>
            </c:numRef>
          </c:val>
        </c:ser>
        <c:ser>
          <c:idx val="10"/>
          <c:order val="10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Лист2!$G$13:$L$13</c:f>
              <c:numCache>
                <c:formatCode>General</c:formatCode>
                <c:ptCount val="6"/>
                <c:pt idx="0">
                  <c:v>5</c:v>
                </c:pt>
              </c:numCache>
            </c:numRef>
          </c:val>
        </c:ser>
        <c:ser>
          <c:idx val="11"/>
          <c:order val="11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Лист2!$G$14:$L$14</c:f>
              <c:numCache>
                <c:formatCode>General</c:formatCode>
                <c:ptCount val="6"/>
                <c:pt idx="0">
                  <c:v>5</c:v>
                </c:pt>
              </c:numCache>
            </c:numRef>
          </c:val>
        </c:ser>
        <c:ser>
          <c:idx val="12"/>
          <c:order val="12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Лист2!$G$15:$L$15</c:f>
              <c:numCache>
                <c:formatCode>General</c:formatCode>
                <c:ptCount val="6"/>
                <c:pt idx="0">
                  <c:v>5</c:v>
                </c:pt>
              </c:numCache>
            </c:numRef>
          </c:val>
        </c:ser>
        <c:ser>
          <c:idx val="13"/>
          <c:order val="13"/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Лист2!$G$16:$L$16</c:f>
              <c:numCache>
                <c:formatCode>General</c:formatCode>
                <c:ptCount val="6"/>
                <c:pt idx="0">
                  <c:v>5</c:v>
                </c:pt>
              </c:numCache>
            </c:numRef>
          </c:val>
        </c:ser>
        <c:ser>
          <c:idx val="14"/>
          <c:order val="14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Лист2!$G$17:$L$17</c:f>
              <c:numCache>
                <c:formatCode>General</c:formatCode>
                <c:ptCount val="6"/>
                <c:pt idx="1">
                  <c:v>18.5</c:v>
                </c:pt>
              </c:numCache>
            </c:numRef>
          </c:val>
        </c:ser>
        <c:ser>
          <c:idx val="15"/>
          <c:order val="15"/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Лист2!$G$18:$L$18</c:f>
              <c:numCache>
                <c:formatCode>General</c:formatCode>
                <c:ptCount val="6"/>
                <c:pt idx="1">
                  <c:v>2</c:v>
                </c:pt>
              </c:numCache>
            </c:numRef>
          </c:val>
        </c:ser>
        <c:ser>
          <c:idx val="16"/>
          <c:order val="16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Лист2!$G$19:$L$19</c:f>
              <c:numCache>
                <c:formatCode>General</c:formatCode>
                <c:ptCount val="6"/>
                <c:pt idx="1">
                  <c:v>4.3000000000000007</c:v>
                </c:pt>
              </c:numCache>
            </c:numRef>
          </c:val>
        </c:ser>
        <c:ser>
          <c:idx val="17"/>
          <c:order val="17"/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Лист2!$G$20:$L$20</c:f>
              <c:numCache>
                <c:formatCode>General</c:formatCode>
                <c:ptCount val="6"/>
                <c:pt idx="1">
                  <c:v>1.5999999999999979</c:v>
                </c:pt>
              </c:numCache>
            </c:numRef>
          </c:val>
        </c:ser>
        <c:ser>
          <c:idx val="18"/>
          <c:order val="18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Лист2!$G$21:$L$21</c:f>
              <c:numCache>
                <c:formatCode>General</c:formatCode>
                <c:ptCount val="6"/>
                <c:pt idx="1">
                  <c:v>6.1000000000000014</c:v>
                </c:pt>
              </c:numCache>
            </c:numRef>
          </c:val>
        </c:ser>
        <c:ser>
          <c:idx val="19"/>
          <c:order val="19"/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Лист2!$G$22:$L$22</c:f>
              <c:numCache>
                <c:formatCode>General</c:formatCode>
                <c:ptCount val="6"/>
                <c:pt idx="1">
                  <c:v>1</c:v>
                </c:pt>
              </c:numCache>
            </c:numRef>
          </c:val>
        </c:ser>
        <c:ser>
          <c:idx val="20"/>
          <c:order val="20"/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Лист2!$G$23:$L$23</c:f>
              <c:numCache>
                <c:formatCode>General</c:formatCode>
                <c:ptCount val="6"/>
                <c:pt idx="1">
                  <c:v>1</c:v>
                </c:pt>
              </c:numCache>
            </c:numRef>
          </c:val>
        </c:ser>
        <c:ser>
          <c:idx val="21"/>
          <c:order val="21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Лист2!$G$24:$L$24</c:f>
              <c:numCache>
                <c:formatCode>General</c:formatCode>
                <c:ptCount val="6"/>
                <c:pt idx="1">
                  <c:v>4</c:v>
                </c:pt>
              </c:numCache>
            </c:numRef>
          </c:val>
        </c:ser>
        <c:ser>
          <c:idx val="22"/>
          <c:order val="22"/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Лист2!$G$25:$L$25</c:f>
              <c:numCache>
                <c:formatCode>General</c:formatCode>
                <c:ptCount val="6"/>
                <c:pt idx="1">
                  <c:v>2</c:v>
                </c:pt>
              </c:numCache>
            </c:numRef>
          </c:val>
        </c:ser>
        <c:ser>
          <c:idx val="23"/>
          <c:order val="23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Лист2!$G$26:$L$26</c:f>
              <c:numCache>
                <c:formatCode>General</c:formatCode>
                <c:ptCount val="6"/>
                <c:pt idx="1">
                  <c:v>1</c:v>
                </c:pt>
              </c:numCache>
            </c:numRef>
          </c:val>
        </c:ser>
        <c:ser>
          <c:idx val="24"/>
          <c:order val="24"/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Лист2!$G$27:$L$27</c:f>
              <c:numCache>
                <c:formatCode>General</c:formatCode>
                <c:ptCount val="6"/>
                <c:pt idx="1">
                  <c:v>1.7000000000000028</c:v>
                </c:pt>
              </c:numCache>
            </c:numRef>
          </c:val>
        </c:ser>
        <c:ser>
          <c:idx val="25"/>
          <c:order val="25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Лист2!$G$28:$L$28</c:f>
              <c:numCache>
                <c:formatCode>General</c:formatCode>
                <c:ptCount val="6"/>
                <c:pt idx="1">
                  <c:v>0.19999999999999574</c:v>
                </c:pt>
              </c:numCache>
            </c:numRef>
          </c:val>
        </c:ser>
        <c:ser>
          <c:idx val="26"/>
          <c:order val="26"/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Лист2!$G$29:$L$29</c:f>
              <c:numCache>
                <c:formatCode>General</c:formatCode>
                <c:ptCount val="6"/>
                <c:pt idx="1">
                  <c:v>2.2000000000000028</c:v>
                </c:pt>
              </c:numCache>
            </c:numRef>
          </c:val>
        </c:ser>
        <c:ser>
          <c:idx val="27"/>
          <c:order val="27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Лист2!$G$30:$L$30</c:f>
              <c:numCache>
                <c:formatCode>General</c:formatCode>
                <c:ptCount val="6"/>
                <c:pt idx="1">
                  <c:v>13.399999999999999</c:v>
                </c:pt>
              </c:numCache>
            </c:numRef>
          </c:val>
        </c:ser>
        <c:ser>
          <c:idx val="28"/>
          <c:order val="28"/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Лист2!$G$31:$L$31</c:f>
              <c:numCache>
                <c:formatCode>General</c:formatCode>
                <c:ptCount val="6"/>
                <c:pt idx="1">
                  <c:v>5</c:v>
                </c:pt>
              </c:numCache>
            </c:numRef>
          </c:val>
        </c:ser>
        <c:ser>
          <c:idx val="29"/>
          <c:order val="29"/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Лист2!$G$32:$L$32</c:f>
              <c:numCache>
                <c:formatCode>General</c:formatCode>
                <c:ptCount val="6"/>
                <c:pt idx="1">
                  <c:v>5</c:v>
                </c:pt>
              </c:numCache>
            </c:numRef>
          </c:val>
        </c:ser>
        <c:ser>
          <c:idx val="30"/>
          <c:order val="30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Лист2!$G$33:$L$33</c:f>
              <c:numCache>
                <c:formatCode>General</c:formatCode>
                <c:ptCount val="6"/>
                <c:pt idx="1">
                  <c:v>5</c:v>
                </c:pt>
              </c:numCache>
            </c:numRef>
          </c:val>
        </c:ser>
        <c:ser>
          <c:idx val="31"/>
          <c:order val="31"/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Лист2!$G$34:$L$34</c:f>
              <c:numCache>
                <c:formatCode>General</c:formatCode>
                <c:ptCount val="6"/>
                <c:pt idx="1">
                  <c:v>5</c:v>
                </c:pt>
              </c:numCache>
            </c:numRef>
          </c:val>
        </c:ser>
        <c:ser>
          <c:idx val="32"/>
          <c:order val="32"/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Лист2!$G$35:$L$35</c:f>
              <c:numCache>
                <c:formatCode>General</c:formatCode>
                <c:ptCount val="6"/>
                <c:pt idx="2">
                  <c:v>7.5000000000000178E-2</c:v>
                </c:pt>
              </c:numCache>
            </c:numRef>
          </c:val>
        </c:ser>
        <c:ser>
          <c:idx val="33"/>
          <c:order val="33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Лист2!$G$36:$L$36</c:f>
              <c:numCache>
                <c:formatCode>General</c:formatCode>
                <c:ptCount val="6"/>
                <c:pt idx="2">
                  <c:v>3.4249999999999998</c:v>
                </c:pt>
              </c:numCache>
            </c:numRef>
          </c:val>
        </c:ser>
        <c:ser>
          <c:idx val="34"/>
          <c:order val="34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Лист2!$G$37:$L$37</c:f>
              <c:numCache>
                <c:formatCode>General</c:formatCode>
                <c:ptCount val="6"/>
                <c:pt idx="2">
                  <c:v>4.3000000000000007</c:v>
                </c:pt>
              </c:numCache>
            </c:numRef>
          </c:val>
        </c:ser>
        <c:ser>
          <c:idx val="35"/>
          <c:order val="35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Лист2!$G$38:$L$38</c:f>
              <c:numCache>
                <c:formatCode>General</c:formatCode>
                <c:ptCount val="6"/>
                <c:pt idx="2">
                  <c:v>2.5</c:v>
                </c:pt>
              </c:numCache>
            </c:numRef>
          </c:val>
        </c:ser>
        <c:ser>
          <c:idx val="36"/>
          <c:order val="36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Лист2!$G$39:$L$39</c:f>
              <c:numCache>
                <c:formatCode>General</c:formatCode>
                <c:ptCount val="6"/>
                <c:pt idx="2">
                  <c:v>6.3000000000000007</c:v>
                </c:pt>
              </c:numCache>
            </c:numRef>
          </c:val>
        </c:ser>
        <c:ser>
          <c:idx val="37"/>
          <c:order val="37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Лист2!$G$40:$L$40</c:f>
              <c:numCache>
                <c:formatCode>General</c:formatCode>
                <c:ptCount val="6"/>
                <c:pt idx="2">
                  <c:v>0.64999999999999858</c:v>
                </c:pt>
              </c:numCache>
            </c:numRef>
          </c:val>
        </c:ser>
        <c:ser>
          <c:idx val="38"/>
          <c:order val="38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Лист2!$G$41:$L$41</c:f>
              <c:numCache>
                <c:formatCode>General</c:formatCode>
                <c:ptCount val="6"/>
                <c:pt idx="2">
                  <c:v>2.25</c:v>
                </c:pt>
              </c:numCache>
            </c:numRef>
          </c:val>
        </c:ser>
        <c:ser>
          <c:idx val="39"/>
          <c:order val="39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Лист2!$G$42:$L$42</c:f>
              <c:numCache>
                <c:formatCode>General</c:formatCode>
                <c:ptCount val="6"/>
                <c:pt idx="2">
                  <c:v>1</c:v>
                </c:pt>
              </c:numCache>
            </c:numRef>
          </c:val>
        </c:ser>
        <c:ser>
          <c:idx val="40"/>
          <c:order val="40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Лист2!$G$43:$L$43</c:f>
              <c:numCache>
                <c:formatCode>General</c:formatCode>
                <c:ptCount val="6"/>
                <c:pt idx="2">
                  <c:v>4.3000000000000007</c:v>
                </c:pt>
              </c:numCache>
            </c:numRef>
          </c:val>
        </c:ser>
        <c:ser>
          <c:idx val="41"/>
          <c:order val="41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Лист2!$G$44:$L$44</c:f>
              <c:numCache>
                <c:formatCode>General</c:formatCode>
                <c:ptCount val="6"/>
                <c:pt idx="2">
                  <c:v>1.5999999999999979</c:v>
                </c:pt>
              </c:numCache>
            </c:numRef>
          </c:val>
        </c:ser>
        <c:ser>
          <c:idx val="42"/>
          <c:order val="42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Лист2!$G$45:$L$45</c:f>
              <c:numCache>
                <c:formatCode>General</c:formatCode>
                <c:ptCount val="6"/>
                <c:pt idx="2">
                  <c:v>3.6000000000000014</c:v>
                </c:pt>
              </c:numCache>
            </c:numRef>
          </c:val>
        </c:ser>
        <c:ser>
          <c:idx val="43"/>
          <c:order val="43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Лист2!$G$46:$L$46</c:f>
              <c:numCache>
                <c:formatCode>General</c:formatCode>
                <c:ptCount val="6"/>
                <c:pt idx="2">
                  <c:v>6.5</c:v>
                </c:pt>
              </c:numCache>
            </c:numRef>
          </c:val>
        </c:ser>
        <c:ser>
          <c:idx val="44"/>
          <c:order val="44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Лист2!$G$47:$L$47</c:f>
              <c:numCache>
                <c:formatCode>General</c:formatCode>
                <c:ptCount val="6"/>
                <c:pt idx="2">
                  <c:v>2</c:v>
                </c:pt>
              </c:numCache>
            </c:numRef>
          </c:val>
        </c:ser>
        <c:ser>
          <c:idx val="45"/>
          <c:order val="45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Лист2!$G$48:$L$48</c:f>
              <c:numCache>
                <c:formatCode>General</c:formatCode>
                <c:ptCount val="6"/>
                <c:pt idx="2">
                  <c:v>4.7000000000000028</c:v>
                </c:pt>
              </c:numCache>
            </c:numRef>
          </c:val>
        </c:ser>
        <c:ser>
          <c:idx val="46"/>
          <c:order val="46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Лист2!$G$49:$L$49</c:f>
              <c:numCache>
                <c:formatCode>General</c:formatCode>
                <c:ptCount val="6"/>
                <c:pt idx="2">
                  <c:v>0.19999999999999574</c:v>
                </c:pt>
              </c:numCache>
            </c:numRef>
          </c:val>
        </c:ser>
        <c:ser>
          <c:idx val="47"/>
          <c:order val="47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Лист2!$G$50:$L$50</c:f>
              <c:numCache>
                <c:formatCode>General</c:formatCode>
                <c:ptCount val="6"/>
                <c:pt idx="2">
                  <c:v>2.2000000000000028</c:v>
                </c:pt>
              </c:numCache>
            </c:numRef>
          </c:val>
        </c:ser>
        <c:ser>
          <c:idx val="48"/>
          <c:order val="48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Лист2!$G$51:$L$51</c:f>
              <c:numCache>
                <c:formatCode>General</c:formatCode>
                <c:ptCount val="6"/>
                <c:pt idx="2">
                  <c:v>2.3999999999999986</c:v>
                </c:pt>
              </c:numCache>
            </c:numRef>
          </c:val>
        </c:ser>
        <c:ser>
          <c:idx val="49"/>
          <c:order val="49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Лист2!$G$52:$L$52</c:f>
              <c:numCache>
                <c:formatCode>General</c:formatCode>
                <c:ptCount val="6"/>
                <c:pt idx="2">
                  <c:v>21</c:v>
                </c:pt>
              </c:numCache>
            </c:numRef>
          </c:val>
        </c:ser>
        <c:ser>
          <c:idx val="50"/>
          <c:order val="50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Лист2!$G$53:$L$53</c:f>
              <c:numCache>
                <c:formatCode>General</c:formatCode>
                <c:ptCount val="6"/>
                <c:pt idx="2">
                  <c:v>5</c:v>
                </c:pt>
              </c:numCache>
            </c:numRef>
          </c:val>
        </c:ser>
        <c:ser>
          <c:idx val="51"/>
          <c:order val="51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Лист2!$G$54:$L$54</c:f>
              <c:numCache>
                <c:formatCode>General</c:formatCode>
                <c:ptCount val="6"/>
                <c:pt idx="2">
                  <c:v>5</c:v>
                </c:pt>
              </c:numCache>
            </c:numRef>
          </c:val>
        </c:ser>
        <c:ser>
          <c:idx val="52"/>
          <c:order val="52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Лист2!$G$55:$L$55</c:f>
              <c:numCache>
                <c:formatCode>General</c:formatCode>
                <c:ptCount val="6"/>
                <c:pt idx="3">
                  <c:v>3</c:v>
                </c:pt>
              </c:numCache>
            </c:numRef>
          </c:val>
        </c:ser>
        <c:ser>
          <c:idx val="53"/>
          <c:order val="53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Лист2!$G$56:$L$56</c:f>
              <c:numCache>
                <c:formatCode>General</c:formatCode>
                <c:ptCount val="6"/>
                <c:pt idx="3">
                  <c:v>0.44999999999999929</c:v>
                </c:pt>
              </c:numCache>
            </c:numRef>
          </c:val>
        </c:ser>
        <c:ser>
          <c:idx val="54"/>
          <c:order val="54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Лист2!$G$57:$L$57</c:f>
              <c:numCache>
                <c:formatCode>General</c:formatCode>
                <c:ptCount val="6"/>
                <c:pt idx="3">
                  <c:v>12.7</c:v>
                </c:pt>
              </c:numCache>
            </c:numRef>
          </c:val>
        </c:ser>
        <c:ser>
          <c:idx val="55"/>
          <c:order val="55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Лист2!$G$58:$L$58</c:f>
              <c:numCache>
                <c:formatCode>General</c:formatCode>
                <c:ptCount val="6"/>
                <c:pt idx="3">
                  <c:v>0.45000000000000284</c:v>
                </c:pt>
              </c:numCache>
            </c:numRef>
          </c:val>
        </c:ser>
        <c:ser>
          <c:idx val="56"/>
          <c:order val="56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Лист2!$G$59:$L$59</c:f>
              <c:numCache>
                <c:formatCode>General</c:formatCode>
                <c:ptCount val="6"/>
                <c:pt idx="3">
                  <c:v>0.64999999999999858</c:v>
                </c:pt>
              </c:numCache>
            </c:numRef>
          </c:val>
        </c:ser>
        <c:ser>
          <c:idx val="57"/>
          <c:order val="57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Лист2!$G$60:$L$60</c:f>
              <c:numCache>
                <c:formatCode>General</c:formatCode>
                <c:ptCount val="6"/>
                <c:pt idx="3">
                  <c:v>3.25</c:v>
                </c:pt>
              </c:numCache>
            </c:numRef>
          </c:val>
        </c:ser>
        <c:ser>
          <c:idx val="58"/>
          <c:order val="58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Лист2!$G$61:$L$61</c:f>
              <c:numCache>
                <c:formatCode>General</c:formatCode>
                <c:ptCount val="6"/>
                <c:pt idx="3">
                  <c:v>2</c:v>
                </c:pt>
              </c:numCache>
            </c:numRef>
          </c:val>
        </c:ser>
        <c:ser>
          <c:idx val="59"/>
          <c:order val="59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Лист2!$G$62:$L$62</c:f>
              <c:numCache>
                <c:formatCode>General</c:formatCode>
                <c:ptCount val="6"/>
                <c:pt idx="3">
                  <c:v>2.3000000000000007</c:v>
                </c:pt>
              </c:numCache>
            </c:numRef>
          </c:val>
        </c:ser>
        <c:ser>
          <c:idx val="60"/>
          <c:order val="6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Лист2!$G$63:$L$63</c:f>
              <c:numCache>
                <c:formatCode>General</c:formatCode>
                <c:ptCount val="6"/>
                <c:pt idx="3">
                  <c:v>1.1999999999999993</c:v>
                </c:pt>
              </c:numCache>
            </c:numRef>
          </c:val>
        </c:ser>
        <c:ser>
          <c:idx val="61"/>
          <c:order val="61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Лист2!$G$64:$L$64</c:f>
              <c:numCache>
                <c:formatCode>General</c:formatCode>
                <c:ptCount val="6"/>
                <c:pt idx="3">
                  <c:v>4</c:v>
                </c:pt>
              </c:numCache>
            </c:numRef>
          </c:val>
        </c:ser>
        <c:ser>
          <c:idx val="62"/>
          <c:order val="62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Лист2!$G$65:$L$65</c:f>
              <c:numCache>
                <c:formatCode>General</c:formatCode>
                <c:ptCount val="6"/>
                <c:pt idx="3">
                  <c:v>3.5</c:v>
                </c:pt>
              </c:numCache>
            </c:numRef>
          </c:val>
        </c:ser>
        <c:ser>
          <c:idx val="63"/>
          <c:order val="63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Лист2!$G$66:$L$66</c:f>
              <c:numCache>
                <c:formatCode>General</c:formatCode>
                <c:ptCount val="6"/>
                <c:pt idx="3">
                  <c:v>5</c:v>
                </c:pt>
              </c:numCache>
            </c:numRef>
          </c:val>
        </c:ser>
        <c:ser>
          <c:idx val="64"/>
          <c:order val="64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Лист2!$G$67:$L$67</c:f>
              <c:numCache>
                <c:formatCode>General</c:formatCode>
                <c:ptCount val="6"/>
                <c:pt idx="3">
                  <c:v>1.5</c:v>
                </c:pt>
              </c:numCache>
            </c:numRef>
          </c:val>
        </c:ser>
        <c:ser>
          <c:idx val="65"/>
          <c:order val="65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Лист2!$G$68:$L$68</c:f>
              <c:numCache>
                <c:formatCode>General</c:formatCode>
                <c:ptCount val="6"/>
                <c:pt idx="3">
                  <c:v>0.20000000000000284</c:v>
                </c:pt>
              </c:numCache>
            </c:numRef>
          </c:val>
        </c:ser>
        <c:ser>
          <c:idx val="66"/>
          <c:order val="66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Лист2!$G$69:$L$69</c:f>
              <c:numCache>
                <c:formatCode>General</c:formatCode>
                <c:ptCount val="6"/>
                <c:pt idx="3">
                  <c:v>3</c:v>
                </c:pt>
              </c:numCache>
            </c:numRef>
          </c:val>
        </c:ser>
        <c:ser>
          <c:idx val="67"/>
          <c:order val="67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Лист2!$G$70:$L$70</c:f>
              <c:numCache>
                <c:formatCode>General</c:formatCode>
                <c:ptCount val="6"/>
                <c:pt idx="3">
                  <c:v>0.19999999999999574</c:v>
                </c:pt>
              </c:numCache>
            </c:numRef>
          </c:val>
        </c:ser>
        <c:ser>
          <c:idx val="68"/>
          <c:order val="68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Лист2!$G$71:$L$71</c:f>
              <c:numCache>
                <c:formatCode>General</c:formatCode>
                <c:ptCount val="6"/>
                <c:pt idx="3">
                  <c:v>2.2000000000000028</c:v>
                </c:pt>
              </c:numCache>
            </c:numRef>
          </c:val>
        </c:ser>
        <c:ser>
          <c:idx val="69"/>
          <c:order val="69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Лист2!$G$72:$L$72</c:f>
              <c:numCache>
                <c:formatCode>General</c:formatCode>
                <c:ptCount val="6"/>
                <c:pt idx="3">
                  <c:v>6.6999999999999957</c:v>
                </c:pt>
              </c:numCache>
            </c:numRef>
          </c:val>
        </c:ser>
        <c:ser>
          <c:idx val="70"/>
          <c:order val="7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Лист2!$G$73:$L$73</c:f>
              <c:numCache>
                <c:formatCode>General</c:formatCode>
                <c:ptCount val="6"/>
                <c:pt idx="3">
                  <c:v>16.700000000000003</c:v>
                </c:pt>
              </c:numCache>
            </c:numRef>
          </c:val>
        </c:ser>
        <c:ser>
          <c:idx val="71"/>
          <c:order val="71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Лист2!$G$74:$L$74</c:f>
              <c:numCache>
                <c:formatCode>General</c:formatCode>
                <c:ptCount val="6"/>
                <c:pt idx="4">
                  <c:v>18.25</c:v>
                </c:pt>
              </c:numCache>
            </c:numRef>
          </c:val>
        </c:ser>
        <c:ser>
          <c:idx val="72"/>
          <c:order val="72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Лист2!$G$75:$L$75</c:f>
              <c:numCache>
                <c:formatCode>General</c:formatCode>
                <c:ptCount val="6"/>
                <c:pt idx="4">
                  <c:v>0.25</c:v>
                </c:pt>
              </c:numCache>
            </c:numRef>
          </c:val>
        </c:ser>
        <c:ser>
          <c:idx val="73"/>
          <c:order val="73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Лист2!$G$76:$L$76</c:f>
              <c:numCache>
                <c:formatCode>General</c:formatCode>
                <c:ptCount val="6"/>
                <c:pt idx="4">
                  <c:v>6.3000000000000007</c:v>
                </c:pt>
              </c:numCache>
            </c:numRef>
          </c:val>
        </c:ser>
        <c:ser>
          <c:idx val="74"/>
          <c:order val="74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Лист2!$G$77:$L$77</c:f>
              <c:numCache>
                <c:formatCode>General</c:formatCode>
                <c:ptCount val="6"/>
                <c:pt idx="4">
                  <c:v>1.5999999999999979</c:v>
                </c:pt>
              </c:numCache>
            </c:numRef>
          </c:val>
        </c:ser>
        <c:ser>
          <c:idx val="75"/>
          <c:order val="75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Лист2!$G$78:$L$78</c:f>
              <c:numCache>
                <c:formatCode>General</c:formatCode>
                <c:ptCount val="6"/>
                <c:pt idx="4">
                  <c:v>5.6000000000000014</c:v>
                </c:pt>
              </c:numCache>
            </c:numRef>
          </c:val>
        </c:ser>
        <c:ser>
          <c:idx val="76"/>
          <c:order val="76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Лист2!$G$79:$L$79</c:f>
              <c:numCache>
                <c:formatCode>General</c:formatCode>
                <c:ptCount val="6"/>
                <c:pt idx="4">
                  <c:v>8</c:v>
                </c:pt>
              </c:numCache>
            </c:numRef>
          </c:val>
        </c:ser>
        <c:ser>
          <c:idx val="77"/>
          <c:order val="77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Лист2!$G$80:$L$80</c:f>
              <c:numCache>
                <c:formatCode>General</c:formatCode>
                <c:ptCount val="6"/>
                <c:pt idx="4">
                  <c:v>0.20000000000000284</c:v>
                </c:pt>
              </c:numCache>
            </c:numRef>
          </c:val>
        </c:ser>
        <c:ser>
          <c:idx val="78"/>
          <c:order val="78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Лист2!$G$81:$L$81</c:f>
              <c:numCache>
                <c:formatCode>General</c:formatCode>
                <c:ptCount val="6"/>
                <c:pt idx="4">
                  <c:v>3</c:v>
                </c:pt>
              </c:numCache>
            </c:numRef>
          </c:val>
        </c:ser>
        <c:ser>
          <c:idx val="79"/>
          <c:order val="79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Лист2!$G$82:$L$82</c:f>
              <c:numCache>
                <c:formatCode>General</c:formatCode>
                <c:ptCount val="6"/>
                <c:pt idx="4">
                  <c:v>0.19999999999999574</c:v>
                </c:pt>
              </c:numCache>
            </c:numRef>
          </c:val>
        </c:ser>
        <c:ser>
          <c:idx val="80"/>
          <c:order val="80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Лист2!$G$83:$L$83</c:f>
              <c:numCache>
                <c:formatCode>General</c:formatCode>
                <c:ptCount val="6"/>
                <c:pt idx="4">
                  <c:v>2.2000000000000028</c:v>
                </c:pt>
              </c:numCache>
            </c:numRef>
          </c:val>
        </c:ser>
        <c:ser>
          <c:idx val="81"/>
          <c:order val="81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Лист2!$G$84:$L$84</c:f>
              <c:numCache>
                <c:formatCode>General</c:formatCode>
                <c:ptCount val="6"/>
                <c:pt idx="4">
                  <c:v>13.399999999999999</c:v>
                </c:pt>
              </c:numCache>
            </c:numRef>
          </c:val>
        </c:ser>
        <c:ser>
          <c:idx val="82"/>
          <c:order val="82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Лист2!$G$85:$L$85</c:f>
              <c:numCache>
                <c:formatCode>General</c:formatCode>
                <c:ptCount val="6"/>
                <c:pt idx="4">
                  <c:v>10</c:v>
                </c:pt>
              </c:numCache>
            </c:numRef>
          </c:val>
        </c:ser>
        <c:ser>
          <c:idx val="83"/>
          <c:order val="83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Лист2!$G$86:$L$86</c:f>
              <c:numCache>
                <c:formatCode>General</c:formatCode>
                <c:ptCount val="6"/>
                <c:pt idx="4">
                  <c:v>5</c:v>
                </c:pt>
              </c:numCache>
            </c:numRef>
          </c:val>
        </c:ser>
        <c:ser>
          <c:idx val="84"/>
          <c:order val="84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Лист2!$G$87:$L$87</c:f>
              <c:numCache>
                <c:formatCode>General</c:formatCode>
                <c:ptCount val="6"/>
                <c:pt idx="4">
                  <c:v>5</c:v>
                </c:pt>
              </c:numCache>
            </c:numRef>
          </c:val>
        </c:ser>
        <c:ser>
          <c:idx val="85"/>
          <c:order val="85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Лист2!$G$88:$L$88</c:f>
              <c:numCache>
                <c:formatCode>General</c:formatCode>
                <c:ptCount val="6"/>
                <c:pt idx="5">
                  <c:v>17.25</c:v>
                </c:pt>
              </c:numCache>
            </c:numRef>
          </c:val>
        </c:ser>
        <c:ser>
          <c:idx val="86"/>
          <c:order val="86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Лист2!$G$89:$L$89</c:f>
              <c:numCache>
                <c:formatCode>General</c:formatCode>
                <c:ptCount val="6"/>
                <c:pt idx="5">
                  <c:v>3.25</c:v>
                </c:pt>
              </c:numCache>
            </c:numRef>
          </c:val>
        </c:ser>
        <c:ser>
          <c:idx val="87"/>
          <c:order val="87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Лист2!$G$90:$L$90</c:f>
              <c:numCache>
                <c:formatCode>General</c:formatCode>
                <c:ptCount val="6"/>
                <c:pt idx="5">
                  <c:v>4.3000000000000007</c:v>
                </c:pt>
              </c:numCache>
            </c:numRef>
          </c:val>
        </c:ser>
        <c:ser>
          <c:idx val="88"/>
          <c:order val="88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Лист2!$G$91:$L$91</c:f>
              <c:numCache>
                <c:formatCode>General</c:formatCode>
                <c:ptCount val="6"/>
                <c:pt idx="5">
                  <c:v>1.5999999999999979</c:v>
                </c:pt>
              </c:numCache>
            </c:numRef>
          </c:val>
        </c:ser>
        <c:ser>
          <c:idx val="89"/>
          <c:order val="89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Лист2!$G$92:$L$92</c:f>
              <c:numCache>
                <c:formatCode>General</c:formatCode>
                <c:ptCount val="6"/>
                <c:pt idx="5">
                  <c:v>3.6000000000000014</c:v>
                </c:pt>
              </c:numCache>
            </c:numRef>
          </c:val>
        </c:ser>
        <c:ser>
          <c:idx val="90"/>
          <c:order val="90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Лист2!$G$93:$L$93</c:f>
              <c:numCache>
                <c:formatCode>General</c:formatCode>
                <c:ptCount val="6"/>
                <c:pt idx="5">
                  <c:v>6.5</c:v>
                </c:pt>
              </c:numCache>
            </c:numRef>
          </c:val>
        </c:ser>
        <c:ser>
          <c:idx val="91"/>
          <c:order val="91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Лист2!$G$94:$L$94</c:f>
              <c:numCache>
                <c:formatCode>General</c:formatCode>
                <c:ptCount val="6"/>
                <c:pt idx="5">
                  <c:v>2</c:v>
                </c:pt>
              </c:numCache>
            </c:numRef>
          </c:val>
        </c:ser>
        <c:ser>
          <c:idx val="92"/>
          <c:order val="92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Лист2!$G$95:$L$95</c:f>
              <c:numCache>
                <c:formatCode>General</c:formatCode>
                <c:ptCount val="6"/>
                <c:pt idx="5">
                  <c:v>4.7000000000000028</c:v>
                </c:pt>
              </c:numCache>
            </c:numRef>
          </c:val>
        </c:ser>
        <c:ser>
          <c:idx val="93"/>
          <c:order val="93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Лист2!$G$96:$L$96</c:f>
              <c:numCache>
                <c:formatCode>General</c:formatCode>
                <c:ptCount val="6"/>
                <c:pt idx="5">
                  <c:v>0.19999999999999574</c:v>
                </c:pt>
              </c:numCache>
            </c:numRef>
          </c:val>
        </c:ser>
        <c:ser>
          <c:idx val="94"/>
          <c:order val="94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Лист2!$G$97:$L$97</c:f>
              <c:numCache>
                <c:formatCode>General</c:formatCode>
                <c:ptCount val="6"/>
                <c:pt idx="5">
                  <c:v>2.2000000000000028</c:v>
                </c:pt>
              </c:numCache>
            </c:numRef>
          </c:val>
        </c:ser>
        <c:ser>
          <c:idx val="95"/>
          <c:order val="95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Лист2!$G$98:$L$98</c:f>
              <c:numCache>
                <c:formatCode>General</c:formatCode>
                <c:ptCount val="6"/>
                <c:pt idx="5">
                  <c:v>13.399999999999999</c:v>
                </c:pt>
              </c:numCache>
            </c:numRef>
          </c:val>
        </c:ser>
        <c:ser>
          <c:idx val="96"/>
          <c:order val="96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Лист2!$G$99:$L$99</c:f>
              <c:numCache>
                <c:formatCode>General</c:formatCode>
                <c:ptCount val="6"/>
                <c:pt idx="5">
                  <c:v>10</c:v>
                </c:pt>
              </c:numCache>
            </c:numRef>
          </c:val>
        </c:ser>
        <c:ser>
          <c:idx val="97"/>
          <c:order val="97"/>
          <c:spPr>
            <a:noFill/>
          </c:spPr>
          <c:invertIfNegative val="0"/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Лист2!$G$100:$L$100</c:f>
              <c:numCache>
                <c:formatCode>General</c:formatCode>
                <c:ptCount val="6"/>
                <c:pt idx="5">
                  <c:v>5</c:v>
                </c:pt>
              </c:numCache>
            </c:numRef>
          </c:val>
        </c:ser>
        <c:ser>
          <c:idx val="98"/>
          <c:order val="98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Лист2!$G$2:$L$2</c:f>
              <c:strCache>
                <c:ptCount val="6"/>
                <c:pt idx="0">
                  <c:v>Европа (CEPT)</c:v>
                </c:pt>
                <c:pt idx="1">
                  <c:v>СНГ (РСЗ)</c:v>
                </c:pt>
                <c:pt idx="2">
                  <c:v>Африка (ATU)</c:v>
                </c:pt>
                <c:pt idx="3">
                  <c:v>Америка (CITEL)</c:v>
                </c:pt>
                <c:pt idx="4">
                  <c:v>Азия-Тих.Ок. (APT)</c:v>
                </c:pt>
                <c:pt idx="5">
                  <c:v>Согласовано для изучения к ВКР-19</c:v>
                </c:pt>
              </c:strCache>
            </c:strRef>
          </c:cat>
          <c:val>
            <c:numRef>
              <c:f>Лист2!$G$101:$L$101</c:f>
              <c:numCache>
                <c:formatCode>General</c:formatCode>
                <c:ptCount val="6"/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416832"/>
        <c:axId val="155480064"/>
      </c:barChart>
      <c:catAx>
        <c:axId val="1554168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55480064"/>
        <c:crosses val="autoZero"/>
        <c:auto val="1"/>
        <c:lblAlgn val="ctr"/>
        <c:lblOffset val="100"/>
        <c:noMultiLvlLbl val="0"/>
      </c:catAx>
      <c:valAx>
        <c:axId val="155480064"/>
        <c:scaling>
          <c:orientation val="minMax"/>
          <c:max val="90"/>
          <c:min val="5"/>
        </c:scaling>
        <c:delete val="0"/>
        <c:axPos val="b"/>
        <c:majorGridlines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55416832"/>
        <c:crosses val="autoZero"/>
        <c:crossBetween val="between"/>
        <c:majorUnit val="5"/>
        <c:minorUnit val="1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0.06959</cdr:x>
      <cdr:y>0.91423</cdr:y>
    </cdr:from>
    <cdr:to>
      <cdr:x>0.12723</cdr:x>
      <cdr:y>0.97673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2376264"/>
          <a:ext cx="298217" cy="162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lIns="0" tIns="0" rIns="0" bIns="0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БС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0.29619</cdr:x>
      <cdr:y>0.3969</cdr:y>
    </cdr:from>
    <cdr:to>
      <cdr:x>0.31672</cdr:x>
      <cdr:y>0.45593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20059" y="1088780"/>
          <a:ext cx="153866" cy="161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lIns="0" tIns="0" rIns="0" bIns="0" rtlCol="0"/>
        <a:lstStyle xmlns:a="http://schemas.openxmlformats.org/drawingml/2006/main"/>
        <a:p xmlns:a="http://schemas.openxmlformats.org/drawingml/2006/main">
          <a:r>
            <a:rPr lang="uk-UA" sz="1100"/>
            <a:t>49</a:t>
          </a:r>
        </a:p>
      </cdr:txBody>
    </cdr:sp>
  </cdr:relSizeAnchor>
  <cdr:relSizeAnchor xmlns:cdr="http://schemas.openxmlformats.org/drawingml/2006/chartDrawing">
    <cdr:from>
      <cdr:x>0.60111</cdr:x>
      <cdr:y>0.39512</cdr:y>
    </cdr:from>
    <cdr:to>
      <cdr:x>0.62164</cdr:x>
      <cdr:y>0.45415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505570" y="1083896"/>
          <a:ext cx="153866" cy="161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/>
            <a:t>60</a:t>
          </a:r>
        </a:p>
      </cdr:txBody>
    </cdr:sp>
  </cdr:relSizeAnchor>
  <cdr:relSizeAnchor xmlns:cdr="http://schemas.openxmlformats.org/drawingml/2006/chartDrawing">
    <cdr:from>
      <cdr:x>0.63043</cdr:x>
      <cdr:y>0.39245</cdr:y>
    </cdr:from>
    <cdr:to>
      <cdr:x>0.65096</cdr:x>
      <cdr:y>0.45148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25376" y="1076569"/>
          <a:ext cx="153866" cy="161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/>
            <a:t>61</a:t>
          </a:r>
        </a:p>
      </cdr:txBody>
    </cdr:sp>
  </cdr:relSizeAnchor>
  <cdr:relSizeAnchor xmlns:cdr="http://schemas.openxmlformats.org/drawingml/2006/chartDrawing">
    <cdr:from>
      <cdr:x>0.84842</cdr:x>
      <cdr:y>0.39779</cdr:y>
    </cdr:from>
    <cdr:to>
      <cdr:x>0.86895</cdr:x>
      <cdr:y>0.45682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359280" y="1091222"/>
          <a:ext cx="153866" cy="161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/>
            <a:t>69</a:t>
          </a:r>
        </a:p>
      </cdr:txBody>
    </cdr:sp>
  </cdr:relSizeAnchor>
  <cdr:relSizeAnchor xmlns:cdr="http://schemas.openxmlformats.org/drawingml/2006/chartDrawing">
    <cdr:from>
      <cdr:x>0.31274</cdr:x>
      <cdr:y>0.22418</cdr:y>
    </cdr:from>
    <cdr:to>
      <cdr:x>0.3392</cdr:x>
      <cdr:y>0.27431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344126" y="614974"/>
          <a:ext cx="198317" cy="137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703</a:t>
          </a:r>
        </a:p>
      </cdr:txBody>
    </cdr:sp>
  </cdr:relSizeAnchor>
  <cdr:relSizeAnchor xmlns:cdr="http://schemas.openxmlformats.org/drawingml/2006/chartDrawing">
    <cdr:from>
      <cdr:x>0.4144</cdr:x>
      <cdr:y>0.22418</cdr:y>
    </cdr:from>
    <cdr:to>
      <cdr:x>0.44086</cdr:x>
      <cdr:y>0.27431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106127" y="614973"/>
          <a:ext cx="198317" cy="137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733</a:t>
          </a:r>
        </a:p>
      </cdr:txBody>
    </cdr:sp>
  </cdr:relSizeAnchor>
  <cdr:relSizeAnchor xmlns:cdr="http://schemas.openxmlformats.org/drawingml/2006/chartDrawing">
    <cdr:from>
      <cdr:x>0.49945</cdr:x>
      <cdr:y>0.22418</cdr:y>
    </cdr:from>
    <cdr:to>
      <cdr:x>0.5259</cdr:x>
      <cdr:y>0.27431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743569" y="614973"/>
          <a:ext cx="198317" cy="137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758</a:t>
          </a:r>
        </a:p>
      </cdr:txBody>
    </cdr:sp>
  </cdr:relSizeAnchor>
  <cdr:relSizeAnchor xmlns:cdr="http://schemas.openxmlformats.org/drawingml/2006/chartDrawing">
    <cdr:from>
      <cdr:x>0.59915</cdr:x>
      <cdr:y>0.22418</cdr:y>
    </cdr:from>
    <cdr:to>
      <cdr:x>0.62561</cdr:x>
      <cdr:y>0.27431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490915" y="614973"/>
          <a:ext cx="198317" cy="137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788</a:t>
          </a:r>
        </a:p>
      </cdr:txBody>
    </cdr:sp>
  </cdr:relSizeAnchor>
  <cdr:relSizeAnchor xmlns:cdr="http://schemas.openxmlformats.org/drawingml/2006/chartDrawing">
    <cdr:from>
      <cdr:x>0.61773</cdr:x>
      <cdr:y>0.32301</cdr:y>
    </cdr:from>
    <cdr:to>
      <cdr:x>0.64418</cdr:x>
      <cdr:y>0.37313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630127" y="886070"/>
          <a:ext cx="198317" cy="137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791</a:t>
          </a:r>
        </a:p>
      </cdr:txBody>
    </cdr:sp>
  </cdr:relSizeAnchor>
  <cdr:relSizeAnchor xmlns:cdr="http://schemas.openxmlformats.org/drawingml/2006/chartDrawing">
    <cdr:from>
      <cdr:x>0.7145</cdr:x>
      <cdr:y>0.31766</cdr:y>
    </cdr:from>
    <cdr:to>
      <cdr:x>0.74096</cdr:x>
      <cdr:y>0.36779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355492" y="871416"/>
          <a:ext cx="198317" cy="137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821</a:t>
          </a:r>
        </a:p>
      </cdr:txBody>
    </cdr:sp>
  </cdr:relSizeAnchor>
  <cdr:relSizeAnchor xmlns:cdr="http://schemas.openxmlformats.org/drawingml/2006/chartDrawing">
    <cdr:from>
      <cdr:x>0.75947</cdr:x>
      <cdr:y>0.31766</cdr:y>
    </cdr:from>
    <cdr:to>
      <cdr:x>0.78592</cdr:x>
      <cdr:y>0.36779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5692531" y="871416"/>
          <a:ext cx="198317" cy="137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832</a:t>
          </a:r>
        </a:p>
      </cdr:txBody>
    </cdr:sp>
  </cdr:relSizeAnchor>
  <cdr:relSizeAnchor xmlns:cdr="http://schemas.openxmlformats.org/drawingml/2006/chartDrawing">
    <cdr:from>
      <cdr:x>0.85917</cdr:x>
      <cdr:y>0.32034</cdr:y>
    </cdr:from>
    <cdr:to>
      <cdr:x>0.88563</cdr:x>
      <cdr:y>0.37046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439877" y="878743"/>
          <a:ext cx="198317" cy="137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862</a:t>
          </a:r>
        </a:p>
      </cdr:txBody>
    </cdr:sp>
  </cdr:relSizeAnchor>
  <cdr:relSizeAnchor xmlns:cdr="http://schemas.openxmlformats.org/drawingml/2006/chartDrawing">
    <cdr:from>
      <cdr:x>0.63532</cdr:x>
      <cdr:y>0.58743</cdr:y>
    </cdr:from>
    <cdr:to>
      <cdr:x>0.67058</cdr:x>
      <cdr:y>0.63755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762011" y="1611435"/>
          <a:ext cx="264259" cy="137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798,5</a:t>
          </a:r>
        </a:p>
      </cdr:txBody>
    </cdr:sp>
  </cdr:relSizeAnchor>
  <cdr:relSizeAnchor xmlns:cdr="http://schemas.openxmlformats.org/drawingml/2006/chartDrawing">
    <cdr:from>
      <cdr:x>0.67931</cdr:x>
      <cdr:y>0.58743</cdr:y>
    </cdr:from>
    <cdr:to>
      <cdr:x>0.71457</cdr:x>
      <cdr:y>0.63755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5091723" y="1611435"/>
          <a:ext cx="264259" cy="137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809,5</a:t>
          </a:r>
        </a:p>
      </cdr:txBody>
    </cdr:sp>
  </cdr:relSizeAnchor>
  <cdr:relSizeAnchor xmlns:cdr="http://schemas.openxmlformats.org/drawingml/2006/chartDrawing">
    <cdr:from>
      <cdr:x>0.78781</cdr:x>
      <cdr:y>0.58476</cdr:y>
    </cdr:from>
    <cdr:to>
      <cdr:x>0.82307</cdr:x>
      <cdr:y>0.63488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905011" y="1604108"/>
          <a:ext cx="264259" cy="137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842,5</a:t>
          </a:r>
        </a:p>
      </cdr:txBody>
    </cdr:sp>
  </cdr:relSizeAnchor>
  <cdr:relSizeAnchor xmlns:cdr="http://schemas.openxmlformats.org/drawingml/2006/chartDrawing">
    <cdr:from>
      <cdr:x>0.85624</cdr:x>
      <cdr:y>0.58476</cdr:y>
    </cdr:from>
    <cdr:to>
      <cdr:x>0.8827</cdr:x>
      <cdr:y>0.63755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6417898" y="1604107"/>
          <a:ext cx="198316" cy="1448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861</a:t>
          </a:r>
        </a:p>
      </cdr:txBody>
    </cdr:sp>
  </cdr:relSizeAnchor>
  <cdr:relSizeAnchor xmlns:cdr="http://schemas.openxmlformats.org/drawingml/2006/chartDrawing">
    <cdr:from>
      <cdr:x>0.72036</cdr:x>
      <cdr:y>0.74172</cdr:y>
    </cdr:from>
    <cdr:to>
      <cdr:x>0.76637</cdr:x>
      <cdr:y>0.79514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5399453" y="2034688"/>
          <a:ext cx="344856" cy="146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824,07</a:t>
          </a:r>
        </a:p>
      </cdr:txBody>
    </cdr:sp>
  </cdr:relSizeAnchor>
  <cdr:relSizeAnchor xmlns:cdr="http://schemas.openxmlformats.org/drawingml/2006/chartDrawing">
    <cdr:from>
      <cdr:x>0.78195</cdr:x>
      <cdr:y>0.73967</cdr:y>
    </cdr:from>
    <cdr:to>
      <cdr:x>0.82796</cdr:x>
      <cdr:y>0.79309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5861050" y="2029070"/>
          <a:ext cx="344856" cy="146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842,97</a:t>
          </a:r>
        </a:p>
      </cdr:txBody>
    </cdr:sp>
  </cdr:relSizeAnchor>
  <cdr:relSizeAnchor xmlns:cdr="http://schemas.openxmlformats.org/drawingml/2006/chartDrawing">
    <cdr:from>
      <cdr:x>0.87286</cdr:x>
      <cdr:y>0.74234</cdr:y>
    </cdr:from>
    <cdr:to>
      <cdr:x>0.91887</cdr:x>
      <cdr:y>0.79576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6542453" y="2036396"/>
          <a:ext cx="344856" cy="146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869,07</a:t>
          </a:r>
        </a:p>
      </cdr:txBody>
    </cdr:sp>
  </cdr:relSizeAnchor>
  <cdr:relSizeAnchor xmlns:cdr="http://schemas.openxmlformats.org/drawingml/2006/chartDrawing">
    <cdr:from>
      <cdr:x>0.94031</cdr:x>
      <cdr:y>0.74501</cdr:y>
    </cdr:from>
    <cdr:to>
      <cdr:x>0.98631</cdr:x>
      <cdr:y>0.79843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7048011" y="2043724"/>
          <a:ext cx="344856" cy="146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900"/>
            <a:t>887,97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0.38167</cdr:x>
      <cdr:y>0.12964</cdr:y>
    </cdr:from>
    <cdr:to>
      <cdr:x>0.42606</cdr:x>
      <cdr:y>0.23545</cdr:y>
    </cdr:to>
    <cdr:sp macro="" textlink="">
      <cdr:nvSpPr>
        <cdr:cNvPr id="2" name="TextBox 16"/>
        <cdr:cNvSpPr txBox="1"/>
      </cdr:nvSpPr>
      <cdr:spPr>
        <a:xfrm xmlns:a="http://schemas.openxmlformats.org/drawingml/2006/main">
          <a:off x="2817191" y="324126"/>
          <a:ext cx="32765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/>
            <a:t>75</a:t>
          </a:r>
        </a:p>
      </cdr:txBody>
    </cdr:sp>
  </cdr:relSizeAnchor>
  <cdr:relSizeAnchor xmlns:cdr="http://schemas.openxmlformats.org/drawingml/2006/chartDrawing">
    <cdr:from>
      <cdr:x>0.78226</cdr:x>
      <cdr:y>0.12301</cdr:y>
    </cdr:from>
    <cdr:to>
      <cdr:x>0.82665</cdr:x>
      <cdr:y>0.22883</cdr:y>
    </cdr:to>
    <cdr:sp macro="" textlink="">
      <cdr:nvSpPr>
        <cdr:cNvPr id="3" name="TextBox 16"/>
        <cdr:cNvSpPr txBox="1"/>
      </cdr:nvSpPr>
      <cdr:spPr>
        <a:xfrm xmlns:a="http://schemas.openxmlformats.org/drawingml/2006/main">
          <a:off x="5774083" y="307561"/>
          <a:ext cx="32765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/>
            <a:t>75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0.30129</cdr:x>
      <cdr:y>0.16151</cdr:y>
    </cdr:from>
    <cdr:to>
      <cdr:x>0.33947</cdr:x>
      <cdr:y>0.28396</cdr:y>
    </cdr:to>
    <cdr:sp macro="" textlink="">
      <cdr:nvSpPr>
        <cdr:cNvPr id="2" name="TextBox 16"/>
        <cdr:cNvSpPr txBox="1"/>
      </cdr:nvSpPr>
      <cdr:spPr>
        <a:xfrm xmlns:a="http://schemas.openxmlformats.org/drawingml/2006/main">
          <a:off x="2585278" y="348974"/>
          <a:ext cx="32765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/>
            <a:t>60</a:t>
          </a:r>
        </a:p>
      </cdr:txBody>
    </cdr:sp>
  </cdr:relSizeAnchor>
  <cdr:relSizeAnchor xmlns:cdr="http://schemas.openxmlformats.org/drawingml/2006/chartDrawing">
    <cdr:from>
      <cdr:x>0.7231</cdr:x>
      <cdr:y>0.16535</cdr:y>
    </cdr:from>
    <cdr:to>
      <cdr:x>0.76129</cdr:x>
      <cdr:y>0.28779</cdr:y>
    </cdr:to>
    <cdr:sp macro="" textlink="">
      <cdr:nvSpPr>
        <cdr:cNvPr id="3" name="TextBox 16"/>
        <cdr:cNvSpPr txBox="1"/>
      </cdr:nvSpPr>
      <cdr:spPr>
        <a:xfrm xmlns:a="http://schemas.openxmlformats.org/drawingml/2006/main">
          <a:off x="6204778" y="357257"/>
          <a:ext cx="32765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/>
            <a:t>60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0.43092</cdr:x>
      <cdr:y>0.03405</cdr:y>
    </cdr:from>
    <cdr:to>
      <cdr:x>0.45729</cdr:x>
      <cdr:y>0.077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4079875" y="136525"/>
          <a:ext cx="249684" cy="1722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31,8</a:t>
          </a:r>
          <a:endParaRPr lang="ru-RU" sz="1100"/>
        </a:p>
      </cdr:txBody>
    </cdr:sp>
  </cdr:relSizeAnchor>
  <cdr:relSizeAnchor xmlns:cdr="http://schemas.openxmlformats.org/drawingml/2006/chartDrawing">
    <cdr:from>
      <cdr:x>0.46311</cdr:x>
      <cdr:y>0.03167</cdr:y>
    </cdr:from>
    <cdr:to>
      <cdr:x>0.48948</cdr:x>
      <cdr:y>0.07462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84675" y="127000"/>
          <a:ext cx="249684" cy="1722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33,4</a:t>
          </a:r>
          <a:endParaRPr lang="ru-RU" sz="1100"/>
        </a:p>
      </cdr:txBody>
    </cdr:sp>
  </cdr:relSizeAnchor>
  <cdr:relSizeAnchor xmlns:cdr="http://schemas.openxmlformats.org/drawingml/2006/chartDrawing">
    <cdr:from>
      <cdr:x>0.49229</cdr:x>
      <cdr:y>0.13856</cdr:y>
    </cdr:from>
    <cdr:to>
      <cdr:x>0.50739</cdr:x>
      <cdr:y>0.18151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4660900" y="555625"/>
          <a:ext cx="142988" cy="1722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37</a:t>
          </a:r>
          <a:endParaRPr lang="ru-RU" sz="1100"/>
        </a:p>
      </cdr:txBody>
    </cdr:sp>
  </cdr:relSizeAnchor>
  <cdr:relSizeAnchor xmlns:cdr="http://schemas.openxmlformats.org/drawingml/2006/chartDrawing">
    <cdr:from>
      <cdr:x>0.54259</cdr:x>
      <cdr:y>0.13856</cdr:y>
    </cdr:from>
    <cdr:to>
      <cdr:x>0.56896</cdr:x>
      <cdr:y>0.18151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5137150" y="555625"/>
          <a:ext cx="249684" cy="1722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43,5</a:t>
          </a:r>
          <a:endParaRPr lang="ru-RU" sz="1100"/>
        </a:p>
      </cdr:txBody>
    </cdr:sp>
  </cdr:relSizeAnchor>
  <cdr:relSizeAnchor xmlns:cdr="http://schemas.openxmlformats.org/drawingml/2006/chartDrawing">
    <cdr:from>
      <cdr:x>0.55869</cdr:x>
      <cdr:y>0.03405</cdr:y>
    </cdr:from>
    <cdr:to>
      <cdr:x>0.58506</cdr:x>
      <cdr:y>0.077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5289550" y="136525"/>
          <a:ext cx="249684" cy="1722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45,5</a:t>
          </a:r>
          <a:endParaRPr lang="ru-RU" sz="1100"/>
        </a:p>
      </cdr:txBody>
    </cdr:sp>
  </cdr:relSizeAnchor>
  <cdr:relSizeAnchor xmlns:cdr="http://schemas.openxmlformats.org/drawingml/2006/chartDrawing">
    <cdr:from>
      <cdr:x>0.5949</cdr:x>
      <cdr:y>0.03642</cdr:y>
    </cdr:from>
    <cdr:to>
      <cdr:x>0.62127</cdr:x>
      <cdr:y>0.07937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5632450" y="146050"/>
          <a:ext cx="249684" cy="1722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50,2</a:t>
          </a:r>
          <a:endParaRPr lang="ru-RU" sz="1100"/>
        </a:p>
      </cdr:txBody>
    </cdr:sp>
  </cdr:relSizeAnchor>
  <cdr:relSizeAnchor xmlns:cdr="http://schemas.openxmlformats.org/drawingml/2006/chartDrawing">
    <cdr:from>
      <cdr:x>0.611</cdr:x>
      <cdr:y>0.13618</cdr:y>
    </cdr:from>
    <cdr:to>
      <cdr:x>0.63737</cdr:x>
      <cdr:y>0.17913</cdr:y>
    </cdr:to>
    <cdr:sp macro="" textlink="">
      <cdr:nvSpPr>
        <cdr:cNvPr id="8" name="TextBox 2"/>
        <cdr:cNvSpPr txBox="1"/>
      </cdr:nvSpPr>
      <cdr:spPr>
        <a:xfrm xmlns:a="http://schemas.openxmlformats.org/drawingml/2006/main">
          <a:off x="5784850" y="546100"/>
          <a:ext cx="249684" cy="1722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50,4</a:t>
          </a:r>
          <a:endParaRPr lang="ru-RU" sz="1100"/>
        </a:p>
      </cdr:txBody>
    </cdr:sp>
  </cdr:relSizeAnchor>
  <cdr:relSizeAnchor xmlns:cdr="http://schemas.openxmlformats.org/drawingml/2006/chartDrawing">
    <cdr:from>
      <cdr:x>0.63816</cdr:x>
      <cdr:y>0.13618</cdr:y>
    </cdr:from>
    <cdr:to>
      <cdr:x>0.66453</cdr:x>
      <cdr:y>0.17913</cdr:y>
    </cdr:to>
    <cdr:sp macro="" textlink="">
      <cdr:nvSpPr>
        <cdr:cNvPr id="9" name="TextBox 2"/>
        <cdr:cNvSpPr txBox="1"/>
      </cdr:nvSpPr>
      <cdr:spPr>
        <a:xfrm xmlns:a="http://schemas.openxmlformats.org/drawingml/2006/main">
          <a:off x="6042025" y="546100"/>
          <a:ext cx="249684" cy="1722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52,6</a:t>
          </a:r>
          <a:endParaRPr lang="ru-RU" sz="1100"/>
        </a:p>
      </cdr:txBody>
    </cdr:sp>
  </cdr:relSizeAnchor>
  <cdr:relSizeAnchor xmlns:cdr="http://schemas.openxmlformats.org/drawingml/2006/chartDrawing">
    <cdr:from>
      <cdr:x>0.75285</cdr:x>
      <cdr:y>0.13381</cdr:y>
    </cdr:from>
    <cdr:to>
      <cdr:x>0.76795</cdr:x>
      <cdr:y>0.17676</cdr:y>
    </cdr:to>
    <cdr:sp macro="" textlink="">
      <cdr:nvSpPr>
        <cdr:cNvPr id="10" name="TextBox 2"/>
        <cdr:cNvSpPr txBox="1"/>
      </cdr:nvSpPr>
      <cdr:spPr>
        <a:xfrm xmlns:a="http://schemas.openxmlformats.org/drawingml/2006/main">
          <a:off x="7127875" y="536575"/>
          <a:ext cx="142988" cy="1722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66</a:t>
          </a:r>
          <a:endParaRPr lang="ru-RU" sz="1100"/>
        </a:p>
      </cdr:txBody>
    </cdr:sp>
  </cdr:relSizeAnchor>
  <cdr:relSizeAnchor xmlns:cdr="http://schemas.openxmlformats.org/drawingml/2006/chartDrawing">
    <cdr:from>
      <cdr:x>0.84239</cdr:x>
      <cdr:y>0.13618</cdr:y>
    </cdr:from>
    <cdr:to>
      <cdr:x>0.85749</cdr:x>
      <cdr:y>0.17913</cdr:y>
    </cdr:to>
    <cdr:sp macro="" textlink="">
      <cdr:nvSpPr>
        <cdr:cNvPr id="11" name="TextBox 2"/>
        <cdr:cNvSpPr txBox="1"/>
      </cdr:nvSpPr>
      <cdr:spPr>
        <a:xfrm xmlns:a="http://schemas.openxmlformats.org/drawingml/2006/main">
          <a:off x="7975600" y="546100"/>
          <a:ext cx="142988" cy="1722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76</a:t>
          </a:r>
          <a:endParaRPr lang="ru-RU" sz="1100"/>
        </a:p>
      </cdr:txBody>
    </cdr:sp>
  </cdr:relSizeAnchor>
  <cdr:relSizeAnchor xmlns:cdr="http://schemas.openxmlformats.org/drawingml/2006/chartDrawing">
    <cdr:from>
      <cdr:x>0.88867</cdr:x>
      <cdr:y>0.13618</cdr:y>
    </cdr:from>
    <cdr:to>
      <cdr:x>0.90377</cdr:x>
      <cdr:y>0.17913</cdr:y>
    </cdr:to>
    <cdr:sp macro="" textlink="">
      <cdr:nvSpPr>
        <cdr:cNvPr id="12" name="TextBox 2"/>
        <cdr:cNvSpPr txBox="1"/>
      </cdr:nvSpPr>
      <cdr:spPr>
        <a:xfrm xmlns:a="http://schemas.openxmlformats.org/drawingml/2006/main">
          <a:off x="8413750" y="546100"/>
          <a:ext cx="142988" cy="1722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81</a:t>
          </a:r>
          <a:endParaRPr lang="ru-RU" sz="1100"/>
        </a:p>
      </cdr:txBody>
    </cdr:sp>
  </cdr:relSizeAnchor>
  <cdr:relSizeAnchor xmlns:cdr="http://schemas.openxmlformats.org/drawingml/2006/chartDrawing">
    <cdr:from>
      <cdr:x>0.93494</cdr:x>
      <cdr:y>0.13618</cdr:y>
    </cdr:from>
    <cdr:to>
      <cdr:x>0.95005</cdr:x>
      <cdr:y>0.17913</cdr:y>
    </cdr:to>
    <cdr:sp macro="" textlink="">
      <cdr:nvSpPr>
        <cdr:cNvPr id="13" name="TextBox 2"/>
        <cdr:cNvSpPr txBox="1"/>
      </cdr:nvSpPr>
      <cdr:spPr>
        <a:xfrm xmlns:a="http://schemas.openxmlformats.org/drawingml/2006/main">
          <a:off x="8851900" y="546100"/>
          <a:ext cx="142988" cy="1722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86</a:t>
          </a:r>
          <a:endParaRPr lang="ru-RU" sz="1100"/>
        </a:p>
      </cdr:txBody>
    </cdr:sp>
  </cdr:relSizeAnchor>
  <cdr:relSizeAnchor xmlns:cdr="http://schemas.openxmlformats.org/drawingml/2006/chartDrawing">
    <cdr:from>
      <cdr:x>0.18142</cdr:x>
      <cdr:y>0.92953</cdr:y>
    </cdr:from>
    <cdr:to>
      <cdr:x>0.20267</cdr:x>
      <cdr:y>0.97248</cdr:y>
    </cdr:to>
    <cdr:sp macro="" textlink="">
      <cdr:nvSpPr>
        <cdr:cNvPr id="14" name="TextBox 2"/>
        <cdr:cNvSpPr txBox="1"/>
      </cdr:nvSpPr>
      <cdr:spPr>
        <a:xfrm xmlns:a="http://schemas.openxmlformats.org/drawingml/2006/main">
          <a:off x="1717675" y="3727450"/>
          <a:ext cx="201209" cy="1722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 b="1"/>
            <a:t>ГГц</a:t>
          </a:r>
        </a:p>
      </cdr:txBody>
    </cdr:sp>
  </cdr:relSizeAnchor>
  <cdr:relSizeAnchor xmlns:cdr="http://schemas.openxmlformats.org/drawingml/2006/chartDrawing">
    <cdr:from>
      <cdr:x>0.36351</cdr:x>
      <cdr:y>0.13381</cdr:y>
    </cdr:from>
    <cdr:to>
      <cdr:x>0.39744</cdr:x>
      <cdr:y>0.17676</cdr:y>
    </cdr:to>
    <cdr:sp macro="" textlink="">
      <cdr:nvSpPr>
        <cdr:cNvPr id="15" name="TextBox 2"/>
        <cdr:cNvSpPr txBox="1"/>
      </cdr:nvSpPr>
      <cdr:spPr>
        <a:xfrm xmlns:a="http://schemas.openxmlformats.org/drawingml/2006/main">
          <a:off x="3441700" y="536575"/>
          <a:ext cx="321178" cy="1722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/>
            <a:t>24,25</a:t>
          </a:r>
          <a:endParaRPr lang="ru-RU" sz="1100"/>
        </a:p>
      </cdr:txBody>
    </cdr:sp>
  </cdr:relSizeAnchor>
  <cdr:relSizeAnchor xmlns:cdr="http://schemas.openxmlformats.org/drawingml/2006/chartDrawing">
    <cdr:from>
      <cdr:x>0.40376</cdr:x>
      <cdr:y>0.13618</cdr:y>
    </cdr:from>
    <cdr:to>
      <cdr:x>0.43013</cdr:x>
      <cdr:y>0.17913</cdr:y>
    </cdr:to>
    <cdr:sp macro="" textlink="">
      <cdr:nvSpPr>
        <cdr:cNvPr id="16" name="TextBox 2"/>
        <cdr:cNvSpPr txBox="1"/>
      </cdr:nvSpPr>
      <cdr:spPr>
        <a:xfrm xmlns:a="http://schemas.openxmlformats.org/drawingml/2006/main">
          <a:off x="3822700" y="546100"/>
          <a:ext cx="249684" cy="1722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/>
            <a:t>27,5</a:t>
          </a:r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A4D4B60F-697D-7B45-B9AC-DC1A052691BF}" type="datetimeFigureOut">
              <a:rPr lang="ru-RU" altLang="ru-RU"/>
              <a:pPr/>
              <a:t>06.06.2017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E9826F75-682B-894B-A7DF-F82883EF62C6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A3ABBA-A8EC-2949-ACE8-E77A9032D3BF}" type="datetimeFigureOut">
              <a:rPr lang="ru-RU" altLang="ru-RU"/>
              <a:pPr/>
              <a:t>06.06.2017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55B88-FCA5-0C46-8DD8-93E26E0E890C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1EDB86-DAF2-354B-B35E-5F075756C271}" type="datetimeFigureOut">
              <a:rPr lang="ru-RU" altLang="ru-RU"/>
              <a:pPr/>
              <a:t>06.06.2017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47CCE-370D-264C-98FE-3F0B8840F9AE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F4BF86-8EF1-6F45-8DD2-6F018E88F9F4}" type="datetimeFigureOut">
              <a:rPr lang="ru-RU" altLang="ru-RU"/>
              <a:pPr/>
              <a:t>06.06.2017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965D8-B7C7-654D-B4EC-C1497659BB2A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769F1-2725-E946-A500-C6EFDEE0CEC9}" type="datetimeFigureOut">
              <a:rPr lang="ru-RU" altLang="ru-RU"/>
              <a:pPr/>
              <a:t>06.06.2017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9CEF1-1AC0-964F-B49D-A1665626819C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8AFD3-D184-4E48-8C21-6484ADBE992C}" type="datetimeFigureOut">
              <a:rPr lang="ru-RU" altLang="ru-RU"/>
              <a:pPr/>
              <a:t>06.06.2017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B4229-5073-3E43-A90F-CF74CAEF7A10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24C0E-ABBD-204A-B10A-697B9F89AB7F}" type="datetimeFigureOut">
              <a:rPr lang="ru-RU" altLang="ru-RU"/>
              <a:pPr/>
              <a:t>06.06.2017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7C60F-7E97-0A4B-84CD-C97571078E73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E50F14-4214-E545-9111-E69B11093932}" type="datetimeFigureOut">
              <a:rPr lang="ru-RU" altLang="ru-RU"/>
              <a:pPr/>
              <a:t>06.06.2017</a:t>
            </a:fld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87456-5858-4441-A024-7917F4645BCE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7FDCA5-956C-2A41-A59B-E1F043B1A676}" type="datetimeFigureOut">
              <a:rPr lang="ru-RU" altLang="ru-RU"/>
              <a:pPr/>
              <a:t>06.06.2017</a:t>
            </a:fld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340F0-72F1-784F-9807-A18E0939E8DD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2C28D-20D9-BD4B-A81F-67C437E2962E}" type="datetimeFigureOut">
              <a:rPr lang="ru-RU" altLang="ru-RU"/>
              <a:pPr/>
              <a:t>06.06.2017</a:t>
            </a:fld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05D6C-BC56-FA4D-84B7-1608FC21BD59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DD8FE6-D9B2-F045-95A1-6C4EA28C4513}" type="datetimeFigureOut">
              <a:rPr lang="ru-RU" altLang="ru-RU"/>
              <a:pPr/>
              <a:t>06.06.2017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2D5AC-5CB1-234B-8722-BE046902D6BF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85F7D5-C40B-C14C-965A-E5BA5052639E}" type="datetimeFigureOut">
              <a:rPr lang="ru-RU" altLang="ru-RU"/>
              <a:pPr/>
              <a:t>06.06.2017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822DB-5BA8-B24E-8707-0548E9075B15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B4AF2E5-1D2E-F54D-9D84-905994347673}" type="datetimeFigureOut">
              <a:rPr lang="ru-RU" altLang="ru-RU"/>
              <a:pPr/>
              <a:t>06.06.2017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98D3896-109C-964D-A6F4-5612D48698D7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25" y="3214688"/>
            <a:ext cx="8229600" cy="1500187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ru-RU" altLang="ru-RU" sz="3200" dirty="0" smtClean="0"/>
              <a:t>Технологические аспекты внедрения 4</a:t>
            </a:r>
            <a:r>
              <a:rPr lang="en-US" altLang="ru-RU" sz="3200" dirty="0" smtClean="0"/>
              <a:t>G </a:t>
            </a:r>
            <a:r>
              <a:rPr lang="ru-RU" altLang="ru-RU" sz="3200" dirty="0" smtClean="0"/>
              <a:t>и 5</a:t>
            </a:r>
            <a:r>
              <a:rPr lang="en-US" altLang="ru-RU" sz="3200" dirty="0" smtClean="0"/>
              <a:t>G</a:t>
            </a:r>
            <a:endParaRPr lang="en-US" altLang="ru-RU" sz="3200" dirty="0"/>
          </a:p>
        </p:txBody>
      </p:sp>
      <p:pic>
        <p:nvPicPr>
          <p:cNvPr id="3075" name="Picture 33" descr="nkrz_logo_new8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57188"/>
            <a:ext cx="310832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020272" y="5916761"/>
            <a:ext cx="163859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600" dirty="0" smtClean="0">
                <a:latin typeface="Calibri" charset="0"/>
              </a:rPr>
              <a:t>07-09</a:t>
            </a:r>
            <a:r>
              <a:rPr lang="uk-UA" altLang="ru-RU" sz="1600" dirty="0" smtClean="0">
                <a:latin typeface="Calibri" charset="0"/>
              </a:rPr>
              <a:t> </a:t>
            </a:r>
            <a:r>
              <a:rPr lang="uk-UA" altLang="ru-RU" sz="1600" dirty="0" err="1" smtClean="0">
                <a:latin typeface="Calibri" charset="0"/>
              </a:rPr>
              <a:t>июня</a:t>
            </a:r>
            <a:r>
              <a:rPr lang="uk-UA" altLang="ru-RU" sz="1600" dirty="0" smtClean="0">
                <a:latin typeface="Calibri" charset="0"/>
              </a:rPr>
              <a:t> </a:t>
            </a:r>
            <a:r>
              <a:rPr lang="uk-UA" altLang="ru-RU" sz="1600" dirty="0">
                <a:latin typeface="Calibri" charset="0"/>
              </a:rPr>
              <a:t>20</a:t>
            </a:r>
            <a:r>
              <a:rPr lang="en-US" altLang="ru-RU" sz="1600" dirty="0" smtClean="0">
                <a:latin typeface="Calibri" charset="0"/>
              </a:rPr>
              <a:t>1</a:t>
            </a:r>
            <a:r>
              <a:rPr lang="uk-UA" altLang="ru-RU" sz="1600" dirty="0" smtClean="0">
                <a:latin typeface="Calibri" charset="0"/>
              </a:rPr>
              <a:t>7</a:t>
            </a:r>
            <a:endParaRPr lang="uk-UA" altLang="ru-RU" sz="1600" dirty="0">
              <a:latin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06136" cy="432048"/>
          </a:xfrm>
        </p:spPr>
        <p:txBody>
          <a:bodyPr/>
          <a:lstStyle/>
          <a:p>
            <a:pPr eaLnBrk="1" hangingPunct="1"/>
            <a:r>
              <a:rPr lang="ru-RU" altLang="uk-UA" sz="1800" b="1" smtClean="0"/>
              <a:t>2300-2400 МГц </a:t>
            </a:r>
            <a:br>
              <a:rPr lang="ru-RU" altLang="uk-UA" sz="1800" b="1" smtClean="0"/>
            </a:br>
            <a:r>
              <a:rPr lang="ru-RU" altLang="uk-UA" sz="1800" b="1" smtClean="0"/>
              <a:t>Перспективное использование</a:t>
            </a:r>
            <a:endParaRPr lang="ru-RU" altLang="uk-UA" sz="18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213464"/>
              </p:ext>
            </p:extLst>
          </p:nvPr>
        </p:nvGraphicFramePr>
        <p:xfrm>
          <a:off x="179512" y="1772816"/>
          <a:ext cx="8712967" cy="399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91301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606136" cy="432048"/>
          </a:xfrm>
        </p:spPr>
        <p:txBody>
          <a:bodyPr/>
          <a:lstStyle/>
          <a:p>
            <a:pPr eaLnBrk="1" hangingPunct="1"/>
            <a:r>
              <a:rPr lang="ru-RU" altLang="uk-UA" sz="1800" b="1" smtClean="0"/>
              <a:t>2500-2700 МГц</a:t>
            </a:r>
            <a:br>
              <a:rPr lang="ru-RU" altLang="uk-UA" sz="1800" b="1" smtClean="0"/>
            </a:br>
            <a:r>
              <a:rPr lang="ru-RU" altLang="uk-UA" sz="1800" b="1" smtClean="0"/>
              <a:t>Текущее/Перспективное использование</a:t>
            </a:r>
            <a:br>
              <a:rPr lang="ru-RU" altLang="uk-UA" sz="1800" b="1" smtClean="0"/>
            </a:br>
            <a:endParaRPr lang="ru-RU" altLang="uk-UA" sz="18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003522"/>
              </p:ext>
            </p:extLst>
          </p:nvPr>
        </p:nvGraphicFramePr>
        <p:xfrm>
          <a:off x="179513" y="1657350"/>
          <a:ext cx="8784976" cy="35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9803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606136" cy="432048"/>
          </a:xfrm>
        </p:spPr>
        <p:txBody>
          <a:bodyPr/>
          <a:lstStyle/>
          <a:p>
            <a:pPr eaLnBrk="1" hangingPunct="1"/>
            <a:r>
              <a:rPr lang="ru-RU" altLang="uk-UA" sz="1800" b="1" smtClean="0"/>
              <a:t>5G</a:t>
            </a:r>
            <a:br>
              <a:rPr lang="ru-RU" altLang="uk-UA" sz="1800" b="1" smtClean="0"/>
            </a:br>
            <a:r>
              <a:rPr lang="ru-RU" altLang="uk-UA" sz="1800" b="1" smtClean="0"/>
              <a:t>Планируемые дополнительные диапазоны</a:t>
            </a:r>
            <a:endParaRPr lang="ru-RU" altLang="uk-UA" sz="18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191771"/>
              </p:ext>
            </p:extLst>
          </p:nvPr>
        </p:nvGraphicFramePr>
        <p:xfrm>
          <a:off x="49213" y="2132856"/>
          <a:ext cx="8987283" cy="3877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01450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179512" y="811635"/>
            <a:ext cx="8606136" cy="432048"/>
          </a:xfrm>
        </p:spPr>
        <p:txBody>
          <a:bodyPr/>
          <a:lstStyle/>
          <a:p>
            <a:pPr eaLnBrk="1" hangingPunct="1"/>
            <a:r>
              <a:rPr lang="ru-RU" altLang="uk-UA" sz="1800" b="1" smtClean="0"/>
              <a:t>Совместное использование ресурсов сетей</a:t>
            </a:r>
            <a:endParaRPr lang="ru-RU" altLang="uk-UA" sz="18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225551"/>
            <a:ext cx="2890244" cy="3427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768" y="1234679"/>
            <a:ext cx="2906308" cy="3446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703" y="1225551"/>
            <a:ext cx="2906307" cy="3446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027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179512" y="811635"/>
            <a:ext cx="8606136" cy="432048"/>
          </a:xfrm>
        </p:spPr>
        <p:txBody>
          <a:bodyPr/>
          <a:lstStyle/>
          <a:p>
            <a:pPr eaLnBrk="1" hangingPunct="1"/>
            <a:r>
              <a:rPr lang="ru-RU" altLang="uk-UA" sz="1800" b="1" smtClean="0"/>
              <a:t>Эволюция радиотехнологий мобильной связи</a:t>
            </a:r>
            <a:endParaRPr lang="ru-RU" altLang="uk-UA" sz="18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11796"/>
            <a:ext cx="7385954" cy="533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191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179512" y="811635"/>
            <a:ext cx="8606136" cy="432048"/>
          </a:xfrm>
        </p:spPr>
        <p:txBody>
          <a:bodyPr/>
          <a:lstStyle/>
          <a:p>
            <a:pPr eaLnBrk="1" hangingPunct="1"/>
            <a:r>
              <a:rPr lang="ru-RU" altLang="uk-UA" sz="1800" b="1" dirty="0" smtClean="0"/>
              <a:t>Эволюция строительства сети 4</a:t>
            </a:r>
            <a:r>
              <a:rPr lang="en-US" altLang="uk-UA" sz="1800" b="1" dirty="0" smtClean="0"/>
              <a:t>G</a:t>
            </a:r>
            <a:endParaRPr lang="ru-RU" altLang="uk-UA" sz="1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42" y="1239004"/>
            <a:ext cx="7128792" cy="512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219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179512" y="811635"/>
            <a:ext cx="8606136" cy="432048"/>
          </a:xfrm>
        </p:spPr>
        <p:txBody>
          <a:bodyPr/>
          <a:lstStyle/>
          <a:p>
            <a:pPr eaLnBrk="1" hangingPunct="1"/>
            <a:r>
              <a:rPr lang="uk-UA" altLang="uk-UA" sz="1800" b="1" dirty="0" smtClean="0"/>
              <a:t>Структура сети 5</a:t>
            </a:r>
            <a:r>
              <a:rPr lang="en-US" altLang="uk-UA" sz="1800" b="1" dirty="0" smtClean="0"/>
              <a:t>G</a:t>
            </a:r>
            <a:endParaRPr lang="uk-UA" altLang="uk-UA" sz="1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0" y="1340768"/>
            <a:ext cx="5601500" cy="478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93725" y="1916832"/>
            <a:ext cx="325955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Радиосеть 5G это:</a:t>
            </a:r>
            <a:r>
              <a:rPr lang="ru-RU" sz="1200" dirty="0" smtClean="0"/>
              <a:t> </a:t>
            </a:r>
          </a:p>
          <a:p>
            <a:pPr algn="just"/>
            <a:endParaRPr lang="ru-RU" sz="1200" dirty="0" smtClean="0"/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Передача данных (голос – </a:t>
            </a:r>
            <a:r>
              <a:rPr lang="ru-RU" sz="1200" dirty="0" err="1" smtClean="0"/>
              <a:t>VoLTE</a:t>
            </a:r>
            <a:r>
              <a:rPr lang="ru-RU" sz="1200" dirty="0" smtClean="0"/>
              <a:t>)</a:t>
            </a:r>
          </a:p>
          <a:p>
            <a:pPr marL="171450" indent="-171450" algn="just">
              <a:buFontTx/>
              <a:buChar char="-"/>
            </a:pPr>
            <a:endParaRPr lang="ru-RU" sz="1200" dirty="0" smtClean="0"/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Плоская архитектура</a:t>
            </a:r>
          </a:p>
          <a:p>
            <a:pPr marL="171450" indent="-171450" algn="just">
              <a:buFontTx/>
              <a:buChar char="-"/>
            </a:pPr>
            <a:endParaRPr lang="ru-RU" sz="1200" dirty="0" smtClean="0"/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Возможность </a:t>
            </a:r>
            <a:r>
              <a:rPr lang="ru-RU" sz="1200" dirty="0" err="1" smtClean="0"/>
              <a:t>интерграции</a:t>
            </a:r>
            <a:r>
              <a:rPr lang="ru-RU" sz="1200" dirty="0" smtClean="0"/>
              <a:t> с сетями старших стандартов 3GPP  и </a:t>
            </a:r>
            <a:r>
              <a:rPr lang="en-US" sz="1200" dirty="0" smtClean="0"/>
              <a:t> </a:t>
            </a:r>
            <a:r>
              <a:rPr lang="ru-RU" sz="1200" dirty="0" smtClean="0"/>
              <a:t>не 3GPP</a:t>
            </a:r>
          </a:p>
          <a:p>
            <a:pPr marL="171450" indent="-171450" algn="just">
              <a:buFontTx/>
              <a:buChar char="-"/>
            </a:pPr>
            <a:endParaRPr lang="ru-RU" sz="1200" dirty="0" smtClean="0"/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Самоорганизующаяся сеть:</a:t>
            </a:r>
          </a:p>
          <a:p>
            <a:pPr marL="171450" indent="-171450" algn="just">
              <a:buFontTx/>
              <a:buChar char="-"/>
            </a:pPr>
            <a:endParaRPr lang="ru-RU" sz="1200" dirty="0" smtClean="0"/>
          </a:p>
          <a:p>
            <a:pPr marL="628650" lvl="1" indent="-171450" algn="just">
              <a:buFontTx/>
              <a:buChar char="-"/>
            </a:pPr>
            <a:r>
              <a:rPr lang="ru-RU" sz="1200" dirty="0" smtClean="0"/>
              <a:t>Согласование работы соседних БС</a:t>
            </a:r>
          </a:p>
          <a:p>
            <a:pPr marL="628650" lvl="1" indent="-171450" algn="just">
              <a:buFontTx/>
              <a:buChar char="-"/>
            </a:pPr>
            <a:endParaRPr lang="ru-RU" sz="1200" dirty="0" smtClean="0"/>
          </a:p>
          <a:p>
            <a:pPr marL="628650" lvl="1" indent="-171450" algn="just">
              <a:buFontTx/>
              <a:buChar char="-"/>
            </a:pPr>
            <a:r>
              <a:rPr lang="ru-RU" sz="1200" dirty="0" smtClean="0"/>
              <a:t>Настройка сети</a:t>
            </a:r>
          </a:p>
          <a:p>
            <a:pPr marL="628650" lvl="1" indent="-171450" algn="just">
              <a:buFontTx/>
              <a:buChar char="-"/>
            </a:pPr>
            <a:endParaRPr lang="ru-RU" sz="1200" dirty="0" smtClean="0"/>
          </a:p>
          <a:p>
            <a:pPr marL="628650" lvl="1" indent="-171450" algn="just">
              <a:buFontTx/>
              <a:buChar char="-"/>
            </a:pPr>
            <a:r>
              <a:rPr lang="ru-RU" sz="1200" dirty="0" smtClean="0"/>
              <a:t>Исправление ошибок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172895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5"/>
          <p:cNvSpPr txBox="1">
            <a:spLocks/>
          </p:cNvSpPr>
          <p:nvPr/>
        </p:nvSpPr>
        <p:spPr bwMode="auto">
          <a:xfrm>
            <a:off x="142383" y="1022351"/>
            <a:ext cx="860613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uk-UA" sz="2000" b="1" dirty="0" smtClean="0"/>
              <a:t>Концептуальные основы внедрения новых </a:t>
            </a:r>
            <a:r>
              <a:rPr lang="ru-RU" altLang="uk-UA" sz="2000" b="1" dirty="0" err="1" smtClean="0"/>
              <a:t>радиотехнологий</a:t>
            </a:r>
            <a:r>
              <a:rPr lang="uk-UA" altLang="uk-UA" sz="2000" b="1" dirty="0" smtClean="0"/>
              <a:t>:</a:t>
            </a:r>
            <a:endParaRPr lang="ru-RU" altLang="uk-UA" sz="2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1008" y="2276872"/>
            <a:ext cx="784964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mtClean="0"/>
              <a:t>Рефарминг радиочастот</a:t>
            </a:r>
          </a:p>
          <a:p>
            <a:pPr marL="285750" indent="-285750">
              <a:buFontTx/>
              <a:buChar char="-"/>
            </a:pPr>
            <a:endParaRPr lang="ru-RU" smtClean="0"/>
          </a:p>
          <a:p>
            <a:pPr marL="285750" indent="-285750">
              <a:buFontTx/>
              <a:buChar char="-"/>
            </a:pPr>
            <a:r>
              <a:rPr lang="ru-RU" smtClean="0"/>
              <a:t>Технологическая нейтральность</a:t>
            </a:r>
          </a:p>
          <a:p>
            <a:pPr marL="285750" indent="-285750">
              <a:buFontTx/>
              <a:buChar char="-"/>
            </a:pPr>
            <a:endParaRPr lang="ru-RU" smtClean="0"/>
          </a:p>
          <a:p>
            <a:pPr marL="285750" indent="-285750">
              <a:buFontTx/>
              <a:buChar char="-"/>
            </a:pPr>
            <a:r>
              <a:rPr lang="ru-RU" smtClean="0"/>
              <a:t>Совместное использование пассивной, активной инфраструктуры и </a:t>
            </a:r>
          </a:p>
          <a:p>
            <a:r>
              <a:rPr lang="ru-RU" smtClean="0"/>
              <a:t>радиочастот</a:t>
            </a:r>
          </a:p>
          <a:p>
            <a:pPr marL="285750" indent="-285750">
              <a:buFontTx/>
              <a:buChar char="-"/>
            </a:pPr>
            <a:endParaRPr lang="ru-RU" smtClean="0"/>
          </a:p>
          <a:p>
            <a:pPr marL="285750" indent="-285750">
              <a:buFontTx/>
              <a:buChar char="-"/>
            </a:pPr>
            <a:r>
              <a:rPr lang="ru-RU" smtClean="0"/>
              <a:t>Возможность работы виртуальных операторов</a:t>
            </a:r>
          </a:p>
          <a:p>
            <a:pPr marL="285750" indent="-285750">
              <a:buFontTx/>
              <a:buChar char="-"/>
            </a:pPr>
            <a:endParaRPr lang="ru-RU" smtClean="0"/>
          </a:p>
          <a:p>
            <a:pPr marL="285750" indent="-285750">
              <a:buFontTx/>
              <a:buChar char="-"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91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323527" y="995239"/>
            <a:ext cx="8606136" cy="432048"/>
          </a:xfrm>
        </p:spPr>
        <p:txBody>
          <a:bodyPr/>
          <a:lstStyle/>
          <a:p>
            <a:pPr eaLnBrk="1" hangingPunct="1"/>
            <a:r>
              <a:rPr lang="ru-RU" altLang="uk-UA" sz="1800" b="1" dirty="0" smtClean="0"/>
              <a:t>Внедрение 4G в странах мира </a:t>
            </a:r>
            <a:endParaRPr lang="ru-RU" altLang="uk-UA" sz="1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470150" y="1681004"/>
          <a:ext cx="4203699" cy="4364355"/>
        </p:xfrm>
        <a:graphic>
          <a:graphicData uri="http://schemas.openxmlformats.org/drawingml/2006/table">
            <a:tbl>
              <a:tblPr/>
              <a:tblGrid>
                <a:gridCol w="946779"/>
                <a:gridCol w="407115"/>
                <a:gridCol w="407115"/>
                <a:gridCol w="407115"/>
                <a:gridCol w="407115"/>
                <a:gridCol w="407115"/>
                <a:gridCol w="407115"/>
                <a:gridCol w="407115"/>
                <a:gridCol w="407115"/>
              </a:tblGrid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Страна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Діапазон, МГц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Болгария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Хорватия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Чехия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Естония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Греция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Венгрия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Латвия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Польша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Румыния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Россия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Словакия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Словения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Турция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Гонконг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Новая Зеландия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Юж. Корея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Германия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Казахстан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Молдова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613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323528" y="995239"/>
            <a:ext cx="8606136" cy="432048"/>
          </a:xfrm>
        </p:spPr>
        <p:txBody>
          <a:bodyPr/>
          <a:lstStyle/>
          <a:p>
            <a:pPr eaLnBrk="1" hangingPunct="1"/>
            <a:r>
              <a:rPr lang="ru-RU" altLang="uk-UA" sz="1800" b="1" dirty="0" smtClean="0"/>
              <a:t>Оценка количества БС для покрытия 100% территории Украины в зависимости от диапазона</a:t>
            </a:r>
            <a:endParaRPr lang="ru-RU" altLang="uk-UA" sz="1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34" y="1556792"/>
            <a:ext cx="470229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589029"/>
              </p:ext>
            </p:extLst>
          </p:nvPr>
        </p:nvGraphicFramePr>
        <p:xfrm>
          <a:off x="3707904" y="4077072"/>
          <a:ext cx="5173786" cy="2599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91430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323527" y="995239"/>
            <a:ext cx="8606136" cy="432048"/>
          </a:xfrm>
        </p:spPr>
        <p:txBody>
          <a:bodyPr/>
          <a:lstStyle/>
          <a:p>
            <a:pPr eaLnBrk="1" hangingPunct="1"/>
            <a:r>
              <a:rPr lang="ru-RU" altLang="uk-UA" sz="1800" b="1" smtClean="0"/>
              <a:t>Полосы 1-го и 2-го цифровых дивидендов  (680-862 МГц)</a:t>
            </a:r>
            <a:br>
              <a:rPr lang="ru-RU" altLang="uk-UA" sz="1800" b="1" smtClean="0"/>
            </a:br>
            <a:r>
              <a:rPr lang="ru-RU" altLang="uk-UA" sz="1800" b="1" smtClean="0"/>
              <a:t>Перспективное использование</a:t>
            </a:r>
            <a:endParaRPr lang="ru-RU" altLang="uk-UA" sz="18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7" y="6165304"/>
            <a:ext cx="19287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 Short-range Radio Technical </a:t>
            </a:r>
          </a:p>
          <a:p>
            <a:r>
              <a:rPr lang="en-US" sz="1000" dirty="0" smtClean="0"/>
              <a:t>Navigation</a:t>
            </a:r>
          </a:p>
          <a:p>
            <a:r>
              <a:rPr lang="en-US" sz="1000" dirty="0" smtClean="0"/>
              <a:t>** Radar Stations</a:t>
            </a:r>
            <a:endParaRPr lang="uk-UA" sz="10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009134"/>
              </p:ext>
            </p:extLst>
          </p:nvPr>
        </p:nvGraphicFramePr>
        <p:xfrm>
          <a:off x="251520" y="1628800"/>
          <a:ext cx="864096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4801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251520" y="995239"/>
            <a:ext cx="8606136" cy="432048"/>
          </a:xfrm>
        </p:spPr>
        <p:txBody>
          <a:bodyPr/>
          <a:lstStyle/>
          <a:p>
            <a:pPr eaLnBrk="1" hangingPunct="1"/>
            <a:r>
              <a:rPr lang="ru-RU" altLang="uk-UA" sz="1800" b="1" dirty="0" smtClean="0"/>
              <a:t>880-915/925-960 МГц (GSM-900)</a:t>
            </a:r>
            <a:br>
              <a:rPr lang="ru-RU" altLang="uk-UA" sz="1800" b="1" dirty="0" smtClean="0"/>
            </a:br>
            <a:r>
              <a:rPr lang="ru-RU" altLang="uk-UA" sz="1800" b="1" dirty="0" smtClean="0"/>
              <a:t>Перспективное использование</a:t>
            </a:r>
            <a:endParaRPr lang="ru-RU" altLang="uk-UA" sz="1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19062" y="1790700"/>
          <a:ext cx="8905875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62507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215007" y="995239"/>
            <a:ext cx="8523286" cy="432048"/>
          </a:xfrm>
        </p:spPr>
        <p:txBody>
          <a:bodyPr/>
          <a:lstStyle/>
          <a:p>
            <a:pPr eaLnBrk="1" hangingPunct="1"/>
            <a:r>
              <a:rPr lang="ru-RU" altLang="uk-UA" sz="1800" b="1" smtClean="0"/>
              <a:t>880-915/925-960 МГц (GSM-900)</a:t>
            </a:r>
            <a:br>
              <a:rPr lang="ru-RU" altLang="uk-UA" sz="1800" b="1" smtClean="0"/>
            </a:br>
            <a:r>
              <a:rPr lang="ru-RU" altLang="uk-UA" sz="1800" b="1" smtClean="0"/>
              <a:t>Текущее использование</a:t>
            </a:r>
            <a:endParaRPr lang="ru-RU" altLang="uk-UA" sz="18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06" y="1628800"/>
            <a:ext cx="8523287" cy="277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139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251520" y="995239"/>
            <a:ext cx="8606136" cy="432048"/>
          </a:xfrm>
        </p:spPr>
        <p:txBody>
          <a:bodyPr/>
          <a:lstStyle/>
          <a:p>
            <a:pPr eaLnBrk="1" hangingPunct="1"/>
            <a:r>
              <a:rPr lang="ru-RU" altLang="uk-UA" sz="1800" b="1" smtClean="0"/>
              <a:t>1710-1785/1805-1880 МГц (GSM-1800)</a:t>
            </a:r>
            <a:br>
              <a:rPr lang="ru-RU" altLang="uk-UA" sz="1800" b="1" smtClean="0"/>
            </a:br>
            <a:r>
              <a:rPr lang="ru-RU" altLang="uk-UA" sz="1800" b="1" smtClean="0"/>
              <a:t>Перспективное использование</a:t>
            </a:r>
            <a:endParaRPr lang="ru-RU" altLang="uk-UA" sz="18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508554"/>
              </p:ext>
            </p:extLst>
          </p:nvPr>
        </p:nvGraphicFramePr>
        <p:xfrm>
          <a:off x="179512" y="1916832"/>
          <a:ext cx="8784976" cy="4094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2397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1835696" y="908720"/>
            <a:ext cx="5476974" cy="432048"/>
          </a:xfrm>
        </p:spPr>
        <p:txBody>
          <a:bodyPr/>
          <a:lstStyle/>
          <a:p>
            <a:pPr eaLnBrk="1" hangingPunct="1"/>
            <a:r>
              <a:rPr lang="ru-RU" altLang="uk-UA" sz="1800" b="1" smtClean="0"/>
              <a:t>1710-1785/1805-1880 МГц (GSM-1800)</a:t>
            </a:r>
            <a:br>
              <a:rPr lang="ru-RU" altLang="uk-UA" sz="1800" b="1" smtClean="0"/>
            </a:br>
            <a:r>
              <a:rPr lang="ru-RU" altLang="uk-UA" sz="1800" b="1" smtClean="0"/>
              <a:t>Текущее использование</a:t>
            </a:r>
            <a:endParaRPr lang="ru-RU" altLang="uk-UA" sz="18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82" y="1772816"/>
            <a:ext cx="8856984" cy="2745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1657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logo_ppt_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0"/>
          <a:stretch>
            <a:fillRect/>
          </a:stretch>
        </p:blipFill>
        <p:spPr bwMode="auto">
          <a:xfrm>
            <a:off x="49213" y="14288"/>
            <a:ext cx="46450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606136" cy="432048"/>
          </a:xfrm>
        </p:spPr>
        <p:txBody>
          <a:bodyPr/>
          <a:lstStyle/>
          <a:p>
            <a:pPr eaLnBrk="1" hangingPunct="1"/>
            <a:r>
              <a:rPr lang="uk-UA" altLang="uk-UA" sz="1800" b="1" dirty="0" smtClean="0"/>
              <a:t>1920-1980/2110-2170 </a:t>
            </a:r>
            <a:r>
              <a:rPr lang="uk-UA" altLang="uk-UA" sz="1800" b="1" dirty="0"/>
              <a:t>МГц (</a:t>
            </a:r>
            <a:r>
              <a:rPr lang="en-US" altLang="uk-UA" sz="1800" b="1" dirty="0" err="1" smtClean="0"/>
              <a:t>UMTS</a:t>
            </a:r>
            <a:r>
              <a:rPr lang="en-US" altLang="uk-UA" sz="1800" b="1" dirty="0" smtClean="0"/>
              <a:t>-2000</a:t>
            </a:r>
            <a:r>
              <a:rPr lang="uk-UA" altLang="uk-UA" sz="1800" b="1" dirty="0" smtClean="0"/>
              <a:t>/3</a:t>
            </a:r>
            <a:r>
              <a:rPr lang="en-US" altLang="uk-UA" sz="1800" b="1" dirty="0" smtClean="0"/>
              <a:t>G)</a:t>
            </a:r>
            <a:r>
              <a:rPr lang="ru-RU" altLang="uk-UA" sz="1800" b="1" dirty="0" smtClean="0"/>
              <a:t/>
            </a:r>
            <a:br>
              <a:rPr lang="ru-RU" altLang="uk-UA" sz="1800" b="1" dirty="0" smtClean="0"/>
            </a:br>
            <a:r>
              <a:rPr lang="ru-RU" altLang="uk-UA" sz="1800" b="1" dirty="0" smtClean="0"/>
              <a:t>Текущее использование</a:t>
            </a:r>
            <a:endParaRPr lang="ru-RU" altLang="uk-UA" sz="1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375028"/>
              </p:ext>
            </p:extLst>
          </p:nvPr>
        </p:nvGraphicFramePr>
        <p:xfrm>
          <a:off x="179512" y="1772816"/>
          <a:ext cx="871296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38663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VEoQrsVE.rZ0jNx6mN8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10728</TotalTime>
  <Words>288</Words>
  <Application>Microsoft Office PowerPoint</Application>
  <PresentationFormat>Экран (4:3)</PresentationFormat>
  <Paragraphs>276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Технологические аспекты внедрения 4G и 5G</vt:lpstr>
      <vt:lpstr>Внедрение 4G в странах мира </vt:lpstr>
      <vt:lpstr>Оценка количества БС для покрытия 100% территории Украины в зависимости от диапазона</vt:lpstr>
      <vt:lpstr>Полосы 1-го и 2-го цифровых дивидендов  (680-862 МГц) Перспективное использование</vt:lpstr>
      <vt:lpstr>880-915/925-960 МГц (GSM-900) Перспективное использование</vt:lpstr>
      <vt:lpstr>880-915/925-960 МГц (GSM-900) Текущее использование</vt:lpstr>
      <vt:lpstr>1710-1785/1805-1880 МГц (GSM-1800) Перспективное использование</vt:lpstr>
      <vt:lpstr>1710-1785/1805-1880 МГц (GSM-1800) Текущее использование</vt:lpstr>
      <vt:lpstr>1920-1980/2110-2170 МГц (UMTS-2000/3G) Текущее использование</vt:lpstr>
      <vt:lpstr>2300-2400 МГц  Перспективное использование</vt:lpstr>
      <vt:lpstr>2500-2700 МГц Текущее/Перспективное использование </vt:lpstr>
      <vt:lpstr>5G Планируемые дополнительные диапазоны</vt:lpstr>
      <vt:lpstr>Совместное использование ресурсов сетей</vt:lpstr>
      <vt:lpstr>Эволюция радиотехнологий мобильной связи</vt:lpstr>
      <vt:lpstr>Эволюция строительства сети 4G</vt:lpstr>
      <vt:lpstr>Структура сети 5G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Стркутура, основні завдання та організація роботи  Департаменту зв’язку</dc:title>
  <dc:creator>Admin</dc:creator>
  <cp:lastModifiedBy>Х</cp:lastModifiedBy>
  <cp:revision>136</cp:revision>
  <cp:lastPrinted>2017-03-15T13:17:19Z</cp:lastPrinted>
  <dcterms:created xsi:type="dcterms:W3CDTF">2015-02-17T11:35:47Z</dcterms:created>
  <dcterms:modified xsi:type="dcterms:W3CDTF">2017-06-06T12:39:45Z</dcterms:modified>
</cp:coreProperties>
</file>