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6876" y="404664"/>
            <a:ext cx="820891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УНИВЕРСИТЕТ ТЕЛЕКОММУНИКАЦИЙ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2880" y="836712"/>
            <a:ext cx="8172908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ПРЕДПРИНИМАТЕЛЬСТВА, ТОРГОВЛИ И БИРЖЕВОЙ ДЕЯТЕЛЬНОСТИ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6896" y="2132856"/>
            <a:ext cx="78488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ДОКЛАДА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«ОБЕСПЕЧЕНИЕ ЭКОНОМИЧЕСКОЙ БЕЗОПАСНОСТИ НА РЫНКЕ ЦЕННЫХ БУМАГ: АНТРОПОГЕННЫЙ И ТЕХНОГЕННЫЙ АСПЕКТЫ»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15616" y="4293096"/>
            <a:ext cx="7420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Докладчик – СОТНИЧЕНКО В.Н., профессор кафедры менеджмента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14800" y="2971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883140" y="5733256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Киев, 2017</a:t>
            </a:r>
          </a:p>
        </p:txBody>
      </p:sp>
    </p:spTree>
    <p:extLst>
      <p:ext uri="{BB962C8B-B14F-4D97-AF65-F5344CB8AC3E}">
        <p14:creationId xmlns:p14="http://schemas.microsoft.com/office/powerpoint/2010/main" val="358050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Обучение фондовому рынку очень эффективн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39" y="476672"/>
            <a:ext cx="8537475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4" name="Прямоугольник 3"/>
          <p:cNvSpPr/>
          <p:nvPr/>
        </p:nvSpPr>
        <p:spPr>
          <a:xfrm>
            <a:off x="827584" y="2060848"/>
            <a:ext cx="6907660" cy="923330"/>
          </a:xfrm>
          <a:prstGeom prst="rect">
            <a:avLst/>
          </a:prstGeom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2804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332656"/>
            <a:ext cx="885698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ДОКЛАДА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1142713"/>
            <a:ext cx="8160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ВСТУПЛЕНИЕ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 ВЫБРАННОЙ ТЕМЫ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1916832"/>
            <a:ext cx="869277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ОСНОВНАЯ ЧАСТЬ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ЭКОНОМИЧЕСКАЯ БЕЗОПАСНОСТЬ НА РЫНКЕ ЦЕННЫХ  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БУМАГ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1.2. АНТРОПОГЕННЫЙ АСПЕКТ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2.2. ТЕХНОГЕННЫЙ АСПЕКТ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2.3. ПРОБЛЕМЫ И ЗАДАЧИ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4226" y="4005064"/>
            <a:ext cx="869277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ЗАКЛЮЧИТЕЛЬНАЯ ЧАСТЬ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ПУТИ И СПОСОБЫ РЕШЕНИЯ ЗАДАЧ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КАЧЕСТВЕННОЙ ПОДГОТОВКИ СПЕЦИАЛИСТОВ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ДЛЯ БИРЖЕВОЙ ДЕЯТЕЛЬНОСТИ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504" y="701988"/>
            <a:ext cx="288032" cy="59093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0169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4418" y="332656"/>
            <a:ext cx="7515036" cy="258532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экономической безопасности рынка ценных бумаг включает готовность и способность институтов рынка ценных бумаг (как государственных, так и негосударственных) использовать механизмы реализации, защиты интересов и развития национальных финансов, способность эффективно осуществлять перелив капиталов между регионами и секторами экономики, своевременно и оперативно реагировать на рыночные изменения и действия криминального характера, подрывающие экономическую стабильность рынка ценных бумаг. 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навыки успешного трейдер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18" y="3573016"/>
            <a:ext cx="3050540" cy="2033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вид трейдинга - финансовый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953" y="3573016"/>
            <a:ext cx="3665220" cy="203390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787747" y="5872634"/>
            <a:ext cx="748837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"Смертельными врагами спекулянта являются невежество, алчность, страх и надежда." Лоуренс Ливингстон</a:t>
            </a:r>
            <a:endParaRPr lang="uk-UA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 rot="16200000">
            <a:off x="4019889" y="4341151"/>
            <a:ext cx="288032" cy="47995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b="1">
              <a:ln w="18000">
                <a:solidFill>
                  <a:srgbClr val="FF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6386" y="332656"/>
            <a:ext cx="288032" cy="618630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8045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260648"/>
            <a:ext cx="864096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ВСТУПЛЕНИЕ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АКТУАЛЬНОСТЬ  ВЫБРАННОЙ ТЕМЫ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528" y="629980"/>
            <a:ext cx="288032" cy="59093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1052736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 УЖЕ ПОТОМУ, ЧТО УНИВЕРСИТЕТ ВЗЯЛ НА СЕБЯ ОБЯЗАТЕЛЬСТВО ПЕРЕД ГОСУДАРСТВОМ ПО КАЧЕСТВЕННОЙ ПОДГОТОВКЕ СПЕЦИАЛИСТОВ В СФЕРЕ ПРЕДПРИНИМАТЕЛЬСТВА, ТОРГОВЛИ И БИРЖЕВОЙ ДЕЯТЕЛЬНОСТИ.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560" y="2924944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 ТАКЖЕ И ПОТОМУ, ЧТО В СФЕРЕ БИРЖЕВОЙ ДЕЯТЕЛЬНОСТИ В УКРАИНЕ НАИБОЛЬШЕЕ КОЛИЧЕСТВО ПРОБЛЕМ И НЕРЕШЕННЫХ ЗАДАЧ В ОБЛАСТИ ЗАКОНОДАТЕЛЬСТВА И ТЕХНИЧЕСКОЙ ПОДДЕРЖКИ.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9913" y="5061962"/>
            <a:ext cx="82089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 ПОТОМУ, ЧТО УНИВЕРСИТЕТ ИМЕЕТ ЗНАЧИТЕЛЬНЫЙ РЕСУРС ДЛЯ КАЧЕСТВЕННОЙ ПОДГОТОВКИ СПЕЦИАЛИСТОВ В ПЛАНЕ ПРОФЕССИОНАЛЬНОГО ИСПОЛЬЗОВАНИЯ КОМПЬЮТЕРНЫХ И ТЕЛЕКОММУНИКАЦИОННЫХ ТЕХНОЛОГИЙ В БИРЖЕВОЙ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265127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Прямая соединительная линия 21"/>
          <p:cNvCxnSpPr/>
          <p:nvPr/>
        </p:nvCxnSpPr>
        <p:spPr>
          <a:xfrm flipV="1">
            <a:off x="4427984" y="1393041"/>
            <a:ext cx="0" cy="43831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Группа 24"/>
          <p:cNvGrpSpPr/>
          <p:nvPr/>
        </p:nvGrpSpPr>
        <p:grpSpPr>
          <a:xfrm>
            <a:off x="323528" y="161682"/>
            <a:ext cx="8712968" cy="6350650"/>
            <a:chOff x="323528" y="161682"/>
            <a:chExt cx="8712968" cy="6350650"/>
          </a:xfrm>
        </p:grpSpPr>
        <p:cxnSp>
          <p:nvCxnSpPr>
            <p:cNvPr id="24" name="Прямая соединительная линия 23"/>
            <p:cNvCxnSpPr/>
            <p:nvPr/>
          </p:nvCxnSpPr>
          <p:spPr>
            <a:xfrm flipH="1">
              <a:off x="6984268" y="1350067"/>
              <a:ext cx="54006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flipV="1">
              <a:off x="7524328" y="1393041"/>
              <a:ext cx="0" cy="43831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V="1">
              <a:off x="1767849" y="1323110"/>
              <a:ext cx="0" cy="43831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323528" y="603022"/>
              <a:ext cx="288032" cy="590931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23528" y="161682"/>
              <a:ext cx="8712968" cy="83099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ОСНОВНАЯ ЧАСТЬ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ЭКОНОМИЧЕСКАЯ БЕЗОПАСНОСТЬ НА РЫНКЕ ЦЕННЫХ   </a:t>
              </a:r>
              <a:b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           БУМАГ - </a:t>
              </a:r>
              <a:r>
                <a:rPr lang="ru-RU" sz="1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АНТРОПОГЕННЫЙ АСПЕКТ</a:t>
              </a:r>
            </a:p>
            <a:p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303748" y="1153832"/>
              <a:ext cx="4752528" cy="33855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УГРОЗЫ АНТРОПОГЕННОГО ХАРАКТЕРА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14159" y="1783013"/>
              <a:ext cx="2448272" cy="73866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ru-RU" sz="1400" b="1" dirty="0"/>
                <a:t>Выпуск и размещение не обеспеченных реальными активами ценных бумаг</a:t>
              </a:r>
              <a:endParaRPr lang="ru-RU" sz="1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14159" y="2780928"/>
              <a:ext cx="2448272" cy="116955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ru-RU" sz="1400" b="1" dirty="0"/>
                <a:t>Искусственное завышение стоимости акций в целях сокрытия истинного положения предприятия — эмитента</a:t>
              </a:r>
              <a:endParaRPr lang="ru-RU" sz="1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8867" y="4077072"/>
              <a:ext cx="2448272" cy="52322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ru-RU" sz="1400" b="1" dirty="0"/>
                <a:t>Использование РЦБ для «отмывания» грязных денег</a:t>
              </a:r>
              <a:endParaRPr lang="ru-RU" sz="1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8867" y="4767129"/>
              <a:ext cx="2448272" cy="116955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ru-RU" sz="1400" b="1" dirty="0"/>
                <a:t>Манипулирование ценами в целях побуждения инвесторов к совершению операций с ценными бумагами</a:t>
              </a:r>
              <a:endParaRPr lang="ru-RU" sz="1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19348" y="1783013"/>
              <a:ext cx="2448272" cy="138499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ru-RU" sz="1400" b="1" dirty="0"/>
                <a:t>Подделка ценных бумаг; использование в корыстных интересах инсайдерской (конфиденциальной) информации для совершения сделок</a:t>
              </a:r>
              <a:endParaRPr lang="ru-RU" sz="1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319348" y="3474467"/>
              <a:ext cx="2448272" cy="246221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ru-RU" sz="1400" b="1" dirty="0"/>
                <a:t>Имеющаяся возможность использования иностранными фирмами портфельных инвестиций для овладения блокирующим или контрольным пакетом акций национальных предприятий в целях ликвидации их как потенциальных или реальных конкурентов</a:t>
              </a:r>
              <a:endParaRPr lang="ru-RU" sz="1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940152" y="1783013"/>
              <a:ext cx="2448272" cy="203132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ru-RU" sz="1400" b="1" dirty="0"/>
                <a:t>Низкий уровень экономической грамотности населения, создающий возможность проведения крупных мошеннических операций на РЦБ и возникающая в их результате социальная напряженность</a:t>
              </a:r>
              <a:endParaRPr lang="ru-RU" sz="1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40152" y="3950479"/>
              <a:ext cx="2448272" cy="95410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ru-RU" sz="1400" b="1" dirty="0"/>
                <a:t>ГРИНМЕЙЛ (высокоинтеллектуальный корпоративный шантаж) И РЕЙДЕРСТВО</a:t>
              </a:r>
              <a:endParaRPr lang="ru-RU" sz="1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940152" y="4982572"/>
              <a:ext cx="2448272" cy="95410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76200">
              <a:solidFill>
                <a:srgbClr val="FFFF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FF0000"/>
                  </a:solidFill>
                </a:rPr>
                <a:t>ПРАКТИЧЕСКОЕ ОТСУТСТВИЕ В УКРАИНЕ ШКОЛИ ВЫСШЕЙ ПРОФЕССИОНАЛЬНОЙ ПОДГОТОВКИ ТРЕЙДЕРОВ</a:t>
              </a:r>
              <a:endParaRPr lang="ru-RU" sz="1400" dirty="0">
                <a:solidFill>
                  <a:srgbClr val="FF0000"/>
                </a:solidFill>
              </a:endParaRPr>
            </a:p>
          </p:txBody>
        </p:sp>
        <p:cxnSp>
          <p:nvCxnSpPr>
            <p:cNvPr id="18" name="Прямая соединительная линия 17"/>
            <p:cNvCxnSpPr>
              <a:stCxn id="6" idx="1"/>
            </p:cNvCxnSpPr>
            <p:nvPr/>
          </p:nvCxnSpPr>
          <p:spPr>
            <a:xfrm flipH="1">
              <a:off x="1763688" y="1323109"/>
              <a:ext cx="54006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714159" y="6093296"/>
            <a:ext cx="7674265" cy="523220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ВСЁ ЭТО В КОМПЛЕКСЕ ПРЕДСТАВЛЯЕТ УГРОЗУ ДЛЯ ЭКОНОМИЧЕСКОЙ БЕЗОПАСНОСТИ НА РЫНКЕ ЦЕННЫХ БУМАГ</a:t>
            </a:r>
            <a:endParaRPr lang="uk-UA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634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 descr="https://shevelev-trade.ru/wp-content/uploads/2013/03/%D0%9F%D1%80%D0%BE%D0%B3%D1%80%D0%B0%D0%BC%D0%BC%D1%8B-%D0%B4%D0%BB%D1%8F-%D0%B0%D0%BD%D0%B0%D0%BB%D0%B8%D0%B7%D0%B0-%D0%BE%D0%B1%D1%8A%D0%B5%D0%BC%D0%BE%D0%B2-2-150x15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4" descr="https://shevelev-trade.ru/wp-content/uploads/2013/03/%D0%9F%D1%80%D0%BE%D0%B3%D1%80%D0%B0%D0%BC%D0%BC%D1%8B-%D0%B4%D0%BB%D1%8F-%D0%B0%D0%BD%D0%B0%D0%BB%D0%B8%D0%B7%D0%B0-%D0%BE%D0%B1%D1%8A%D0%B5%D0%BC%D0%BE%D0%B2-2-150x150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2" name="Группа 11"/>
          <p:cNvGrpSpPr/>
          <p:nvPr/>
        </p:nvGrpSpPr>
        <p:grpSpPr>
          <a:xfrm>
            <a:off x="323528" y="75323"/>
            <a:ext cx="8692774" cy="6597070"/>
            <a:chOff x="323528" y="75323"/>
            <a:chExt cx="8692774" cy="6597070"/>
          </a:xfrm>
        </p:grpSpPr>
        <p:sp>
          <p:nvSpPr>
            <p:cNvPr id="5" name="TextBox 4"/>
            <p:cNvSpPr txBox="1"/>
            <p:nvPr/>
          </p:nvSpPr>
          <p:spPr>
            <a:xfrm>
              <a:off x="323528" y="604353"/>
              <a:ext cx="288032" cy="590931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23528" y="75323"/>
              <a:ext cx="8692774" cy="58477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ОСНОВНАЯ ЧАСТЬ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ЭКОНОМИЧЕСКАЯ БЕЗОПАСНОСТЬ НА РЫНКЕ ЦЕННЫХ   </a:t>
              </a:r>
              <a:b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           БУМАГ - </a:t>
              </a:r>
              <a:r>
                <a:rPr lang="ru-RU" sz="1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ТЕХНОГЕННЫЙ АСПЕКТ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11560" y="739077"/>
              <a:ext cx="8280920" cy="30777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МИНИМАЛЬНО НЕОБХОДИМАЯ ТЕХНИЧЕСКАЯ ПОДДЕРЖКА ТРЕЙДИНГА</a:t>
              </a:r>
            </a:p>
          </p:txBody>
        </p:sp>
        <p:pic>
          <p:nvPicPr>
            <p:cNvPr id="1029" name="Picture 5" descr="C:\Users\Sergey\Desktop\Программы-для-анализа-объемов-2-150x150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6735" y="1046854"/>
              <a:ext cx="142875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C:\Users\Sergey\Desktop\marketstat-0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2872365"/>
              <a:ext cx="142875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1" name="Picture 7" descr="C:\Users\Sergey\Desktop\mobile-terminal-150x150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861" y="4843533"/>
              <a:ext cx="142875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726735" y="2475604"/>
              <a:ext cx="1428750" cy="40011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Программа для анализа рынка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17366" y="4310320"/>
              <a:ext cx="1428750" cy="553998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Онлайн-сервис «Статистика трейдера»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4937" y="6272283"/>
              <a:ext cx="1428750" cy="40011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Мобильный трейдинг</a:t>
              </a:r>
            </a:p>
          </p:txBody>
        </p:sp>
        <p:pic>
          <p:nvPicPr>
            <p:cNvPr id="1032" name="Picture 8" descr="C:\Users\Sergey\Desktop\signals4deals-2-150x150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7784" y="1070549"/>
              <a:ext cx="1428750" cy="14050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2621960" y="2452680"/>
              <a:ext cx="1428750" cy="40011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Облачный сервис для анализа рынка</a:t>
              </a:r>
            </a:p>
          </p:txBody>
        </p:sp>
        <p:pic>
          <p:nvPicPr>
            <p:cNvPr id="1033" name="Picture 9" descr="C:\Users\Sergey\Desktop\teamviewer-10-150x150.jp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1960" y="2872365"/>
              <a:ext cx="142875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2595692" y="4301115"/>
              <a:ext cx="1428750" cy="707886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Дистанционное управление торговым терминалом</a:t>
              </a:r>
            </a:p>
          </p:txBody>
        </p:sp>
        <p:pic>
          <p:nvPicPr>
            <p:cNvPr id="1034" name="Picture 10" descr="C:\Users\Sergey\Desktop\evernote-150x150.jp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5692" y="5080772"/>
              <a:ext cx="1182687" cy="11826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TextBox 22"/>
            <p:cNvSpPr txBox="1"/>
            <p:nvPr/>
          </p:nvSpPr>
          <p:spPr>
            <a:xfrm>
              <a:off x="2595692" y="6267442"/>
              <a:ext cx="1428750" cy="246221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Журнал сделок</a:t>
              </a:r>
            </a:p>
          </p:txBody>
        </p:sp>
        <p:pic>
          <p:nvPicPr>
            <p:cNvPr id="1035" name="Picture 11" descr="C:\Users\Sergey\Desktop\Обзор-программы-ATAS-1-150x150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5976" y="1070549"/>
              <a:ext cx="142875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TextBox 24"/>
            <p:cNvSpPr txBox="1"/>
            <p:nvPr/>
          </p:nvSpPr>
          <p:spPr>
            <a:xfrm>
              <a:off x="4355976" y="2472255"/>
              <a:ext cx="1428750" cy="40011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Анализ объёма торгов</a:t>
              </a:r>
            </a:p>
          </p:txBody>
        </p:sp>
        <p:pic>
          <p:nvPicPr>
            <p:cNvPr id="1036" name="Picture 12" descr="C:\Users\Sergey\Desktop\Функционал-платформы-Volfix-1-150x150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5976" y="2875714"/>
              <a:ext cx="142875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TextBox 26"/>
            <p:cNvSpPr txBox="1"/>
            <p:nvPr/>
          </p:nvSpPr>
          <p:spPr>
            <a:xfrm>
              <a:off x="4355976" y="4301115"/>
              <a:ext cx="1428750" cy="553998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Информационно-аналитический сервис</a:t>
              </a:r>
            </a:p>
          </p:txBody>
        </p:sp>
        <p:pic>
          <p:nvPicPr>
            <p:cNvPr id="1037" name="Picture 13" descr="C:\Users\Sergey\Desktop\volfixalert-3-150x150.jpg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5976" y="4816841"/>
              <a:ext cx="142875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TextBox 28"/>
            <p:cNvSpPr txBox="1"/>
            <p:nvPr/>
          </p:nvSpPr>
          <p:spPr>
            <a:xfrm>
              <a:off x="4351024" y="6263459"/>
              <a:ext cx="1428750" cy="40011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Оповещение о ситуации на рынке</a:t>
              </a:r>
            </a:p>
          </p:txBody>
        </p:sp>
        <p:pic>
          <p:nvPicPr>
            <p:cNvPr id="1038" name="Picture 14" descr="C:\Users\Sergey\Desktop\Snagit1-150x150.png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0192" y="1096176"/>
              <a:ext cx="1656184" cy="13821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TextBox 31"/>
            <p:cNvSpPr txBox="1"/>
            <p:nvPr/>
          </p:nvSpPr>
          <p:spPr>
            <a:xfrm>
              <a:off x="6300192" y="2481535"/>
              <a:ext cx="1656184" cy="40011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Программы для создания скриншотов</a:t>
              </a:r>
            </a:p>
          </p:txBody>
        </p:sp>
        <p:pic>
          <p:nvPicPr>
            <p:cNvPr id="1039" name="Picture 15" descr="C:\Users\Sergey\Desktop\smartx_analiz_gorizontalnogo_obema_4-150x150.png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0192" y="2920501"/>
              <a:ext cx="1656184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TextBox 33"/>
            <p:cNvSpPr txBox="1"/>
            <p:nvPr/>
          </p:nvSpPr>
          <p:spPr>
            <a:xfrm>
              <a:off x="6266044" y="4343009"/>
              <a:ext cx="1690331" cy="246221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Профиль рынка</a:t>
              </a:r>
            </a:p>
          </p:txBody>
        </p:sp>
        <p:pic>
          <p:nvPicPr>
            <p:cNvPr id="1040" name="Picture 16" descr="C:\Users\Sergey\Desktop\Оптимизация-рабочего-стола-трейдера1-150x150.png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0191" y="4612946"/>
              <a:ext cx="1656183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6" name="TextBox 35"/>
            <p:cNvSpPr txBox="1"/>
            <p:nvPr/>
          </p:nvSpPr>
          <p:spPr>
            <a:xfrm>
              <a:off x="6300192" y="6016069"/>
              <a:ext cx="1656182" cy="40011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Оптимизация рабочего стола трейдера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4310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871296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 РАБОЧЕГО МЕСТА ТРЕЙДЕРА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557972"/>
            <a:ext cx="288032" cy="59093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2050" name="Picture 2" descr="C:\Users\Sergey\Desktop\Мониторы-для-трейдинга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576" y="620688"/>
            <a:ext cx="8430560" cy="5178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78469" y="5842632"/>
            <a:ext cx="8734616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достижения высоких результатов в любой бизнес-сфере требуется комфортная атмосфера, позволяющая максимально продуктивно выполнять необходимую работу. Трейдинг – не исключение.</a:t>
            </a:r>
          </a:p>
        </p:txBody>
      </p:sp>
    </p:spTree>
    <p:extLst>
      <p:ext uri="{BB962C8B-B14F-4D97-AF65-F5344CB8AC3E}">
        <p14:creationId xmlns:p14="http://schemas.microsoft.com/office/powerpoint/2010/main" val="3794958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Группа 26"/>
          <p:cNvGrpSpPr/>
          <p:nvPr/>
        </p:nvGrpSpPr>
        <p:grpSpPr>
          <a:xfrm>
            <a:off x="218697" y="153827"/>
            <a:ext cx="8836790" cy="6457471"/>
            <a:chOff x="218697" y="153827"/>
            <a:chExt cx="8836790" cy="6457471"/>
          </a:xfrm>
        </p:grpSpPr>
        <p:sp>
          <p:nvSpPr>
            <p:cNvPr id="25" name="TextBox 24"/>
            <p:cNvSpPr txBox="1"/>
            <p:nvPr/>
          </p:nvSpPr>
          <p:spPr>
            <a:xfrm>
              <a:off x="218697" y="701988"/>
              <a:ext cx="288032" cy="590931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  <a:p>
              <a:endParaRPr lang="ru-RU" dirty="0"/>
            </a:p>
          </p:txBody>
        </p:sp>
        <p:grpSp>
          <p:nvGrpSpPr>
            <p:cNvPr id="26" name="Группа 25"/>
            <p:cNvGrpSpPr/>
            <p:nvPr/>
          </p:nvGrpSpPr>
          <p:grpSpPr>
            <a:xfrm>
              <a:off x="218697" y="153827"/>
              <a:ext cx="8836790" cy="5813457"/>
              <a:chOff x="218697" y="153827"/>
              <a:chExt cx="8836790" cy="5813457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218697" y="153827"/>
                <a:ext cx="8836790" cy="58477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ru-RU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ОСНОВНАЯ ЧАСТЬ</a:t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ЭКОНОМИЧЕСКАЯ БЕЗОПАСНОСТЬ НА РЫНКЕ ЦЕННЫХ   </a:t>
                </a:r>
                <a:b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БУМАГ - </a:t>
                </a:r>
                <a:r>
                  <a:rPr lang="ru-RU" sz="1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ПРОБЛЕМЫ И </a:t>
                </a:r>
                <a:r>
                  <a:rPr lang="ru-RU" sz="16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ЗАДАЧИ</a:t>
                </a:r>
              </a:p>
            </p:txBody>
          </p:sp>
          <p:sp>
            <p:nvSpPr>
              <p:cNvPr id="2" name="TextBox 1"/>
              <p:cNvSpPr txBox="1"/>
              <p:nvPr/>
            </p:nvSpPr>
            <p:spPr>
              <a:xfrm>
                <a:off x="362713" y="980728"/>
                <a:ext cx="8692774" cy="577081"/>
              </a:xfrm>
              <a:prstGeom prst="rect">
                <a:avLst/>
              </a:prstGeom>
              <a:solidFill>
                <a:srgbClr val="CCFFCC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05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ПРОБЛЕМЫ И ЗАДАЧИ РАССМАТРИВАЮТСЯ В КОНТЕКСТЕ СООТНОШЕНИЯ РЕАЛЬНОГО СОСТОЯНИЯ ДЕЛ НА ФОНДОВОМ РЫНКЕ УКРАИНЫ И ПОТЕНЦИАЛЬНЫХ ВОЗМОЖНОСТЕЙ УНИВЕРСИТЕТА КОНСТРУКТИВНО ВЛИЯТЬ НА ИЗМЕНЕНИЯ В ЛУЧШУЮ СТОРОНУ ПУТЕМ ПОВЫШЕНИЯ КАЧЕСТВА ПОДГОТОВКИ СПЕЦИАЛИСТОВ ДЛЯ БИРЖЕВОЙ ДЕЯТЕЛЬНОСТИ </a:t>
                </a:r>
                <a:endParaRPr lang="uk-UA" sz="105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5940152" y="1700808"/>
                <a:ext cx="1761015" cy="30777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ЗАДАЧИ</a:t>
                </a:r>
                <a:endParaRPr lang="uk-UA" sz="14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4" name="Группа 23"/>
              <p:cNvGrpSpPr/>
              <p:nvPr/>
            </p:nvGrpSpPr>
            <p:grpSpPr>
              <a:xfrm>
                <a:off x="611560" y="1700808"/>
                <a:ext cx="4514798" cy="4266476"/>
                <a:chOff x="345234" y="1700807"/>
                <a:chExt cx="4514798" cy="4266476"/>
              </a:xfrm>
            </p:grpSpPr>
            <p:cxnSp>
              <p:nvCxnSpPr>
                <p:cNvPr id="20" name="Прямая соединительная линия 19"/>
                <p:cNvCxnSpPr/>
                <p:nvPr/>
              </p:nvCxnSpPr>
              <p:spPr>
                <a:xfrm flipV="1">
                  <a:off x="4067944" y="4221088"/>
                  <a:ext cx="792088" cy="1275211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Прямая соединительная линия 16"/>
                <p:cNvCxnSpPr/>
                <p:nvPr/>
              </p:nvCxnSpPr>
              <p:spPr>
                <a:xfrm>
                  <a:off x="4139952" y="4301807"/>
                  <a:ext cx="720080" cy="0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Прямая соединительная линия 11"/>
                <p:cNvCxnSpPr/>
                <p:nvPr/>
              </p:nvCxnSpPr>
              <p:spPr>
                <a:xfrm>
                  <a:off x="4139952" y="2780928"/>
                  <a:ext cx="651422" cy="1520879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" name="TextBox 2"/>
                <p:cNvSpPr txBox="1"/>
                <p:nvPr/>
              </p:nvSpPr>
              <p:spPr>
                <a:xfrm>
                  <a:off x="1243220" y="1700807"/>
                  <a:ext cx="1761015" cy="307777"/>
                </a:xfrm>
                <a:prstGeom prst="rect">
                  <a:avLst/>
                </a:prstGeom>
                <a:solidFill>
                  <a:srgbClr val="FFFF00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400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ПРОБЛЕМИ</a:t>
                  </a:r>
                  <a:endParaRPr lang="uk-UA" sz="1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362713" y="2204864"/>
                  <a:ext cx="3849247" cy="1384995"/>
                </a:xfrm>
                <a:prstGeom prst="rect">
                  <a:avLst/>
                </a:prstGeom>
                <a:solidFill>
                  <a:srgbClr val="FFFFCC"/>
                </a:solidFill>
                <a:effectLst>
                  <a:outerShdw blurRad="368300" dist="76200" dir="8160000" sx="106000" sy="106000" algn="l" rotWithShape="0">
                    <a:srgbClr val="FF0000">
                      <a:alpha val="40000"/>
                    </a:srgb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ru-RU" sz="1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Развитый и открытый фондовый рынок в стране характеризует как правило сильную, и стабильную экономику, и способствует привлечению инвесторов из других стран. </a:t>
                  </a:r>
                  <a:r>
                    <a:rPr lang="ru-RU" sz="1400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К сожалению, фондовый рынок Украины нельзя характеризовать как таковой.</a:t>
                  </a:r>
                  <a:endParaRPr lang="uk-UA" sz="1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362711" y="3717032"/>
                  <a:ext cx="3849247" cy="1169551"/>
                </a:xfrm>
                <a:prstGeom prst="rect">
                  <a:avLst/>
                </a:prstGeom>
                <a:solidFill>
                  <a:srgbClr val="FFFFCC"/>
                </a:solidFill>
                <a:effectLst>
                  <a:outerShdw blurRad="368300" dist="76200" dir="8160000" sx="106000" sy="106000" algn="l" rotWithShape="0">
                    <a:srgbClr val="FF0000">
                      <a:alpha val="40000"/>
                    </a:srgb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ru-RU" sz="1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Рынок ценных бумаг Украины по объему своего торгового оборота </a:t>
                  </a:r>
                  <a:r>
                    <a:rPr lang="ru-RU" sz="1400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продолжает значительно уступать</a:t>
                  </a:r>
                  <a:r>
                    <a:rPr lang="ru-RU" sz="1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не только более развитым биржевым рынкам России и Польши, но и ряду других соседних стран.</a:t>
                  </a:r>
                  <a:endParaRPr lang="uk-UA" sz="1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345234" y="5013176"/>
                  <a:ext cx="3849247" cy="954107"/>
                </a:xfrm>
                <a:prstGeom prst="rect">
                  <a:avLst/>
                </a:prstGeom>
                <a:solidFill>
                  <a:srgbClr val="FFFFCC"/>
                </a:solidFill>
                <a:effectLst>
                  <a:outerShdw blurRad="368300" dist="76200" dir="8160000" sx="106000" sy="106000" algn="l" rotWithShape="0">
                    <a:srgbClr val="FF0000">
                      <a:alpha val="40000"/>
                    </a:srgb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ru-RU" sz="1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Развитию рынка препятствуют несовершенство и </a:t>
                  </a:r>
                  <a:r>
                    <a:rPr lang="ru-RU" sz="1400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серьезные пробелы в законодательном и нормативном регулировании</a:t>
                  </a:r>
                  <a:r>
                    <a:rPr lang="ru-RU" sz="1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деятельности участников фондового рынка.</a:t>
                  </a:r>
                  <a:endParaRPr lang="uk-UA" sz="1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0" name="TextBox 9"/>
              <p:cNvSpPr txBox="1"/>
              <p:nvPr/>
            </p:nvSpPr>
            <p:spPr>
              <a:xfrm>
                <a:off x="5004048" y="2603199"/>
                <a:ext cx="3849247" cy="2893100"/>
              </a:xfrm>
              <a:prstGeom prst="rect">
                <a:avLst/>
              </a:prstGeom>
              <a:solidFill>
                <a:srgbClr val="FFFFCC"/>
              </a:solidFill>
              <a:effectLst>
                <a:outerShdw blurRad="368300" dist="76200" dir="8160000" sx="106000" sy="106000" algn="l" rotWithShape="0">
                  <a:srgbClr val="00B050">
                    <a:alpha val="40000"/>
                  </a:srgb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Создать в университете (на базе кафедры предпринимательства, торговли и биржевой деятельности) </a:t>
                </a:r>
                <a:r>
                  <a:rPr lang="ru-RU" sz="1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экспериментальную научно-практическую площадку</a:t>
                </a:r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программными заданиями которой определить:</a:t>
                </a:r>
              </a:p>
              <a:p>
                <a:pPr algn="just"/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изучение и обобщение опыта наиболее успешных фондовых рынков и возможностей его заимствования в Украине; </a:t>
                </a:r>
              </a:p>
              <a:p>
                <a:pPr algn="just"/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поиски путей преодоления препятствий  на пути к созданию инвестиционной привлекательности Украины; </a:t>
                </a:r>
              </a:p>
              <a:p>
                <a:pPr algn="just"/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разработка моделей успешного функцио-нирования фондового рынка в Украине.</a:t>
                </a:r>
                <a:endParaRPr lang="uk-UA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60263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701988"/>
            <a:ext cx="288032" cy="59093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88640"/>
            <a:ext cx="8764782" cy="8617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ЗАКЛЮЧИТЕЛЬНАЯ ЧАСТЬ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ПУТИ И СПОСОБЫ РЕШЕНИЯ ЗАДАЧ КАЧЕСТВЕННОЙ ПОДГОТОВКИ СПЕЦИАЛИСТОВ ДЛЯ БИРЖЕВОЙ ДЕЯТЕЛЬНОСТИ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552" y="1268760"/>
            <a:ext cx="8476750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содержании обучения должны найти отражение проблемы и трудности в плане становления и развития фондового рынка в Украине на современном этапе. Изучение этих вопросов должно сопровождаться весомой практической составляющей;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2924944"/>
            <a:ext cx="8476750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лаборатории технической поддержки трейдинга и организация на её базе практической подготовки специалистов для работы на фондовом рынке;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4005064"/>
            <a:ext cx="8476750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к учебному процессу в лаборатории технической поддержки трейдинга   практических специалистов, имеющих опыт работы на бирже. </a:t>
            </a:r>
            <a:r>
              <a:rPr lang="ru-RU" dirty="0"/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работе на фондовом рынке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невозможно без непосредственного участия опытных трейдеров.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7461" y="5687968"/>
            <a:ext cx="8476750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межкафедрального взаимодействия с целью качественного освоения программно-аппаратного обеспечения и технической поддержки биржевой деятельности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211960" y="2469089"/>
            <a:ext cx="216024" cy="383847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b="1">
              <a:ln w="18000">
                <a:solidFill>
                  <a:srgbClr val="FF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4211960" y="3585674"/>
            <a:ext cx="216024" cy="383847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b="1">
              <a:ln w="18000">
                <a:solidFill>
                  <a:srgbClr val="FF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4189244" y="5224330"/>
            <a:ext cx="216024" cy="383847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b="1">
              <a:ln w="18000">
                <a:solidFill>
                  <a:srgbClr val="FF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41179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737</Words>
  <Application>Microsoft Office PowerPoint</Application>
  <PresentationFormat>Экран (4:3)</PresentationFormat>
  <Paragraphs>221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Sergey</dc:creator>
  <cp:lastModifiedBy>Владимир Сотниченко</cp:lastModifiedBy>
  <cp:revision>49</cp:revision>
  <dcterms:created xsi:type="dcterms:W3CDTF">2017-05-22T14:05:11Z</dcterms:created>
  <dcterms:modified xsi:type="dcterms:W3CDTF">2017-06-08T06:34:51Z</dcterms:modified>
</cp:coreProperties>
</file>