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  <p:sldId id="261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358997148465"/>
          <c:y val="6.2002370107025147E-2"/>
          <c:w val="0.84478706069695964"/>
          <c:h val="0.66460141994804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%  смартфонов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%  смартфонов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18-50 лет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%  смартфонов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до 30 лет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%  смартфонов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%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1465984"/>
        <c:axId val="131467904"/>
      </c:barChart>
      <c:catAx>
        <c:axId val="1314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1467904"/>
        <c:crosses val="autoZero"/>
        <c:auto val="1"/>
        <c:lblAlgn val="ctr"/>
        <c:lblOffset val="100"/>
        <c:noMultiLvlLbl val="0"/>
      </c:catAx>
      <c:valAx>
        <c:axId val="1314679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1465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угрозы</c:v>
                </c:pt>
              </c:strCache>
            </c:strRef>
          </c:tx>
          <c:dLbls>
            <c:dLbl>
              <c:idx val="0"/>
              <c:layout>
                <c:manualLayout>
                  <c:x val="-0.21715182688034662"/>
                  <c:y val="-0.1027171223399420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Мобильность сотрудников</c:v>
                </c:pt>
                <c:pt idx="1">
                  <c:v>Интернет вещей</c:v>
                </c:pt>
                <c:pt idx="2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0.504</c:v>
                </c:pt>
                <c:pt idx="1">
                  <c:v>0.20499999999999999</c:v>
                </c:pt>
                <c:pt idx="2" formatCode="0%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DC7F-9DF0-4004-AE89-1C14EEF7B131}" type="datetimeFigureOut">
              <a:rPr lang="ru-RU" smtClean="0"/>
              <a:t>08.06.2017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88E33-4BDB-4424-A2B5-A200A8BEA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79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1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6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2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6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88E33-4BDB-4424-A2B5-A200A8BEAF7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0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A378-1C63-45E2-A2F6-D83145C5F03A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0D1-8074-48EE-AF2E-413A660E93EB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F581-B8F6-45B7-B98B-841EEC7CADF9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2A3F-8195-4B4F-AFE4-47D95C42F2F8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8DB7-22C8-4C21-AD87-D1124B27F4AC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A806-CD35-49DB-9CC5-B016CE36825F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728B-558B-4161-9035-0F4B8D3601E8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371A-256B-45B6-9A64-56B593012BD2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CBB-59BA-46BF-96C2-CEDD62FEF640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7BD-C812-4EB9-BBBC-07D11AC0CBAF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863-4519-4C16-A95D-2A3DB1FEAE1E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87D182-9919-4DA3-89EF-D1446BBDBB26}" type="datetime1">
              <a:rPr lang="ru-RU" smtClean="0"/>
              <a:t>08.06.2017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543800" cy="2952328"/>
          </a:xfrm>
        </p:spPr>
        <p:txBody>
          <a:bodyPr/>
          <a:lstStyle/>
          <a:p>
            <a:pPr algn="ctr"/>
            <a:r>
              <a:rPr lang="ru-RU" sz="4000" b="1" dirty="0" smtClean="0"/>
              <a:t>СРЕДСТВА ЗАЩИТЫ СОВРЕМЕННЫХ МОБИЛЬНЫХ УСТРОЙСТВ В СЕТЯХ НОВОГО ПОКОЛЕНИЯ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486600" cy="1593304"/>
          </a:xfrm>
        </p:spPr>
        <p:txBody>
          <a:bodyPr>
            <a:normAutofit/>
          </a:bodyPr>
          <a:lstStyle/>
          <a:p>
            <a:pPr algn="r"/>
            <a:r>
              <a:rPr lang="uk-UA" i="1" dirty="0"/>
              <a:t>Платоненко Артем Вадимович</a:t>
            </a:r>
            <a:br>
              <a:rPr lang="uk-UA" i="1" dirty="0"/>
            </a:br>
            <a:r>
              <a:rPr lang="uk-UA" i="1" dirty="0"/>
              <a:t> асп</a:t>
            </a:r>
            <a:r>
              <a:rPr lang="ru-RU" i="1" dirty="0"/>
              <a:t>и</a:t>
            </a:r>
            <a:r>
              <a:rPr lang="uk-UA" i="1" dirty="0"/>
              <a:t>рант, старший преподаватель</a:t>
            </a:r>
            <a:br>
              <a:rPr lang="uk-UA" i="1" dirty="0"/>
            </a:br>
            <a:r>
              <a:rPr lang="uk-UA" i="1" dirty="0"/>
              <a:t>кафедры Систем </a:t>
            </a:r>
            <a:r>
              <a:rPr lang="ru-RU" i="1" dirty="0" smtClean="0"/>
              <a:t>технической</a:t>
            </a:r>
            <a:r>
              <a:rPr lang="uk-UA" i="1" dirty="0" smtClean="0"/>
              <a:t> </a:t>
            </a:r>
            <a:r>
              <a:rPr lang="ru-RU" i="1" dirty="0" smtClean="0"/>
              <a:t>защиты</a:t>
            </a:r>
            <a:r>
              <a:rPr lang="uk-UA" i="1" dirty="0" smtClean="0"/>
              <a:t> </a:t>
            </a:r>
            <a:r>
              <a:rPr lang="ru-RU" i="1" dirty="0"/>
              <a:t>информации</a:t>
            </a:r>
            <a:r>
              <a:rPr lang="uk-UA" i="1" dirty="0"/>
              <a:t/>
            </a:r>
            <a:br>
              <a:rPr lang="uk-UA" i="1" dirty="0"/>
            </a:br>
            <a:r>
              <a:rPr lang="ru-RU" i="1" dirty="0" smtClean="0"/>
              <a:t>Государственный</a:t>
            </a:r>
            <a:r>
              <a:rPr lang="uk-UA" i="1" dirty="0" smtClean="0"/>
              <a:t> </a:t>
            </a:r>
            <a:r>
              <a:rPr lang="ru-RU" i="1" dirty="0" smtClean="0"/>
              <a:t>университет</a:t>
            </a:r>
            <a:r>
              <a:rPr lang="uk-UA" i="1" dirty="0" smtClean="0"/>
              <a:t> </a:t>
            </a:r>
            <a:r>
              <a:rPr lang="ru-RU" i="1" dirty="0" smtClean="0"/>
              <a:t>телекоммуникаций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412776"/>
            <a:ext cx="8299462" cy="525658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WannaCry нанес ущерб более чем на $1 млрд и принёс создателям доход в сумме $116,5 </a:t>
            </a:r>
            <a:r>
              <a:rPr lang="ru-RU" dirty="0" smtClean="0"/>
              <a:t>тыс</a:t>
            </a:r>
            <a:r>
              <a:rPr lang="ru-RU" dirty="0"/>
              <a:t>, </a:t>
            </a:r>
            <a:r>
              <a:rPr lang="ru-RU" dirty="0" smtClean="0"/>
              <a:t>заразив более 200 </a:t>
            </a:r>
            <a:r>
              <a:rPr lang="ru-RU" dirty="0"/>
              <a:t>000 компьютеров в более чем 150 странах мира.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Страны, подвергшиеся атаке WannaC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/>
          <a:stretch/>
        </p:blipFill>
        <p:spPr bwMode="auto">
          <a:xfrm>
            <a:off x="131480" y="2889352"/>
            <a:ext cx="8112928" cy="37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412776"/>
            <a:ext cx="8299462" cy="525658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/>
              <a:t>- От вируса пострадало около </a:t>
            </a:r>
            <a:r>
              <a:rPr lang="ru-RU" dirty="0"/>
              <a:t>48 больниц и клиник Британской национальной службы </a:t>
            </a:r>
            <a:r>
              <a:rPr lang="ru-RU" dirty="0" smtClean="0"/>
              <a:t>здравоохранения.</a:t>
            </a:r>
          </a:p>
          <a:p>
            <a:pPr marL="114300" indent="0" algn="just">
              <a:buNone/>
            </a:pPr>
            <a:r>
              <a:rPr lang="ru-RU" dirty="0" smtClean="0"/>
              <a:t>- Некоторые госпитал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даже приостановили прием новых пациентов, а весь персонал был отправлен домой.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- Национальный </a:t>
            </a:r>
            <a:r>
              <a:rPr lang="ru-RU" dirty="0"/>
              <a:t>госпиталь Лондона отправлял всех новых пациентов в другие учреждения.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upload.wikimedia.org/wikipedia/commons/thumb/3/35/NHS_NNUH_entrance.jpg/800px-NHS_NNUH_entr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10128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wannacrypt london hospi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11428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992688" cy="2836912"/>
          </a:xfrm>
        </p:spPr>
        <p:txBody>
          <a:bodyPr>
            <a:normAutofit/>
          </a:bodyPr>
          <a:lstStyle/>
          <a:p>
            <a:pPr marL="114300" indent="249238" algn="just">
              <a:buNone/>
            </a:pPr>
            <a:r>
              <a:rPr lang="ru-RU" sz="2000" dirty="0"/>
              <a:t>В свою очередь, количество сим-карт на рынке Украины продолжает уменьшаться, несмотря на продажу большого количества смартфонов на две сим-карты (</a:t>
            </a:r>
            <a:r>
              <a:rPr lang="ru-RU" sz="2000" b="1" dirty="0"/>
              <a:t>более 90%</a:t>
            </a:r>
            <a:r>
              <a:rPr lang="ru-RU" sz="2000" dirty="0"/>
              <a:t>) можно сделать вывод, что пользователи стали больше уделять внимание экономии в использовании ресурсов сети и более добросовестно относиться к возможностей своих устройств.</a:t>
            </a:r>
          </a:p>
          <a:p>
            <a:pPr marL="114300" indent="249238" algn="just">
              <a:buNone/>
            </a:pPr>
            <a:r>
              <a:rPr lang="ru-RU" sz="2000" dirty="0"/>
              <a:t>Таким образом, это можно считать определенным ограничением для злоумышленников, хотя и не существенным.</a:t>
            </a:r>
            <a:endParaRPr lang="uk-UA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7990" b="7105"/>
          <a:stretch/>
        </p:blipFill>
        <p:spPr bwMode="auto">
          <a:xfrm>
            <a:off x="6444208" y="4005064"/>
            <a:ext cx="1800000" cy="26793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73401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... для более эффективной защиты надо быть внимательным, использовать проверенное программное обеспечение, различные пароли для учетных записей, блокировки устройства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(</a:t>
            </a:r>
            <a:r>
              <a:rPr lang="ru-RU" sz="2000" i="1" dirty="0"/>
              <a:t>пин-код, пароль и т.д.), удаленное управление на случай потери.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10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1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006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sz="2000" b="1" dirty="0"/>
              <a:t>Программно-аппаратные средства, которые приходят на помощь</a:t>
            </a:r>
            <a:endParaRPr lang="en-US" dirty="0"/>
          </a:p>
          <a:p>
            <a:pPr marL="114300" indent="0">
              <a:buNone/>
            </a:pPr>
            <a:endParaRPr lang="uk-UA" dirty="0" smtClean="0"/>
          </a:p>
          <a:p>
            <a:pPr marL="114300" indent="0">
              <a:buNone/>
            </a:pPr>
            <a:endParaRPr lang="uk-UA" dirty="0" smtClean="0"/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endParaRPr lang="uk-UA" dirty="0" smtClean="0"/>
          </a:p>
          <a:p>
            <a:pPr marL="114300" indent="0">
              <a:buNone/>
            </a:pPr>
            <a:endParaRPr lang="uk-UA" sz="1800" dirty="0" smtClean="0"/>
          </a:p>
          <a:p>
            <a:pPr marL="114300" indent="0">
              <a:buNone/>
            </a:pPr>
            <a:endParaRPr lang="uk-UA" sz="1800" dirty="0"/>
          </a:p>
          <a:p>
            <a:pPr marL="114300" indent="0">
              <a:buNone/>
            </a:pPr>
            <a:endParaRPr lang="uk-UA" sz="1800" dirty="0" smtClean="0"/>
          </a:p>
          <a:p>
            <a:pPr marL="114300" indent="0">
              <a:buNone/>
            </a:pPr>
            <a:endParaRPr lang="uk-UA" sz="1800" dirty="0"/>
          </a:p>
          <a:p>
            <a:pPr marL="114300" indent="0">
              <a:buNone/>
            </a:pPr>
            <a:endParaRPr lang="uk-UA" sz="1800" dirty="0" smtClean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 algn="just">
              <a:buNone/>
            </a:pPr>
            <a:endParaRPr lang="ru-RU" sz="1800" dirty="0" smtClean="0"/>
          </a:p>
          <a:p>
            <a:pPr marL="114300" indent="0" algn="just">
              <a:buNone/>
            </a:pPr>
            <a:r>
              <a:rPr lang="en-US" sz="1800" dirty="0" smtClean="0"/>
              <a:t>NGFW</a:t>
            </a:r>
            <a:r>
              <a:rPr lang="uk-UA" sz="1800" dirty="0" smtClean="0"/>
              <a:t> </a:t>
            </a:r>
            <a:r>
              <a:rPr lang="uk-UA" sz="1800" dirty="0"/>
              <a:t>(</a:t>
            </a:r>
            <a:r>
              <a:rPr lang="ru-RU" sz="1800" dirty="0"/>
              <a:t>Next Generation </a:t>
            </a:r>
            <a:r>
              <a:rPr lang="ru-RU" sz="1800" dirty="0" smtClean="0"/>
              <a:t>Firewall)</a:t>
            </a:r>
            <a:r>
              <a:rPr lang="uk-UA" sz="1800" dirty="0" smtClean="0"/>
              <a:t> </a:t>
            </a:r>
            <a:r>
              <a:rPr lang="uk-UA" sz="1800" dirty="0"/>
              <a:t>– </a:t>
            </a:r>
            <a:r>
              <a:rPr lang="ru-RU" sz="1800" dirty="0"/>
              <a:t>сетевые экраны нового </a:t>
            </a:r>
            <a:r>
              <a:rPr lang="ru-RU" sz="1800" dirty="0" smtClean="0"/>
              <a:t>поколения,</a:t>
            </a:r>
            <a:r>
              <a:rPr lang="ru-RU" sz="1800" dirty="0"/>
              <a:t> </a:t>
            </a:r>
            <a:r>
              <a:rPr lang="ru-RU" sz="1800" dirty="0" smtClean="0"/>
              <a:t>благодаря </a:t>
            </a:r>
            <a:r>
              <a:rPr lang="ru-RU" sz="1800" dirty="0"/>
              <a:t>которым можно ограничить трафик по категориям и </a:t>
            </a:r>
            <a:r>
              <a:rPr lang="ru-RU" sz="1800" dirty="0" smtClean="0"/>
              <a:t>отслеживать поведение </a:t>
            </a:r>
            <a:r>
              <a:rPr lang="ru-RU" sz="1800" dirty="0"/>
              <a:t>пользователей, предоставить доступ необходимым устройствам к определенным сайтам, файлов, программ и оценить возможные риски от них.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1026" name="Picture 2" descr="C:\Users\pc\Desktop\fortinet-utm-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385831" cy="30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7" t="43726" r="18200" b="40570"/>
          <a:stretch/>
        </p:blipFill>
        <p:spPr bwMode="auto">
          <a:xfrm>
            <a:off x="5442857" y="3861048"/>
            <a:ext cx="2683239" cy="11487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0" t="42462" r="38662" b="40314"/>
          <a:stretch/>
        </p:blipFill>
        <p:spPr bwMode="auto">
          <a:xfrm>
            <a:off x="5252537" y="1988840"/>
            <a:ext cx="3063879" cy="12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10" name="Picture 2" descr="I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7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234335"/>
            <a:ext cx="8299462" cy="5579041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b="1" dirty="0" smtClean="0"/>
              <a:t>Выводы</a:t>
            </a:r>
          </a:p>
          <a:p>
            <a:pPr marL="114300" indent="0" algn="just">
              <a:buNone/>
            </a:pPr>
            <a:endParaRPr lang="ru-RU" sz="600" b="1" dirty="0" smtClean="0"/>
          </a:p>
          <a:p>
            <a:pPr marL="114300" indent="0" algn="just">
              <a:buNone/>
            </a:pPr>
            <a:r>
              <a:rPr lang="ru-RU" sz="1800" dirty="0" smtClean="0"/>
              <a:t>- Информационная </a:t>
            </a:r>
            <a:r>
              <a:rPr lang="ru-RU" sz="1800" dirty="0"/>
              <a:t>безопасность не влечет за собой возможности заработка, поскольку требует определенных затрат, но благодаря этим расходам </a:t>
            </a:r>
            <a:r>
              <a:rPr lang="ru-RU" sz="1800" dirty="0" smtClean="0"/>
              <a:t>можно </a:t>
            </a:r>
            <a:r>
              <a:rPr lang="ru-RU" sz="1800" dirty="0"/>
              <a:t>защитить учреждения от значительных будущих убытков.</a:t>
            </a:r>
          </a:p>
          <a:p>
            <a:pPr marL="114300" indent="0" algn="just">
              <a:buNone/>
            </a:pPr>
            <a:endParaRPr lang="ru-RU" sz="800" dirty="0"/>
          </a:p>
          <a:p>
            <a:pPr marL="114300" indent="0" algn="just">
              <a:buNone/>
            </a:pPr>
            <a:r>
              <a:rPr lang="ru-RU" sz="1800" dirty="0" smtClean="0"/>
              <a:t>- Неосведомленность </a:t>
            </a:r>
            <a:r>
              <a:rPr lang="ru-RU" sz="1800" dirty="0"/>
              <a:t>пользователей и администраторов сетей, </a:t>
            </a:r>
            <a:r>
              <a:rPr lang="ru-RU" sz="1800" dirty="0" smtClean="0"/>
              <a:t>которая </a:t>
            </a:r>
            <a:r>
              <a:rPr lang="ru-RU" sz="1800" dirty="0"/>
              <a:t>приводит к большой вероятности перехвата информации решается </a:t>
            </a:r>
            <a:r>
              <a:rPr lang="ru-RU" sz="1800" dirty="0" smtClean="0"/>
              <a:t>с помощью обучения </a:t>
            </a:r>
            <a:r>
              <a:rPr lang="ru-RU" sz="1800" dirty="0"/>
              <a:t>правилам информационной безопасности. </a:t>
            </a:r>
          </a:p>
          <a:p>
            <a:pPr marL="114300" indent="0" algn="just">
              <a:buNone/>
            </a:pPr>
            <a:endParaRPr lang="ru-RU" sz="700" dirty="0"/>
          </a:p>
          <a:p>
            <a:pPr marL="114300" indent="0" algn="just">
              <a:buNone/>
            </a:pPr>
            <a:r>
              <a:rPr lang="ru-RU" sz="1800" dirty="0" smtClean="0"/>
              <a:t>- Используя </a:t>
            </a:r>
            <a:r>
              <a:rPr lang="ru-RU" sz="1800" dirty="0"/>
              <a:t>специализированное программно-аппаратное обеспечение </a:t>
            </a:r>
            <a:r>
              <a:rPr lang="ru-RU" sz="1800" dirty="0" smtClean="0"/>
              <a:t>появляется </a:t>
            </a:r>
            <a:r>
              <a:rPr lang="ru-RU" sz="1800" dirty="0"/>
              <a:t>возможность повысить уровень защиты сетей от вредоносных действий, а правильная настройка и ответственное использование личной техники поможет эффективно и безопасно использовать возможности современных мобильных устройств.</a:t>
            </a:r>
          </a:p>
          <a:p>
            <a:pPr marL="114300" indent="0" algn="just">
              <a:buNone/>
            </a:pPr>
            <a:endParaRPr lang="ru-RU" sz="800" dirty="0"/>
          </a:p>
          <a:p>
            <a:pPr marL="114300" indent="0" algn="just">
              <a:buNone/>
            </a:pPr>
            <a:r>
              <a:rPr lang="ru-RU" sz="1800" dirty="0" smtClean="0"/>
              <a:t>- Важно </a:t>
            </a:r>
            <a:r>
              <a:rPr lang="ru-RU" sz="1800" dirty="0"/>
              <a:t>объединять усилия в повышении осведомленности пользователей специалистами в области информационной безопасности, производителями мобильных устройств, провайдерами услуг и технического обеспечения, ведь большинство пользователей, к сожалению даже не задумывается </a:t>
            </a:r>
            <a:r>
              <a:rPr lang="ru-RU" sz="1800" dirty="0" smtClean="0"/>
              <a:t>о возможности </a:t>
            </a:r>
            <a:r>
              <a:rPr lang="ru-RU" sz="1800" dirty="0"/>
              <a:t>того, что их устройства могут подвергаться угрозам.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0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4000" b="1" dirty="0" smtClean="0"/>
          </a:p>
          <a:p>
            <a:pPr marL="114300" indent="0" algn="ctr">
              <a:buNone/>
            </a:pPr>
            <a:endParaRPr lang="ru-RU" sz="4000" b="1" dirty="0" smtClean="0"/>
          </a:p>
          <a:p>
            <a:pPr marL="114300" indent="0" algn="ctr">
              <a:buNone/>
            </a:pPr>
            <a:r>
              <a:rPr lang="ru-RU" sz="5000" b="1" dirty="0" smtClean="0"/>
              <a:t>СПАСИБО ЗА ВНИМАНИЕ!</a:t>
            </a:r>
          </a:p>
          <a:p>
            <a:pPr marL="114300" indent="0" algn="r">
              <a:buNone/>
            </a:pPr>
            <a:endParaRPr lang="uk-UA" sz="2400" i="1" dirty="0" smtClean="0"/>
          </a:p>
          <a:p>
            <a:pPr marL="114300" indent="0" algn="r">
              <a:buNone/>
            </a:pPr>
            <a:endParaRPr lang="uk-UA" sz="2400" i="1" dirty="0"/>
          </a:p>
          <a:p>
            <a:pPr marL="114300" indent="0" algn="r">
              <a:buNone/>
            </a:pPr>
            <a:endParaRPr lang="uk-UA" sz="2400" i="1" dirty="0" smtClean="0"/>
          </a:p>
          <a:p>
            <a:pPr marL="114300" indent="0" algn="ctr">
              <a:buNone/>
            </a:pPr>
            <a:endParaRPr lang="ru-RU" sz="4000" b="1" dirty="0"/>
          </a:p>
          <a:p>
            <a:pPr marL="114300" indent="0" algn="ctr">
              <a:buNone/>
            </a:pPr>
            <a:endParaRPr lang="en-US" sz="40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r>
              <a:rPr lang="uk-UA" dirty="0" smtClean="0"/>
              <a:t>15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6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1368152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000" dirty="0"/>
              <a:t>Современные мобильные устройства стали неотъемлемой частью нашей жизни, но кроме удобства и многих технических возможностей они несут за собой все большую опасность для информации, </a:t>
            </a:r>
            <a:r>
              <a:rPr lang="ru-RU" sz="2000" dirty="0" smtClean="0"/>
              <a:t>которая в </a:t>
            </a:r>
            <a:r>
              <a:rPr lang="ru-RU" sz="2000" dirty="0"/>
              <a:t>них </a:t>
            </a:r>
            <a:r>
              <a:rPr lang="ru-RU" sz="2000" dirty="0" smtClean="0"/>
              <a:t>передается.</a:t>
            </a: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016" y="4186823"/>
            <a:ext cx="6012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Скорость передачи данных в сетях 4G, которая может достигать до 1 </a:t>
            </a:r>
            <a:r>
              <a:rPr lang="ru-RU" sz="2000" dirty="0" smtClean="0"/>
              <a:t>Гбит/с </a:t>
            </a:r>
            <a:r>
              <a:rPr lang="ru-RU" sz="2000" dirty="0"/>
              <a:t>(</a:t>
            </a:r>
            <a:r>
              <a:rPr lang="ru-RU" sz="2000" b="1" dirty="0"/>
              <a:t>в 6 раз </a:t>
            </a:r>
            <a:r>
              <a:rPr lang="ru-RU" sz="2000" dirty="0"/>
              <a:t>больше по сравнению с самыми быстрыми сетями 3G</a:t>
            </a:r>
            <a:r>
              <a:rPr lang="ru-RU" sz="2000" dirty="0" smtClean="0"/>
              <a:t>),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в сетях 5G скорость передачи данных может достигать до 5 </a:t>
            </a:r>
            <a:r>
              <a:rPr lang="ru-RU" sz="2000" dirty="0" smtClean="0"/>
              <a:t>Гбит/с </a:t>
            </a:r>
            <a:r>
              <a:rPr lang="ru-RU" sz="2000" dirty="0"/>
              <a:t>(</a:t>
            </a:r>
            <a:r>
              <a:rPr lang="ru-RU" sz="2000" b="1" dirty="0"/>
              <a:t>в 80 раз </a:t>
            </a:r>
            <a:r>
              <a:rPr lang="ru-RU" sz="2000" dirty="0"/>
              <a:t>больше </a:t>
            </a:r>
            <a:r>
              <a:rPr lang="ru-RU" sz="2000" dirty="0" smtClean="0"/>
              <a:t>заявленной, </a:t>
            </a:r>
            <a:r>
              <a:rPr lang="ru-RU" sz="2000" dirty="0"/>
              <a:t>максимально </a:t>
            </a:r>
            <a:r>
              <a:rPr lang="ru-RU" sz="2000" dirty="0" smtClean="0"/>
              <a:t>возможной, скорости </a:t>
            </a:r>
            <a:r>
              <a:rPr lang="ru-RU" sz="2000" dirty="0"/>
              <a:t>в сетях 3G-операторов Украины</a:t>
            </a:r>
            <a:r>
              <a:rPr lang="ru-RU" sz="2000" dirty="0" smtClean="0"/>
              <a:t>).</a:t>
            </a:r>
            <a:endParaRPr lang="uk-UA" sz="2000" dirty="0"/>
          </a:p>
        </p:txBody>
      </p:sp>
      <p:pic>
        <p:nvPicPr>
          <p:cNvPr id="8194" name="Picture 2" descr="Картинки по запросу 3g 4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05" r="6962" b="9183"/>
          <a:stretch/>
        </p:blipFill>
        <p:spPr bwMode="auto">
          <a:xfrm>
            <a:off x="6228184" y="4397828"/>
            <a:ext cx="2160000" cy="23435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3g 4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1260000" cy="12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mobile information security 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 bwMode="auto">
          <a:xfrm>
            <a:off x="6012160" y="2420888"/>
            <a:ext cx="1796785" cy="180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mobile information security 3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75" y="2746823"/>
            <a:ext cx="1645713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T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208912" cy="1584176"/>
          </a:xfrm>
        </p:spPr>
        <p:txBody>
          <a:bodyPr>
            <a:normAutofit/>
          </a:bodyPr>
          <a:lstStyle/>
          <a:p>
            <a:pPr marL="114300" indent="249238" algn="just">
              <a:buNone/>
            </a:pPr>
            <a:r>
              <a:rPr lang="ru-RU" sz="1800" dirty="0"/>
              <a:t>С использованием высокоскоростных мобильных сетей нового поколения, угрозы информационной безопасности для государственных и частных учреждений увеличиваются, ведь для злоумышленников открываются большие технические возможности, поскольку работники все чаще используют мобильные устройства для удаленной работы, а не только для общения.</a:t>
            </a:r>
            <a:endParaRPr lang="uk-UA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7170" name="Picture 2" descr="Картинки по запросу mobile information security 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15535" b="4871"/>
          <a:stretch/>
        </p:blipFill>
        <p:spPr bwMode="auto">
          <a:xfrm>
            <a:off x="926607" y="2933943"/>
            <a:ext cx="981097" cy="14311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Каждый третий житель Украины (</a:t>
            </a:r>
            <a:r>
              <a:rPr lang="ru-RU" b="1" dirty="0"/>
              <a:t>33%</a:t>
            </a:r>
            <a:r>
              <a:rPr lang="ru-RU" dirty="0"/>
              <a:t>) имеет смартфон с сенсорным экраном, а среди людей в </a:t>
            </a:r>
            <a:r>
              <a:rPr lang="ru-RU" dirty="0" smtClean="0"/>
              <a:t>возрасте </a:t>
            </a:r>
            <a:r>
              <a:rPr lang="ru-RU" dirty="0"/>
              <a:t>18-50 лет - половина (</a:t>
            </a:r>
            <a:r>
              <a:rPr lang="ru-RU" b="1" dirty="0"/>
              <a:t>50%</a:t>
            </a:r>
            <a:r>
              <a:rPr lang="ru-RU" dirty="0"/>
              <a:t>).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По сравнению с 2015 годом наблюдается рост доли людей - с </a:t>
            </a:r>
            <a:r>
              <a:rPr lang="ru-RU" b="1" dirty="0"/>
              <a:t>26%</a:t>
            </a:r>
            <a:r>
              <a:rPr lang="ru-RU" dirty="0"/>
              <a:t> до </a:t>
            </a:r>
            <a:r>
              <a:rPr lang="ru-RU" b="1" dirty="0"/>
              <a:t>33%</a:t>
            </a:r>
            <a:r>
              <a:rPr lang="ru-RU" dirty="0"/>
              <a:t> в случае общего населения </a:t>
            </a:r>
            <a:r>
              <a:rPr lang="ru-RU" dirty="0" smtClean="0"/>
              <a:t>и с </a:t>
            </a:r>
            <a:r>
              <a:rPr lang="ru-RU" b="1" dirty="0"/>
              <a:t>41%</a:t>
            </a:r>
            <a:r>
              <a:rPr lang="ru-RU" dirty="0"/>
              <a:t> до </a:t>
            </a:r>
            <a:r>
              <a:rPr lang="ru-RU" b="1" dirty="0"/>
              <a:t>50%</a:t>
            </a:r>
            <a:r>
              <a:rPr lang="ru-RU" dirty="0"/>
              <a:t> в отношении лиц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 </a:t>
            </a:r>
            <a:r>
              <a:rPr lang="ru-RU" b="1" dirty="0"/>
              <a:t>50 лет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69026414"/>
              </p:ext>
            </p:extLst>
          </p:nvPr>
        </p:nvGraphicFramePr>
        <p:xfrm>
          <a:off x="251520" y="3667102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16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340968"/>
          </a:xfrm>
        </p:spPr>
        <p:txBody>
          <a:bodyPr>
            <a:normAutofit lnSpcReduction="10000"/>
          </a:bodyPr>
          <a:lstStyle/>
          <a:p>
            <a:pPr marL="114300" indent="249238" algn="just">
              <a:buNone/>
            </a:pPr>
            <a:r>
              <a:rPr lang="ru-RU" sz="2000" dirty="0"/>
              <a:t>Типичный пользователь смартфонов - это молодой </a:t>
            </a:r>
            <a:r>
              <a:rPr lang="ru-RU" sz="2000" dirty="0" smtClean="0"/>
              <a:t>человек, не </a:t>
            </a:r>
            <a:r>
              <a:rPr lang="ru-RU" sz="2000" dirty="0"/>
              <a:t>старше 40 лет с высшим образованием, проживающая в средних и крупных городах Украины.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r>
              <a:rPr lang="ru-RU" sz="2000" dirty="0"/>
              <a:t>Большинство (66%) пользуются операционной системой Android, а </a:t>
            </a:r>
            <a:r>
              <a:rPr lang="ru-RU" sz="2000" b="1" dirty="0"/>
              <a:t>68%</a:t>
            </a:r>
            <a:r>
              <a:rPr lang="ru-RU" sz="2000" dirty="0"/>
              <a:t> </a:t>
            </a:r>
            <a:r>
              <a:rPr lang="ru-RU" sz="2000" b="1" dirty="0"/>
              <a:t>пользователей</a:t>
            </a:r>
            <a:r>
              <a:rPr lang="ru-RU" sz="2000" dirty="0"/>
              <a:t> смартфонов имеют опыт установки приложений.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249238" algn="just">
              <a:buNone/>
            </a:pPr>
            <a:r>
              <a:rPr lang="ru-RU" sz="2000" dirty="0"/>
              <a:t>Наиболее популярны социальные сети (73%), игры (61%), навигация (51%), мессенджеры (49%).</a:t>
            </a:r>
            <a:endParaRPr lang="uk-UA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AutoShape 4" descr="Картинки по запросу mobile information security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mobile information security 3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mobile information security 3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Картинки по запросу mobile information security 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/>
          <a:stretch/>
        </p:blipFill>
        <p:spPr bwMode="auto">
          <a:xfrm>
            <a:off x="6516216" y="4941168"/>
            <a:ext cx="1872208" cy="180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5" y="5110152"/>
            <a:ext cx="6208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i="1" dirty="0"/>
              <a:t>Злоумышленник может получить доступ к социальным сетям, личной и корпоративной </a:t>
            </a:r>
            <a:r>
              <a:rPr lang="ru-RU" sz="2000" i="1" dirty="0" smtClean="0"/>
              <a:t>почте, </a:t>
            </a:r>
            <a:r>
              <a:rPr lang="ru-RU" sz="2000" i="1" dirty="0"/>
              <a:t>данных платежных карт, списка контактов, требовать </a:t>
            </a:r>
            <a:r>
              <a:rPr lang="ru-RU" sz="2000" i="1" dirty="0" smtClean="0"/>
              <a:t>деньги, </a:t>
            </a:r>
            <a:r>
              <a:rPr lang="ru-RU" sz="2000" i="1" dirty="0"/>
              <a:t>заблокировав мобильное устройство, использовать его для сетевых атак.</a:t>
            </a:r>
            <a:endParaRPr lang="uk-UA" sz="2000" i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12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089" r="49336" b="59039"/>
          <a:stretch/>
        </p:blipFill>
        <p:spPr bwMode="auto">
          <a:xfrm>
            <a:off x="159279" y="4725144"/>
            <a:ext cx="3476617" cy="2016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3052936"/>
          </a:xfrm>
        </p:spPr>
        <p:txBody>
          <a:bodyPr>
            <a:normAutofit/>
          </a:bodyPr>
          <a:lstStyle/>
          <a:p>
            <a:pPr marL="114300" indent="249238" algn="just">
              <a:buNone/>
            </a:pPr>
            <a:r>
              <a:rPr lang="ru-RU" dirty="0"/>
              <a:t>Уровень раскрытия киберпреступлений в Украине составляет в среднем </a:t>
            </a:r>
            <a:r>
              <a:rPr lang="ru-RU" b="1" dirty="0"/>
              <a:t>50%</a:t>
            </a:r>
            <a:r>
              <a:rPr lang="ru-RU" dirty="0"/>
              <a:t>, при этом </a:t>
            </a:r>
            <a:r>
              <a:rPr lang="ru-RU" b="1" dirty="0"/>
              <a:t>80%</a:t>
            </a:r>
            <a:r>
              <a:rPr lang="ru-RU" dirty="0"/>
              <a:t> пострадавшим удается возместить убытки, которые они понесли в результате действий преступников.</a:t>
            </a:r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i="1" dirty="0" smtClean="0"/>
              <a:t>«…. в ближайшие три </a:t>
            </a:r>
            <a:r>
              <a:rPr lang="ru-RU" i="1" dirty="0"/>
              <a:t>года информационная безопасность будет </a:t>
            </a:r>
            <a:r>
              <a:rPr lang="ru-RU" i="1" dirty="0" smtClean="0"/>
              <a:t>иметь наибольшее </a:t>
            </a:r>
            <a:r>
              <a:rPr lang="ru-RU" i="1" dirty="0"/>
              <a:t>влияние на </a:t>
            </a:r>
            <a:r>
              <a:rPr lang="en-US" i="1" dirty="0" smtClean="0"/>
              <a:t>IT</a:t>
            </a:r>
            <a:r>
              <a:rPr lang="ru-RU" i="1" dirty="0" smtClean="0"/>
              <a:t>-стратегию </a:t>
            </a:r>
            <a:r>
              <a:rPr lang="ru-RU" i="1" dirty="0"/>
              <a:t>компаний</a:t>
            </a:r>
            <a:r>
              <a:rPr lang="ru-RU" i="1" dirty="0" smtClean="0"/>
              <a:t>.»</a:t>
            </a:r>
          </a:p>
          <a:p>
            <a:pPr marL="114300" indent="0" algn="just"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10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422108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По данным опроса в котором приняли участие 502 эксперта в области информационной безопасности и ИТ-специалистов, в рамках форума Cisco «Технологии кибербезопасности»</a:t>
            </a:r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4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268760"/>
            <a:ext cx="7782558" cy="5472608"/>
          </a:xfrm>
        </p:spPr>
        <p:txBody>
          <a:bodyPr>
            <a:normAutofit/>
          </a:bodyPr>
          <a:lstStyle/>
          <a:p>
            <a:pPr marL="114300" indent="249238">
              <a:buNone/>
            </a:pPr>
            <a:r>
              <a:rPr lang="ru-RU" dirty="0"/>
              <a:t>Основным препятствием для защиты компаний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</a:t>
            </a:r>
            <a:r>
              <a:rPr lang="ru-RU" dirty="0"/>
              <a:t>киберугроз </a:t>
            </a:r>
            <a:r>
              <a:rPr lang="ru-RU" b="1" dirty="0"/>
              <a:t>65,1%</a:t>
            </a:r>
            <a:r>
              <a:rPr lang="ru-RU" dirty="0"/>
              <a:t> считают дефицит бюджета,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47</a:t>
            </a:r>
            <a:r>
              <a:rPr lang="ru-RU" b="1" dirty="0"/>
              <a:t>% - недостаток специалистов</a:t>
            </a:r>
            <a:r>
              <a:rPr lang="ru-RU" dirty="0"/>
              <a:t> по </a:t>
            </a:r>
            <a:r>
              <a:rPr lang="en-US" dirty="0" smtClean="0"/>
              <a:t>IT</a:t>
            </a:r>
            <a:r>
              <a:rPr lang="ru-RU" dirty="0" smtClean="0"/>
              <a:t>-безопасности</a:t>
            </a:r>
            <a:r>
              <a:rPr lang="ru-RU" dirty="0"/>
              <a:t>.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lvl="0" indent="0">
              <a:buNone/>
            </a:pPr>
            <a:endParaRPr lang="ru-RU" dirty="0" smtClean="0"/>
          </a:p>
          <a:p>
            <a:pPr marL="114300" lvl="0" indent="0">
              <a:buNone/>
            </a:pPr>
            <a:endParaRPr lang="ru-RU" dirty="0"/>
          </a:p>
          <a:p>
            <a:pPr marL="114300" lvl="0" indent="0">
              <a:buNone/>
            </a:pPr>
            <a:endParaRPr lang="ru-RU" dirty="0" smtClean="0"/>
          </a:p>
          <a:p>
            <a:pPr marL="114300" lvl="0" indent="0">
              <a:buNone/>
            </a:pPr>
            <a:endParaRPr lang="ru-RU" dirty="0" smtClean="0"/>
          </a:p>
          <a:p>
            <a:pPr marL="114300" lvl="0" indent="249238">
              <a:buNone/>
            </a:pPr>
            <a:r>
              <a:rPr lang="ru-RU" dirty="0" smtClean="0"/>
              <a:t>Основные </a:t>
            </a:r>
            <a:r>
              <a:rPr lang="ru-RU" dirty="0"/>
              <a:t>угрозы информационной безопасности </a:t>
            </a:r>
            <a:r>
              <a:rPr lang="ru-RU" dirty="0" smtClean="0"/>
              <a:t>для организаций несут:</a:t>
            </a:r>
          </a:p>
          <a:p>
            <a:pPr marL="114300" lvl="0" indent="0">
              <a:buNone/>
            </a:pPr>
            <a:r>
              <a:rPr lang="ru-RU" dirty="0" smtClean="0"/>
              <a:t>- обеспечения </a:t>
            </a:r>
            <a:r>
              <a:rPr lang="ru-RU" dirty="0"/>
              <a:t>мобильности сотрудников (</a:t>
            </a:r>
            <a:r>
              <a:rPr lang="ru-RU" b="1" dirty="0" smtClean="0"/>
              <a:t>50%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Интернет </a:t>
            </a:r>
            <a:r>
              <a:rPr lang="ru-RU" dirty="0"/>
              <a:t>вещей (</a:t>
            </a:r>
            <a:r>
              <a:rPr lang="ru-RU" b="1" dirty="0" smtClean="0"/>
              <a:t>21%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3074" name="Picture 2" descr="Картинки по запросу недостаток специалист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11908" b="9466"/>
          <a:stretch/>
        </p:blipFill>
        <p:spPr bwMode="auto">
          <a:xfrm>
            <a:off x="6660232" y="1268760"/>
            <a:ext cx="1800000" cy="146209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53312933"/>
              </p:ext>
            </p:extLst>
          </p:nvPr>
        </p:nvGraphicFramePr>
        <p:xfrm>
          <a:off x="1331640" y="2204864"/>
          <a:ext cx="62285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51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340768"/>
            <a:ext cx="8299462" cy="5328592"/>
          </a:xfrm>
        </p:spPr>
        <p:txBody>
          <a:bodyPr>
            <a:normAutofit/>
          </a:bodyPr>
          <a:lstStyle/>
          <a:p>
            <a:pPr marL="114300" indent="249238" algn="just">
              <a:buNone/>
            </a:pPr>
            <a:r>
              <a:rPr lang="ru-RU" dirty="0" smtClean="0"/>
              <a:t>За </a:t>
            </a:r>
            <a:r>
              <a:rPr lang="ru-RU" dirty="0"/>
              <a:t>последний год </a:t>
            </a:r>
            <a:r>
              <a:rPr lang="ru-RU" dirty="0" smtClean="0"/>
              <a:t>в компаниях столкнулись с такими атаками:</a:t>
            </a:r>
          </a:p>
          <a:p>
            <a:pPr marL="114300" indent="0" algn="just">
              <a:buNone/>
            </a:pPr>
            <a:r>
              <a:rPr lang="ru-RU" dirty="0" smtClean="0"/>
              <a:t>заражение </a:t>
            </a:r>
            <a:r>
              <a:rPr lang="ru-RU" dirty="0"/>
              <a:t>вредоносным ПО - (</a:t>
            </a:r>
            <a:r>
              <a:rPr lang="ru-RU" b="1" dirty="0"/>
              <a:t>70,2%</a:t>
            </a:r>
            <a:r>
              <a:rPr lang="ru-RU" dirty="0"/>
              <a:t>), </a:t>
            </a:r>
            <a:r>
              <a:rPr lang="ru-RU" dirty="0" smtClean="0"/>
              <a:t>спам</a:t>
            </a:r>
            <a:r>
              <a:rPr lang="ru-RU" dirty="0"/>
              <a:t>, фишинг и различные виды интернет-мошенничества (</a:t>
            </a:r>
            <a:r>
              <a:rPr lang="ru-RU" b="1" dirty="0"/>
              <a:t>52,5</a:t>
            </a:r>
            <a:r>
              <a:rPr lang="ru-RU" b="1" dirty="0" smtClean="0"/>
              <a:t>%</a:t>
            </a:r>
            <a:r>
              <a:rPr lang="ru-RU" dirty="0" smtClean="0"/>
              <a:t>), </a:t>
            </a:r>
            <a:r>
              <a:rPr lang="ru-RU" dirty="0"/>
              <a:t>DOS-атаки (</a:t>
            </a:r>
            <a:r>
              <a:rPr lang="ru-RU" b="1" dirty="0"/>
              <a:t>37,4</a:t>
            </a:r>
            <a:r>
              <a:rPr lang="ru-RU" b="1" dirty="0" smtClean="0"/>
              <a:t>%</a:t>
            </a:r>
            <a:r>
              <a:rPr lang="ru-RU" dirty="0" smtClean="0"/>
              <a:t>), </a:t>
            </a:r>
            <a:r>
              <a:rPr lang="ru-RU" dirty="0"/>
              <a:t>шпионские атаки (</a:t>
            </a:r>
            <a:r>
              <a:rPr lang="ru-RU" b="1" dirty="0"/>
              <a:t>20</a:t>
            </a:r>
            <a:r>
              <a:rPr lang="ru-RU" b="1" dirty="0" smtClean="0"/>
              <a:t>%</a:t>
            </a:r>
            <a:r>
              <a:rPr lang="ru-RU" dirty="0" smtClean="0"/>
              <a:t>), </a:t>
            </a:r>
            <a:r>
              <a:rPr lang="ru-RU" dirty="0"/>
              <a:t>программы-вымогатели (</a:t>
            </a:r>
            <a:r>
              <a:rPr lang="ru-RU" b="1" dirty="0"/>
              <a:t>18,5%</a:t>
            </a:r>
            <a:r>
              <a:rPr lang="ru-RU" dirty="0"/>
              <a:t>), направленные атаки хакеров (</a:t>
            </a:r>
            <a:r>
              <a:rPr lang="ru-RU" b="1" dirty="0"/>
              <a:t>15,1%</a:t>
            </a:r>
            <a:r>
              <a:rPr lang="ru-RU" dirty="0"/>
              <a:t>) и ботнеты (</a:t>
            </a:r>
            <a:r>
              <a:rPr lang="ru-RU" b="1" dirty="0"/>
              <a:t>12,5%</a:t>
            </a:r>
            <a:r>
              <a:rPr lang="ru-RU" dirty="0"/>
              <a:t>).</a:t>
            </a:r>
            <a:endParaRPr lang="ru-RU" dirty="0" smtClean="0"/>
          </a:p>
          <a:p>
            <a:pPr marL="114300" indent="0" algn="just">
              <a:buNone/>
            </a:pPr>
            <a:endParaRPr lang="ru-RU" dirty="0"/>
          </a:p>
          <a:p>
            <a:pPr marL="114300" indent="0">
              <a:buNone/>
            </a:pPr>
            <a:endParaRPr lang="uk-UA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Большее </a:t>
            </a:r>
            <a:r>
              <a:rPr lang="ru-RU" dirty="0"/>
              <a:t>количество компаний проявляют проблему </a:t>
            </a:r>
            <a:r>
              <a:rPr lang="ru-RU" b="1" dirty="0"/>
              <a:t>в течение одного дня </a:t>
            </a:r>
            <a:r>
              <a:rPr lang="ru-RU" dirty="0"/>
              <a:t>(</a:t>
            </a:r>
            <a:r>
              <a:rPr lang="ru-RU" b="1" dirty="0"/>
              <a:t>37,3%</a:t>
            </a:r>
            <a:r>
              <a:rPr lang="ru-RU" dirty="0"/>
              <a:t>).</a:t>
            </a:r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ru-RU" b="1" dirty="0" smtClean="0"/>
              <a:t>В </a:t>
            </a:r>
            <a:r>
              <a:rPr lang="ru-RU" b="1" dirty="0"/>
              <a:t>течение часа </a:t>
            </a:r>
            <a:r>
              <a:rPr lang="ru-RU" dirty="0"/>
              <a:t>это удается сделать в </a:t>
            </a:r>
            <a:r>
              <a:rPr lang="ru-RU" b="1" dirty="0"/>
              <a:t>11,5%</a:t>
            </a:r>
            <a:r>
              <a:rPr lang="ru-RU" dirty="0"/>
              <a:t> организаций, </a:t>
            </a:r>
            <a:r>
              <a:rPr lang="ru-RU" b="1" dirty="0"/>
              <a:t>около недел</a:t>
            </a:r>
            <a:r>
              <a:rPr lang="ru-RU" dirty="0"/>
              <a:t>и нужно для </a:t>
            </a:r>
            <a:r>
              <a:rPr lang="ru-RU" b="1" dirty="0"/>
              <a:t>31,5%</a:t>
            </a:r>
            <a:r>
              <a:rPr lang="ru-RU" dirty="0"/>
              <a:t> фирм.</a:t>
            </a:r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Другим </a:t>
            </a:r>
            <a:r>
              <a:rPr lang="ru-RU" dirty="0"/>
              <a:t>компаниям нужно больше времени.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4098" name="Picture 2" descr="Картинки по запросу mobile information security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72" y="3284984"/>
            <a:ext cx="1916216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3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5400600"/>
          </a:xfrm>
        </p:spPr>
        <p:txBody>
          <a:bodyPr>
            <a:normAutofit/>
          </a:bodyPr>
          <a:lstStyle/>
          <a:p>
            <a:pPr marL="114300" indent="249238" algn="just">
              <a:buNone/>
            </a:pPr>
            <a:r>
              <a:rPr lang="ru-RU" dirty="0"/>
              <a:t>Ущерб, нанесенный в результате кибератаки, выражается преимущественно в сбое системы (</a:t>
            </a:r>
            <a:r>
              <a:rPr lang="ru-RU" b="1" dirty="0"/>
              <a:t>58,4%</a:t>
            </a:r>
            <a:r>
              <a:rPr lang="ru-RU" dirty="0"/>
              <a:t>), потеря данных и неавторизованный доступ к ним также распространены: </a:t>
            </a:r>
            <a:r>
              <a:rPr lang="ru-RU" b="1" dirty="0"/>
              <a:t>25,2%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b="1" dirty="0"/>
              <a:t>14,9%</a:t>
            </a:r>
            <a:r>
              <a:rPr lang="ru-RU" dirty="0"/>
              <a:t> соответственно.</a:t>
            </a:r>
            <a:endParaRPr lang="uk-UA" dirty="0" smtClean="0"/>
          </a:p>
          <a:p>
            <a:pPr marL="114300" indent="0" algn="just">
              <a:buNone/>
            </a:pPr>
            <a:endParaRPr lang="uk-UA" dirty="0"/>
          </a:p>
          <a:p>
            <a:pPr marL="114300" indent="0" algn="just">
              <a:buNone/>
            </a:pPr>
            <a:endParaRPr lang="uk-UA" dirty="0" smtClean="0"/>
          </a:p>
          <a:p>
            <a:pPr marL="114300" indent="0" algn="just">
              <a:buNone/>
            </a:pPr>
            <a:endParaRPr lang="uk-UA" dirty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249238" algn="just">
              <a:buNone/>
            </a:pPr>
            <a:r>
              <a:rPr lang="ru-RU" dirty="0" smtClean="0"/>
              <a:t>Кроме </a:t>
            </a:r>
            <a:r>
              <a:rPr lang="ru-RU" dirty="0"/>
              <a:t>того, в результате действий злоумышленников специалисты теряли время, не могли воспользоваться необходимым </a:t>
            </a:r>
            <a:r>
              <a:rPr lang="ru-RU" dirty="0" smtClean="0"/>
              <a:t>оборудованием, теряли </a:t>
            </a:r>
            <a:r>
              <a:rPr lang="ru-RU" dirty="0"/>
              <a:t>доступ к зашифрованным злоумышленниками данных, несли репутационные </a:t>
            </a:r>
            <a:r>
              <a:rPr lang="ru-RU" dirty="0" smtClean="0"/>
              <a:t>потери</a:t>
            </a:r>
            <a:r>
              <a:rPr lang="ru-RU" dirty="0"/>
              <a:t>.</a:t>
            </a:r>
            <a:endParaRPr lang="uk-UA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5122" name="Picture 2" descr="Картинки по запросу mobile information security 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8174"/>
          <a:stretch/>
        </p:blipFill>
        <p:spPr bwMode="auto">
          <a:xfrm>
            <a:off x="4285910" y="2909992"/>
            <a:ext cx="3238418" cy="18151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mobile information security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7426"/>
            <a:ext cx="1447800" cy="16097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7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2" y="1412776"/>
            <a:ext cx="8299462" cy="525658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Вирус WannaCrypt (также известный как WCry и WanaCrypt0r 2.0</a:t>
            </a:r>
            <a:r>
              <a:rPr lang="ru-RU" dirty="0" smtClean="0"/>
              <a:t>)</a:t>
            </a:r>
            <a:endParaRPr lang="ru-RU" dirty="0"/>
          </a:p>
          <a:p>
            <a:pPr marL="114300" indent="0" algn="just">
              <a:buNone/>
            </a:pPr>
            <a:r>
              <a:rPr lang="ru-RU" sz="2000" i="1" dirty="0"/>
              <a:t>вредоносное ПО, сетевой червь и программа-вымогатель, </a:t>
            </a:r>
            <a:r>
              <a:rPr lang="ru-RU" sz="2000" i="1" dirty="0" smtClean="0"/>
              <a:t>поразившая </a:t>
            </a:r>
            <a:r>
              <a:rPr lang="ru-RU" sz="2000" i="1" dirty="0"/>
              <a:t>12 мая 2017 большое количество компьютеров под управлением операционной системы Microsoft Windows</a:t>
            </a:r>
            <a:r>
              <a:rPr lang="ru-RU" sz="2000" i="1" dirty="0" smtClean="0"/>
              <a:t>.</a:t>
            </a:r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r>
              <a:rPr lang="ru-RU" b="1" dirty="0"/>
              <a:t>Используется как средство </a:t>
            </a:r>
            <a:endParaRPr lang="ru-RU" b="1" dirty="0" smtClean="0"/>
          </a:p>
          <a:p>
            <a:pPr marL="114300" indent="0" algn="just">
              <a:buNone/>
            </a:pPr>
            <a:r>
              <a:rPr lang="ru-RU" b="1" dirty="0" smtClean="0"/>
              <a:t>вымогательства </a:t>
            </a:r>
            <a:r>
              <a:rPr lang="ru-RU" b="1" dirty="0"/>
              <a:t>денежных средств.</a:t>
            </a:r>
            <a:endParaRPr lang="ru-RU" b="1" dirty="0" smtClean="0"/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От </a:t>
            </a:r>
            <a:r>
              <a:rPr lang="ru-RU" dirty="0"/>
              <a:t>вируса пострадали </a:t>
            </a:r>
            <a:r>
              <a:rPr lang="ru-RU" dirty="0" smtClean="0"/>
              <a:t>компьютеры:</a:t>
            </a:r>
            <a:endParaRPr lang="ru-RU" dirty="0"/>
          </a:p>
          <a:p>
            <a:pPr marL="114300" indent="0" algn="just">
              <a:buNone/>
            </a:pPr>
            <a:r>
              <a:rPr lang="ru-RU" dirty="0" smtClean="0"/>
              <a:t>- частных </a:t>
            </a:r>
            <a:r>
              <a:rPr lang="ru-RU" dirty="0"/>
              <a:t>лиц,</a:t>
            </a:r>
          </a:p>
          <a:p>
            <a:pPr marL="114300" indent="0" algn="just">
              <a:buNone/>
            </a:pPr>
            <a:r>
              <a:rPr lang="ru-RU" dirty="0" smtClean="0"/>
              <a:t>- коммерческих </a:t>
            </a:r>
            <a:r>
              <a:rPr lang="ru-RU" dirty="0"/>
              <a:t>организаций</a:t>
            </a:r>
          </a:p>
          <a:p>
            <a:pPr marL="114300" indent="0" algn="just">
              <a:buNone/>
            </a:pPr>
            <a:r>
              <a:rPr lang="ru-RU" dirty="0" smtClean="0"/>
              <a:t>- правительственных </a:t>
            </a:r>
            <a:r>
              <a:rPr lang="ru-RU" dirty="0"/>
              <a:t>учреждений.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8662" y="82327"/>
            <a:ext cx="6857714" cy="1143000"/>
          </a:xfrm>
        </p:spPr>
        <p:txBody>
          <a:bodyPr/>
          <a:lstStyle/>
          <a:p>
            <a:pPr algn="ctr"/>
            <a:r>
              <a:rPr lang="ru-RU" sz="2000" b="1" dirty="0"/>
              <a:t>СРЕДСТВА ЗАЩИТЫ СОВРЕМЕННЫХ МОБИЛЬНЫХ УСТРОЙСТВ В СЕТЯХ НОВОГО ПОКОЛЕНИЯ</a:t>
            </a:r>
            <a:endParaRPr lang="ru-RU" sz="2000" dirty="0"/>
          </a:p>
        </p:txBody>
      </p:sp>
      <p:pic>
        <p:nvPicPr>
          <p:cNvPr id="9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27"/>
            <a:ext cx="932308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2" y="82327"/>
            <a:ext cx="10986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s://upload.wikimedia.org/wikipedia/commons/thumb/1/18/Wana_Decrypt0r_screenshot.png/800px-Wana_Decrypt0r_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77" y="3501288"/>
            <a:ext cx="333223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246</TotalTime>
  <Words>1034</Words>
  <Application>Microsoft Office PowerPoint</Application>
  <PresentationFormat>Экран (4:3)</PresentationFormat>
  <Paragraphs>139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  <vt:lpstr>СРЕДСТВА ЗАЩИТЫ СОВРЕМЕННЫХ МОБИЛЬНЫХ УСТРОЙСТВ В СЕТЯХ НОВОГО ПОКОЛЕНИЯ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ЗАГРОЗИ ІНФОРМАЦІЙНОЇ БЕЗПЕКИ  ДЛЯ ДЕРЖАВИХ ТА ПРИВАТНИХ УСТАНОВ УКРАЇНИ</dc:title>
  <dc:creator>ASUS</dc:creator>
  <cp:lastModifiedBy>ASUS</cp:lastModifiedBy>
  <cp:revision>117</cp:revision>
  <dcterms:modified xsi:type="dcterms:W3CDTF">2017-06-08T10:48:44Z</dcterms:modified>
</cp:coreProperties>
</file>