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0" r:id="rId3"/>
    <p:sldId id="303" r:id="rId4"/>
    <p:sldId id="304" r:id="rId5"/>
    <p:sldId id="305" r:id="rId6"/>
    <p:sldId id="306" r:id="rId7"/>
    <p:sldId id="307" r:id="rId8"/>
    <p:sldId id="308" r:id="rId9"/>
    <p:sldId id="311" r:id="rId10"/>
    <p:sldId id="313" r:id="rId11"/>
    <p:sldId id="309" r:id="rId12"/>
    <p:sldId id="261" r:id="rId1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66"/>
    <a:srgbClr val="3333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97" autoAdjust="0"/>
    <p:restoredTop sz="92343" autoAdjust="0"/>
  </p:normalViewPr>
  <p:slideViewPr>
    <p:cSldViewPr>
      <p:cViewPr varScale="1">
        <p:scale>
          <a:sx n="67" d="100"/>
          <a:sy n="67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1855" tIns="45926" rIns="91855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7047"/>
          </a:xfrm>
          <a:prstGeom prst="rect">
            <a:avLst/>
          </a:prstGeom>
        </p:spPr>
        <p:txBody>
          <a:bodyPr vert="horz" lIns="91855" tIns="45926" rIns="91855" bIns="45926" rtlCol="0"/>
          <a:lstStyle>
            <a:lvl1pPr algn="r">
              <a:defRPr sz="1200"/>
            </a:lvl1pPr>
          </a:lstStyle>
          <a:p>
            <a:fld id="{463B371F-453F-4691-B936-2F577B5520FC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5" tIns="45926" rIns="91855" bIns="459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41"/>
            <a:ext cx="5447030" cy="4473417"/>
          </a:xfrm>
          <a:prstGeom prst="rect">
            <a:avLst/>
          </a:prstGeom>
        </p:spPr>
        <p:txBody>
          <a:bodyPr vert="horz" lIns="91855" tIns="45926" rIns="91855" bIns="459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7"/>
          </a:xfrm>
          <a:prstGeom prst="rect">
            <a:avLst/>
          </a:prstGeom>
        </p:spPr>
        <p:txBody>
          <a:bodyPr vert="horz" lIns="91855" tIns="45926" rIns="91855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7"/>
          </a:xfrm>
          <a:prstGeom prst="rect">
            <a:avLst/>
          </a:prstGeom>
        </p:spPr>
        <p:txBody>
          <a:bodyPr vert="horz" lIns="91855" tIns="45926" rIns="91855" bIns="45926" rtlCol="0" anchor="b"/>
          <a:lstStyle>
            <a:lvl1pPr algn="r">
              <a:defRPr sz="1200"/>
            </a:lvl1pPr>
          </a:lstStyle>
          <a:p>
            <a:fld id="{CAF6A458-D38C-4449-9D26-3BD5C21848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A458-D38C-4449-9D26-3BD5C218487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A458-D38C-4449-9D26-3BD5C218487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73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A458-D38C-4449-9D26-3BD5C218487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9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A458-D38C-4449-9D26-3BD5C218487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8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A458-D38C-4449-9D26-3BD5C218487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1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4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7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650E-CB4C-4199-9AE7-DDE6DBBE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14.05.2019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C70B-CB91-43E5-BF2A-688C9D13FB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09650E-CB4C-4199-9AE7-DDE6DBBE8837}" type="datetimeFigureOut">
              <a:rPr lang="ru-RU" smtClean="0"/>
              <a:t>14.05.2019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4FC70B-CB91-43E5-BF2A-688C9D13FB6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mailto:centre@ucrf.gov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88" y="1549827"/>
            <a:ext cx="8855824" cy="1879173"/>
          </a:xfrm>
        </p:spPr>
        <p:txBody>
          <a:bodyPr>
            <a:noAutofit/>
          </a:bodyPr>
          <a:lstStyle/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TECHNICAL ASPECTS OF HARMONIZATION FOR THE USE OF RADIO FREQUENCY RESOURCE OF UKRAINE WHEN IMPLEMENTING UP-TO-DATE AND PROMISING RADIO TECHNOLOGIES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121533"/>
            <a:ext cx="9143492" cy="754639"/>
            <a:chOff x="0" y="6121533"/>
            <a:chExt cx="9143492" cy="7546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0698" y="6213604"/>
              <a:ext cx="77226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CCFF66"/>
                  </a:solidFill>
                </a:rPr>
                <a:t>ITU Workshop for Europe and CIS Regions “ICT Infrastructure as a Basis for Digital Economy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srgbClr val="CCFF66"/>
                  </a:solidFill>
                </a:rPr>
                <a:t>(</a:t>
              </a:r>
              <a:r>
                <a:rPr lang="en-US" sz="1400" b="1" kern="0" dirty="0" smtClean="0">
                  <a:solidFill>
                    <a:srgbClr val="CCFF66"/>
                  </a:solidFill>
                </a:rPr>
                <a:t>Kyiv, </a:t>
              </a:r>
              <a:r>
                <a:rPr lang="en-US" sz="1400" b="1" kern="0" dirty="0">
                  <a:solidFill>
                    <a:srgbClr val="CCFF66"/>
                  </a:solidFill>
                </a:rPr>
                <a:t>Ukraine, 14-16 May 2019)</a:t>
              </a:r>
              <a:endParaRPr lang="ru-RU" sz="1400" b="1" kern="0" dirty="0">
                <a:solidFill>
                  <a:srgbClr val="CCFF66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346" y="6121533"/>
              <a:ext cx="736146" cy="754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1533"/>
              <a:ext cx="696166" cy="747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79512" y="4726759"/>
            <a:ext cx="33014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Volodymyr 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Korsun</a:t>
            </a:r>
          </a:p>
          <a:p>
            <a:pPr>
              <a:defRPr/>
            </a:pP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Director general</a:t>
            </a:r>
          </a:p>
          <a:p>
            <a:pPr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Корсун Владимир Иванович </a:t>
            </a:r>
          </a:p>
          <a:p>
            <a:pPr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Г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енеральный директор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" y="24837"/>
            <a:ext cx="725835" cy="6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оле 4"/>
          <p:cNvSpPr txBox="1"/>
          <p:nvPr/>
        </p:nvSpPr>
        <p:spPr>
          <a:xfrm>
            <a:off x="827584" y="75961"/>
            <a:ext cx="8315908" cy="616736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National Commission for the State Regulation of Communications and </a:t>
            </a:r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Informatization</a:t>
            </a:r>
          </a:p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State </a:t>
            </a: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enterprise </a:t>
            </a:r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Ukrainian </a:t>
            </a: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State Centre of Radio </a:t>
            </a:r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Calibri"/>
                <a:cs typeface="Aharoni" pitchFamily="2" charset="-79"/>
              </a:rPr>
              <a:t>Frequencies</a:t>
            </a:r>
            <a:r>
              <a:rPr lang="uk-UA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Calibri"/>
                <a:cs typeface="Aharoni" pitchFamily="2" charset="-79"/>
              </a:rPr>
              <a:t> </a:t>
            </a: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Calibri"/>
              <a:cs typeface="Aharoni" pitchFamily="2" charset="-79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75856" y="3430615"/>
            <a:ext cx="5843998" cy="12961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ТЕХНИЧЕСКИЕ АСПЕКТЫ ГАРМОНИЗАЦИИ ИСПОЛЬЗОВАНИЯ РАДИОЧАСТОТНОГО РЕСУРСА УКРАИНЫ НА ПУТИ ВНЕДРЕНИЯ СОВРЕМЕННЫХ И ПЕРСПЕКТИВНЫХ ТЕХНОЛОГИЙ СВЯЗИ</a:t>
            </a:r>
          </a:p>
        </p:txBody>
      </p:sp>
    </p:spTree>
    <p:extLst>
      <p:ext uri="{BB962C8B-B14F-4D97-AF65-F5344CB8AC3E}">
        <p14:creationId xmlns:p14="http://schemas.microsoft.com/office/powerpoint/2010/main" val="275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7" y="260649"/>
            <a:ext cx="8100393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660033"/>
                </a:solidFill>
                <a:ea typeface="+mn-ea"/>
                <a:cs typeface="+mn-cs"/>
              </a:rPr>
              <a:t>С</a:t>
            </a: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onclusions</a:t>
            </a:r>
            <a:endParaRPr lang="ru-RU" sz="2000" b="1" dirty="0">
              <a:solidFill>
                <a:srgbClr val="660033"/>
              </a:solidFill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Выводы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88024" y="1484784"/>
            <a:ext cx="4104456" cy="5224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Гармонизация использования РЧР для многих частотных диапазонов требует переходного периода, в котором будут совместно использоваться уже действующие и новые радиотехнологии</a:t>
            </a:r>
            <a:r>
              <a:rPr lang="ru-RU" sz="14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.</a:t>
            </a:r>
          </a:p>
          <a:p>
            <a:pPr lvl="0" algn="just">
              <a:buAutoNum type="arabicPeriod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Условия для гармонизации предполагают введение дополнительных ограничений на эксплуатацию оборудования. Этот фактор не позволяет эффективно использовать как новые, так и действующие радиотехнологии. 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  <a:latin typeface="Calibri"/>
            </a:endParaRPr>
          </a:p>
          <a:p>
            <a:pPr lvl="0" algn="just"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За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последние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годы в Украине 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достигнуты существенные результаты 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гармонизации полос частот 1800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2100 и 2600 МГц, в том числе с использованием принципов технологической нейтральности для систем мобильной связи. </a:t>
            </a:r>
          </a:p>
          <a:p>
            <a:pPr lvl="0" algn="just">
              <a:buAutoNum type="arabicPeriod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Важная современная задача – это гармонизация использования в Украине полос</a:t>
            </a:r>
            <a:r>
              <a:rPr lang="ru-RU" sz="1400" noProof="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 частот первого и второго цифровых дивидендов. Эксперты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УДЦР проводят модификацию цифрового Плана GE06, участвуя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в координационных группах европейских форумов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NEDDIF,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SEWG,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BSDDIF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международных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координационных встречах.</a:t>
            </a:r>
          </a:p>
          <a:p>
            <a:pPr lvl="0" algn="just">
              <a:buAutoNum type="arabicPeriod"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1" y="1484784"/>
            <a:ext cx="4320479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660033"/>
                </a:solidFill>
              </a:rPr>
              <a:t>Harmonization of spectrum usage may </a:t>
            </a:r>
            <a:r>
              <a:rPr lang="en-US" sz="1400" dirty="0">
                <a:solidFill>
                  <a:srgbClr val="660033"/>
                </a:solidFill>
              </a:rPr>
              <a:t>require a transition period </a:t>
            </a:r>
            <a:r>
              <a:rPr lang="en-US" sz="1400" dirty="0" smtClean="0">
                <a:solidFill>
                  <a:srgbClr val="660033"/>
                </a:solidFill>
              </a:rPr>
              <a:t>during </a:t>
            </a:r>
            <a:r>
              <a:rPr lang="en-US" sz="1400" dirty="0">
                <a:solidFill>
                  <a:srgbClr val="660033"/>
                </a:solidFill>
              </a:rPr>
              <a:t>which </a:t>
            </a:r>
            <a:r>
              <a:rPr lang="en-US" sz="1400" dirty="0" smtClean="0">
                <a:solidFill>
                  <a:srgbClr val="660033"/>
                </a:solidFill>
              </a:rPr>
              <a:t>the existing </a:t>
            </a:r>
            <a:r>
              <a:rPr lang="en-US" sz="1400" dirty="0">
                <a:solidFill>
                  <a:srgbClr val="660033"/>
                </a:solidFill>
              </a:rPr>
              <a:t>and new radio technologies will be shared.</a:t>
            </a:r>
          </a:p>
          <a:p>
            <a:pPr marL="228600" lvl="0" indent="-2286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660033"/>
                </a:solidFill>
              </a:rPr>
              <a:t>Conditions for harmonization imply the introduction of additional restrictions on the operation of equipment. This factor does not allow to effectively use both new and existing radio technologies</a:t>
            </a:r>
            <a:r>
              <a:rPr lang="en-US" sz="1400" dirty="0" smtClean="0">
                <a:solidFill>
                  <a:srgbClr val="660033"/>
                </a:solidFill>
              </a:rPr>
              <a:t>.</a:t>
            </a:r>
          </a:p>
          <a:p>
            <a:pPr marL="228600" lvl="0" indent="-2286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 smtClean="0">
                <a:solidFill>
                  <a:srgbClr val="660033"/>
                </a:solidFill>
              </a:rPr>
              <a:t>In </a:t>
            </a:r>
            <a:r>
              <a:rPr lang="en-US" sz="1400" dirty="0">
                <a:solidFill>
                  <a:srgbClr val="660033"/>
                </a:solidFill>
              </a:rPr>
              <a:t>recent years, significant results have been achieved in Ukraine in </a:t>
            </a:r>
            <a:r>
              <a:rPr lang="en-US" sz="1400" dirty="0" smtClean="0">
                <a:solidFill>
                  <a:srgbClr val="660033"/>
                </a:solidFill>
              </a:rPr>
              <a:t>harmonization of </a:t>
            </a:r>
            <a:r>
              <a:rPr lang="en-US" sz="1400" dirty="0">
                <a:solidFill>
                  <a:srgbClr val="660033"/>
                </a:solidFill>
              </a:rPr>
              <a:t>the </a:t>
            </a:r>
            <a:r>
              <a:rPr lang="en-US" sz="1400" dirty="0" smtClean="0">
                <a:solidFill>
                  <a:srgbClr val="660033"/>
                </a:solidFill>
              </a:rPr>
              <a:t>1,800</a:t>
            </a:r>
            <a:r>
              <a:rPr lang="en-US" sz="1400" dirty="0">
                <a:solidFill>
                  <a:srgbClr val="660033"/>
                </a:solidFill>
              </a:rPr>
              <a:t>, 2,100 and 2,600 </a:t>
            </a:r>
            <a:r>
              <a:rPr lang="en-US" sz="1400" dirty="0" smtClean="0">
                <a:solidFill>
                  <a:srgbClr val="660033"/>
                </a:solidFill>
              </a:rPr>
              <a:t>MHz frequency bands, </a:t>
            </a:r>
            <a:r>
              <a:rPr lang="en-US" sz="1400" dirty="0">
                <a:solidFill>
                  <a:srgbClr val="660033"/>
                </a:solidFill>
              </a:rPr>
              <a:t>including </a:t>
            </a:r>
            <a:r>
              <a:rPr lang="en-US" sz="1400" dirty="0" smtClean="0">
                <a:solidFill>
                  <a:srgbClr val="660033"/>
                </a:solidFill>
              </a:rPr>
              <a:t>the principles </a:t>
            </a:r>
            <a:r>
              <a:rPr lang="en-US" sz="1400" dirty="0">
                <a:solidFill>
                  <a:srgbClr val="660033"/>
                </a:solidFill>
              </a:rPr>
              <a:t>of technological neutrality for mobile communication systems.</a:t>
            </a:r>
          </a:p>
          <a:p>
            <a:pPr marL="228600" lvl="0" indent="-2286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660033"/>
                </a:solidFill>
              </a:rPr>
              <a:t>An important </a:t>
            </a:r>
            <a:r>
              <a:rPr lang="en-US" sz="1400" dirty="0" smtClean="0">
                <a:solidFill>
                  <a:srgbClr val="660033"/>
                </a:solidFill>
              </a:rPr>
              <a:t>modern task </a:t>
            </a:r>
            <a:r>
              <a:rPr lang="en-US" sz="1400" dirty="0">
                <a:solidFill>
                  <a:srgbClr val="660033"/>
                </a:solidFill>
              </a:rPr>
              <a:t>is to harmonize the use of the first and second digital dividend frequency bands in </a:t>
            </a:r>
            <a:r>
              <a:rPr lang="en-US" sz="1400" dirty="0" smtClean="0">
                <a:solidFill>
                  <a:srgbClr val="660033"/>
                </a:solidFill>
              </a:rPr>
              <a:t>Ukraine. The UCRF experts provide modification of </a:t>
            </a:r>
            <a:r>
              <a:rPr lang="en-US" sz="1400" dirty="0">
                <a:solidFill>
                  <a:srgbClr val="660033"/>
                </a:solidFill>
              </a:rPr>
              <a:t>GE06 </a:t>
            </a:r>
            <a:r>
              <a:rPr lang="en-US" sz="1400" dirty="0" smtClean="0">
                <a:solidFill>
                  <a:srgbClr val="660033"/>
                </a:solidFill>
              </a:rPr>
              <a:t>digital Plan </a:t>
            </a:r>
            <a:r>
              <a:rPr lang="en-US" sz="1400" dirty="0">
                <a:solidFill>
                  <a:srgbClr val="660033"/>
                </a:solidFill>
              </a:rPr>
              <a:t>by participating in the coordination groups of the European forums NEDDIF, </a:t>
            </a:r>
            <a:r>
              <a:rPr lang="en-US" sz="1400" dirty="0" smtClean="0">
                <a:solidFill>
                  <a:srgbClr val="660033"/>
                </a:solidFill>
              </a:rPr>
              <a:t>SEWG</a:t>
            </a:r>
            <a:r>
              <a:rPr lang="en-US" sz="1400" dirty="0">
                <a:solidFill>
                  <a:srgbClr val="660033"/>
                </a:solidFill>
              </a:rPr>
              <a:t>, BSDDIF and international coordination meetings</a:t>
            </a:r>
            <a:r>
              <a:rPr lang="en-US" sz="1400" dirty="0" smtClean="0">
                <a:solidFill>
                  <a:srgbClr val="660033"/>
                </a:solidFill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08" y="64367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0575" y="1628775"/>
            <a:ext cx="8353425" cy="1944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Thank </a:t>
            </a:r>
            <a:r>
              <a:rPr lang="en-US" sz="4400" b="1" dirty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you for </a:t>
            </a:r>
            <a:r>
              <a:rPr lang="en-US" sz="4400" b="1" dirty="0" smtClean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your attention</a:t>
            </a:r>
            <a:r>
              <a:rPr lang="en-US" sz="4400" b="1" dirty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!</a:t>
            </a:r>
          </a:p>
          <a:p>
            <a:pPr marL="0" indent="0" algn="ctr">
              <a:buNone/>
            </a:pPr>
            <a:r>
              <a:rPr lang="uk-UA" sz="4400" b="1" dirty="0" smtClean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Благодарю </a:t>
            </a:r>
            <a:r>
              <a:rPr lang="uk-UA" sz="4400" b="1" dirty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за внимание</a:t>
            </a:r>
            <a:r>
              <a:rPr lang="uk-UA" sz="4400" b="1" dirty="0" smtClean="0">
                <a:ln w="180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!</a:t>
            </a:r>
            <a:endParaRPr lang="ru-RU" sz="4400" b="1" dirty="0" smtClean="0">
              <a:ln w="180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Aharoni" pitchFamily="2" charset="-79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6549" y="6021288"/>
            <a:ext cx="9160548" cy="831459"/>
            <a:chOff x="-16549" y="6128396"/>
            <a:chExt cx="9160548" cy="73614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37828" y="6309320"/>
              <a:ext cx="7722604" cy="408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ITU Workshop for Europe and CIS Regions “ICT Infrastructure as a Basis for Digital Economy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(</a:t>
              </a:r>
              <a:r>
                <a:rPr lang="en-US" sz="1200" b="1" kern="0" dirty="0" smtClean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Kyiv, </a:t>
              </a:r>
              <a:r>
                <a:rPr lang="en-US" sz="1200" b="1" kern="0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</a:rPr>
                <a:t>Ukraine, 14-16 May 2019)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853" y="6128397"/>
              <a:ext cx="736146" cy="736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49" y="6128396"/>
              <a:ext cx="696166" cy="729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1619672" y="3717031"/>
            <a:ext cx="2376264" cy="177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latin typeface="Calibri" pitchFamily="34" charset="0"/>
              </a:rPr>
              <a:t>Ukrainian State Centre of Radio Frequencies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15</a:t>
            </a:r>
            <a:r>
              <a:rPr lang="ru-RU" sz="1400" dirty="0" smtClean="0">
                <a:latin typeface="Calibri" pitchFamily="34" charset="0"/>
              </a:rPr>
              <a:t>1</a:t>
            </a:r>
            <a:r>
              <a:rPr lang="en-US" sz="1400" dirty="0" smtClean="0">
                <a:latin typeface="Calibri" pitchFamily="34" charset="0"/>
              </a:rPr>
              <a:t>, Peremogy ave.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03179 Kyiv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Ukraine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Email: int@ucrf.gov.ua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Phone: (044) 422-81-03</a:t>
            </a:r>
          </a:p>
          <a:p>
            <a:pPr algn="l"/>
            <a:r>
              <a:rPr lang="en-US" sz="1400" dirty="0" smtClean="0">
                <a:latin typeface="Calibri" pitchFamily="34" charset="0"/>
              </a:rPr>
              <a:t>Fax: (044) 422-81-81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/>
        </p:nvSpPr>
        <p:spPr>
          <a:xfrm>
            <a:off x="4613902" y="3501008"/>
            <a:ext cx="2303780" cy="199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  <a:t>Украинский государственный центр радиочастот</a:t>
            </a:r>
            <a:b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</a:br>
            <a: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  <a:t>03179, Украина, г. Киев, проспект Победы, 151 Email: </a:t>
            </a:r>
            <a:r>
              <a:rPr lang="ru-RU" sz="1400" u="sng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  <a:hlinkClick r:id="rId4"/>
              </a:rPr>
              <a:t>centre@ucrf.gov.ua</a:t>
            </a:r>
            <a: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  <a:t/>
            </a:r>
            <a:b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</a:br>
            <a:r>
              <a:rPr lang="ru-RU" sz="1400" kern="1200" dirty="0"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  <a:t>Телефон: (044) 422-85-85 Факс: (044) 422-81-81</a:t>
            </a:r>
            <a:endParaRPr lang="ru-RU" sz="1200" dirty="0">
              <a:effectLst/>
              <a:latin typeface="Calibri" pitchFamily="34" charset="0"/>
              <a:ea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086"/>
            <a:ext cx="725835" cy="6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оле 4"/>
          <p:cNvSpPr txBox="1"/>
          <p:nvPr/>
        </p:nvSpPr>
        <p:spPr>
          <a:xfrm>
            <a:off x="977355" y="260648"/>
            <a:ext cx="8166136" cy="61673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  <a:effectLst/>
                <a:latin typeface="Arial Black" pitchFamily="34" charset="0"/>
                <a:ea typeface="Calibri"/>
                <a:cs typeface="Aharoni" pitchFamily="2" charset="-79"/>
              </a:rPr>
              <a:t>National</a:t>
            </a:r>
            <a:r>
              <a:rPr lang="en-US" sz="1200" b="1" dirty="0" smtClean="0">
                <a:solidFill>
                  <a:srgbClr val="CCFF66"/>
                </a:solidFill>
                <a:effectLst/>
                <a:latin typeface="Arial Black" pitchFamily="34" charset="0"/>
                <a:ea typeface="Calibri"/>
                <a:cs typeface="Aharoni" pitchFamily="2" charset="-79"/>
              </a:rPr>
              <a:t> Commission for the State Regulation of Communications and Informatization</a:t>
            </a:r>
          </a:p>
          <a:p>
            <a:pPr algn="ctr"/>
            <a:r>
              <a:rPr lang="en-US" sz="1200" b="1" dirty="0" smtClean="0">
                <a:solidFill>
                  <a:srgbClr val="CCFF66"/>
                </a:solidFill>
                <a:effectLst/>
                <a:latin typeface="Arial Black" pitchFamily="34" charset="0"/>
                <a:ea typeface="Calibri"/>
                <a:cs typeface="Aharoni" pitchFamily="2" charset="-79"/>
              </a:rPr>
              <a:t>State enterprise Ukrainian State Centre of Radio Frequencies </a:t>
            </a:r>
            <a:endParaRPr lang="en-US" sz="1200" b="1" dirty="0">
              <a:solidFill>
                <a:srgbClr val="CCFF66"/>
              </a:solidFill>
              <a:effectLst/>
              <a:latin typeface="Arial Black" pitchFamily="34" charset="0"/>
              <a:ea typeface="Calibri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78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60650"/>
            <a:ext cx="7956376" cy="64807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660033"/>
                </a:solidFill>
              </a:rPr>
              <a:t/>
            </a:r>
            <a:br>
              <a:rPr lang="en-US" sz="2000" b="1" dirty="0" smtClean="0">
                <a:solidFill>
                  <a:srgbClr val="660033"/>
                </a:solidFill>
              </a:rPr>
            </a:br>
            <a:r>
              <a:rPr lang="en-US" sz="2000" b="1" dirty="0" smtClean="0">
                <a:solidFill>
                  <a:srgbClr val="660033"/>
                </a:solidFill>
              </a:rPr>
              <a:t>Harmonization </a:t>
            </a:r>
            <a:r>
              <a:rPr lang="en-US" sz="2000" b="1" dirty="0">
                <a:solidFill>
                  <a:srgbClr val="660033"/>
                </a:solidFill>
              </a:rPr>
              <a:t>of spectrum use</a:t>
            </a:r>
            <a:r>
              <a:rPr lang="en-US" sz="2000" b="1" dirty="0" smtClean="0">
                <a:solidFill>
                  <a:srgbClr val="660033"/>
                </a:solidFill>
              </a:rPr>
              <a:t/>
            </a:r>
            <a:br>
              <a:rPr lang="en-US" sz="2000" b="1" dirty="0" smtClean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Гармонизация использования РЧР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772816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20000"/>
              </a:lnSpc>
              <a:buNone/>
              <a:defRPr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Harmonization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of spectrum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use is the use of frequency bands, radio services and communication systems in line with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the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allocation of frequencies by the ITU Radio Regulations and regional frequency plans.</a:t>
            </a:r>
          </a:p>
          <a:p>
            <a:pPr marL="0" lvl="0" indent="0" algn="just">
              <a:lnSpc>
                <a:spcPct val="120000"/>
              </a:lnSpc>
              <a:buNone/>
              <a:defRPr/>
            </a:pP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The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national allocation of frequency bands and plans for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 the use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of radio technologies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are the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basis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for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harmonization of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spectrum use.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The convergence of national allocations and radio technology plans with regional ones ensures the effective use of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spectrum at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the national and regional levels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in the following manner:</a:t>
            </a:r>
            <a:endParaRPr lang="en-US" sz="1500" dirty="0">
              <a:solidFill>
                <a:srgbClr val="660033"/>
              </a:solidFill>
              <a:latin typeface="Calibri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Expansion of the market for application of communication technologies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Elimination of border barriers for compatibility of communication technologies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Uninterrupted communication services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Ensuring investment and production of communications equipment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Reduction of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production costs by reducing the types (scale) of equipment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26360" y="1772816"/>
            <a:ext cx="441764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Гармонизация использования РЧР – это согласованное  с распределением частот Регламентом радиосвязи МСЭ и региональными </a:t>
            </a:r>
            <a:r>
              <a:rPr lang="ru-RU" sz="1700" dirty="0" smtClean="0">
                <a:solidFill>
                  <a:srgbClr val="002060"/>
                </a:solidFill>
                <a:latin typeface="Calibri"/>
              </a:rPr>
              <a:t>частотными планами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использование полос частот, радиослужб и систем связи.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Основу гармонизации РЧР составляют национальные распределения полос частот и планы использования радиотехнологий. Сближение национальных распределений и планов  радиотехнологий с региональными обеспечивает эффективное использование РЧР на национальном и региональном уровнях путем: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Расширения рынка применения технологий связи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Устранения пограничных барьеров по совместимости технологий связи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Беспрерывности предоставления услуг связи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Гарантирование инвестиций и производства оборудования связи</a:t>
            </a:r>
          </a:p>
          <a:p>
            <a:pPr marL="358775" marR="0" lvl="0" indent="-358775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Уменьшение затрат на производство за счет сокращения типов (шкалы) оборудования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8" y="645869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476672"/>
            <a:ext cx="7956376" cy="729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solidFill>
                  <a:srgbClr val="660033"/>
                </a:solidFill>
              </a:rPr>
              <a:t>Harmonization of spectrum use in CEPT countries</a:t>
            </a:r>
            <a:br>
              <a:rPr lang="en-US" sz="2000" b="1" dirty="0" smtClean="0">
                <a:solidFill>
                  <a:srgbClr val="660033"/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Гармонизация использования РЧР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странах СЕРТ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16016" y="1705000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Основным инструментом гармонизации использования РЧР в странах СЕРТ являются Решения ЕСС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CEPT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для определенных полос частот.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Требования Решения ЕСС содержат :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Согласованный частотный план/планы применения технологи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й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в полосе частот;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Ограничения, накладываемые на технологии связи, использующие соседние полосы частот.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Сроки внедрения Решени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й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на национальном уровне.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Техническую основу Решений ЕСС составляют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Отчеты и Рекомендации ЕСС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700808"/>
            <a:ext cx="439248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endParaRPr lang="en-US" sz="1600" dirty="0" smtClean="0">
              <a:solidFill>
                <a:srgbClr val="993366"/>
              </a:solidFill>
              <a:latin typeface="Calibri"/>
            </a:endParaRPr>
          </a:p>
          <a:p>
            <a:pPr marL="0" lvl="0" indent="0" algn="just">
              <a:buNone/>
              <a:defRPr/>
            </a:pP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The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main tool for harmonizing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use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of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spectrum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in CEPT countries are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E</a:t>
            </a:r>
            <a:r>
              <a:rPr lang="ru-RU" sz="1600" dirty="0" smtClean="0">
                <a:solidFill>
                  <a:srgbClr val="993366"/>
                </a:solidFill>
                <a:latin typeface="Calibri"/>
              </a:rPr>
              <a:t>СС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CEPT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solutions</a:t>
            </a:r>
            <a:r>
              <a:rPr lang="ru-RU" sz="1600" dirty="0" smtClean="0">
                <a:solidFill>
                  <a:srgbClr val="993366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for the defined frequency bands.</a:t>
            </a:r>
            <a:endParaRPr lang="en-US" sz="1600" dirty="0">
              <a:solidFill>
                <a:srgbClr val="993366"/>
              </a:solidFill>
              <a:latin typeface="Calibri"/>
            </a:endParaRPr>
          </a:p>
          <a:p>
            <a:pPr marL="0" lvl="0" indent="0" algn="just">
              <a:buNone/>
              <a:defRPr/>
            </a:pPr>
            <a:r>
              <a:rPr lang="en-US" sz="1600" dirty="0">
                <a:solidFill>
                  <a:srgbClr val="993366"/>
                </a:solidFill>
                <a:latin typeface="Calibri"/>
              </a:rPr>
              <a:t>The requirements of the ECC Decision include:</a:t>
            </a:r>
          </a:p>
          <a:p>
            <a:pPr lvl="0" algn="just">
              <a:defRPr/>
            </a:pPr>
            <a:r>
              <a:rPr lang="en-US" sz="1600" dirty="0">
                <a:solidFill>
                  <a:srgbClr val="993366"/>
                </a:solidFill>
                <a:latin typeface="Calibri"/>
              </a:rPr>
              <a:t>Agreed frequency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plan/technology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application plans in the frequency band;</a:t>
            </a:r>
          </a:p>
          <a:p>
            <a:pPr lvl="0" algn="just">
              <a:defRPr/>
            </a:pPr>
            <a:r>
              <a:rPr lang="en-US" sz="1600" dirty="0">
                <a:solidFill>
                  <a:srgbClr val="993366"/>
                </a:solidFill>
                <a:latin typeface="Calibri"/>
              </a:rPr>
              <a:t>Limitations imposed on communication technologies using adjacent frequency bands.</a:t>
            </a:r>
          </a:p>
          <a:p>
            <a:pPr lvl="0" algn="just">
              <a:defRPr/>
            </a:pPr>
            <a:r>
              <a:rPr lang="en-US" sz="1600" dirty="0">
                <a:solidFill>
                  <a:srgbClr val="993366"/>
                </a:solidFill>
                <a:latin typeface="Calibri"/>
              </a:rPr>
              <a:t>Timing of implementation of solutions at the national level.</a:t>
            </a:r>
          </a:p>
          <a:p>
            <a:pPr marL="0" lvl="0" indent="0" algn="just">
              <a:buNone/>
              <a:defRPr/>
            </a:pPr>
            <a:r>
              <a:rPr lang="en-US" sz="1600" b="1" dirty="0" smtClean="0">
                <a:solidFill>
                  <a:srgbClr val="993366"/>
                </a:solidFill>
                <a:latin typeface="Calibri"/>
              </a:rPr>
              <a:t>E</a:t>
            </a:r>
            <a:r>
              <a:rPr lang="ru-RU" sz="1600" b="1" dirty="0" smtClean="0">
                <a:solidFill>
                  <a:srgbClr val="993366"/>
                </a:solidFill>
                <a:latin typeface="Calibri"/>
              </a:rPr>
              <a:t>СС</a:t>
            </a:r>
            <a:r>
              <a:rPr lang="en-US" sz="1600" b="1" dirty="0" smtClean="0">
                <a:solidFill>
                  <a:srgbClr val="993366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rgbClr val="993366"/>
                </a:solidFill>
                <a:latin typeface="Calibri"/>
              </a:rPr>
              <a:t>Reports and </a:t>
            </a:r>
            <a:r>
              <a:rPr lang="en-US" sz="1600" b="1" dirty="0" smtClean="0">
                <a:solidFill>
                  <a:srgbClr val="993366"/>
                </a:solidFill>
                <a:latin typeface="Calibri"/>
              </a:rPr>
              <a:t>Recommendations </a:t>
            </a:r>
            <a:r>
              <a:rPr lang="en-US" sz="1600" dirty="0" smtClean="0">
                <a:solidFill>
                  <a:srgbClr val="993366"/>
                </a:solidFill>
                <a:latin typeface="Calibri"/>
              </a:rPr>
              <a:t>are the technical 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basis of E</a:t>
            </a:r>
            <a:r>
              <a:rPr lang="ru-RU" sz="1600" dirty="0">
                <a:solidFill>
                  <a:srgbClr val="993366"/>
                </a:solidFill>
                <a:latin typeface="Calibri"/>
              </a:rPr>
              <a:t>СС</a:t>
            </a:r>
            <a:r>
              <a:rPr lang="en-US" sz="1600" dirty="0">
                <a:solidFill>
                  <a:srgbClr val="993366"/>
                </a:solidFill>
                <a:latin typeface="Calibri"/>
              </a:rPr>
              <a:t> Decisions </a:t>
            </a:r>
            <a:endParaRPr kumimoji="0" lang="uk-UA" sz="1600" i="0" u="none" strike="noStrike" kern="120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533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7" y="337343"/>
            <a:ext cx="79563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Harmonization of spectrum use in Ukraine</a:t>
            </a:r>
            <a:r>
              <a:rPr lang="en-US" sz="2000" b="1" dirty="0">
                <a:solidFill>
                  <a:srgbClr val="A5D028">
                    <a:lumMod val="20000"/>
                    <a:lumOff val="80000"/>
                  </a:srgbClr>
                </a:solidFill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srgbClr val="A5D028">
                    <a:lumMod val="20000"/>
                    <a:lumOff val="80000"/>
                  </a:srgbClr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Гармонизация использования  РЧР в Украине </a:t>
            </a:r>
            <a:endParaRPr lang="ru-RU" sz="2000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1" y="1268760"/>
            <a:ext cx="4176464" cy="5440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57200" algn="just">
              <a:buNone/>
            </a:pP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In Ukraine the spectrum allocation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is different from the European one, since a significant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part</a:t>
            </a:r>
            <a:r>
              <a:rPr lang="ru-RU" sz="1500" dirty="0" smtClean="0">
                <a:solidFill>
                  <a:srgbClr val="660033"/>
                </a:solidFill>
                <a:latin typeface="Calibri"/>
              </a:rPr>
              <a:t>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till modern time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inherits the historical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allocation.</a:t>
            </a:r>
            <a:r>
              <a:rPr lang="ru-RU" sz="1500" dirty="0" smtClean="0">
                <a:solidFill>
                  <a:srgbClr val="660033"/>
                </a:solidFill>
                <a:latin typeface="Calibri"/>
              </a:rPr>
              <a:t> </a:t>
            </a:r>
          </a:p>
          <a:p>
            <a:pPr marL="0" lvl="0" indent="457200" algn="just">
              <a:buNone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This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allocation covers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the bands and frequency ranges for radio services and communication systems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which provide aviation flights safety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,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such as,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the aeronautical radionavigation system (ARNS), aeronautical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telemetry</a:t>
            </a:r>
            <a:r>
              <a:rPr lang="uk-UA" sz="1500" dirty="0" smtClean="0">
                <a:solidFill>
                  <a:srgbClr val="660033"/>
                </a:solidFill>
                <a:latin typeface="Calibri"/>
              </a:rPr>
              <a:t>  (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ATS), radars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and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others.</a:t>
            </a:r>
            <a:endParaRPr lang="en-US" sz="1500" dirty="0">
              <a:solidFill>
                <a:srgbClr val="660033"/>
              </a:solidFill>
              <a:latin typeface="Calibri"/>
            </a:endParaRPr>
          </a:p>
          <a:p>
            <a:pPr marL="0" lvl="0" indent="457200" algn="just">
              <a:buNone/>
            </a:pP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Harmonization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of the frequency bands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which use by these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systems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implies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the complete or partial removal of existing equipment and the introduction of new equipment in the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new agreed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frequency bands. This requires a lot of time and financial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expenses.</a:t>
            </a:r>
            <a:endParaRPr lang="en-US" sz="1500" dirty="0">
              <a:solidFill>
                <a:srgbClr val="660033"/>
              </a:solidFill>
              <a:latin typeface="Calibri"/>
            </a:endParaRPr>
          </a:p>
          <a:p>
            <a:pPr marL="0" lvl="0" indent="457200" algn="just">
              <a:buNone/>
            </a:pPr>
            <a:r>
              <a:rPr lang="en-US" sz="1500" dirty="0">
                <a:solidFill>
                  <a:srgbClr val="660033"/>
                </a:solidFill>
                <a:latin typeface="Calibri"/>
              </a:rPr>
              <a:t>Harmonization of frequency bands in Ukraine is </a:t>
            </a:r>
            <a:r>
              <a:rPr lang="en-US" sz="1500" b="1" dirty="0" smtClean="0">
                <a:solidFill>
                  <a:srgbClr val="660033"/>
                </a:solidFill>
                <a:latin typeface="Calibri"/>
              </a:rPr>
              <a:t>more likely the </a:t>
            </a:r>
            <a:r>
              <a:rPr lang="en-US" sz="1500" b="1" dirty="0">
                <a:solidFill>
                  <a:srgbClr val="660033"/>
                </a:solidFill>
                <a:latin typeface="Calibri"/>
              </a:rPr>
              <a:t>creation of conditions for the sharing of new and existing communication technologies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both within the country and in the border areas. This allows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to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maintain existing technologies and to introduce limited new technologies at the national level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.</a:t>
            </a:r>
            <a:r>
              <a:rPr lang="ru-RU" sz="1500" dirty="0" smtClean="0">
                <a:solidFill>
                  <a:srgbClr val="660033"/>
                </a:solidFill>
                <a:latin typeface="Calibri"/>
              </a:rPr>
              <a:t> </a:t>
            </a:r>
            <a:r>
              <a:rPr lang="en-US" sz="1500" dirty="0" smtClean="0">
                <a:solidFill>
                  <a:srgbClr val="660033"/>
                </a:solidFill>
                <a:latin typeface="Calibri"/>
              </a:rPr>
              <a:t>It </a:t>
            </a:r>
            <a:r>
              <a:rPr lang="en-US" sz="1500" dirty="0">
                <a:solidFill>
                  <a:srgbClr val="660033"/>
                </a:solidFill>
                <a:latin typeface="Calibri"/>
              </a:rPr>
              <a:t>is also possible to use new technologies in neighboring countries throughout the territory, but with restrictions in the border areas.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0294" y="1281553"/>
            <a:ext cx="4338409" cy="5145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57200" algn="just"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В Украине распределение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полос частот отличается от европейского, так как значительной частью наследует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до нынешнего времени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исторически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сложившееся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распределение.</a:t>
            </a:r>
          </a:p>
          <a:p>
            <a:pPr marL="0" lvl="0" indent="45720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Такое распределение охватывает полосы и диапазоны частот для радиослужб и систем связи, которые являются базовыми в обеспечении безопасности полетов авиации, например, система воздушной радионавигации (ВРНС), система воздушной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телеметрии (СВТ),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радиолокации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другие.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</a:rPr>
              <a:t>Гармонизация полос частот, в которых используются  эти системы предполагает полное или частичное выведение действующего оборудования и внедрение нового оборудования в  новых, согласованных полосах частот. Это требует больших временных и финансовых затрат.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</a:rPr>
              <a:t>Гармонизация полос частот в Украине в большей степени представляет собой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</a:rPr>
              <a:t>создание условий совместного использования частот новыми и действующими технологиями связи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</a:rPr>
              <a:t> как внутри страны, так и в приграничных районах. Это позволяет нам поддерживать действующие технологии и ограниченно внедрять новые технологии на национальном уровне. Также появляется возможность использовать новые технологии в соседних странах по всей территории, но с ограничениями  в приграничных районах.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5869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260649"/>
            <a:ext cx="795637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Example of </a:t>
            </a:r>
            <a:r>
              <a:rPr lang="en-US" sz="2000" b="1" dirty="0">
                <a:solidFill>
                  <a:srgbClr val="660033"/>
                </a:solidFill>
              </a:rPr>
              <a:t>frequencies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usage in </a:t>
            </a: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the 900 MHz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band</a:t>
            </a:r>
            <a:r>
              <a:rPr lang="ru-RU" sz="2000" b="1" dirty="0" smtClean="0">
                <a:solidFill>
                  <a:srgbClr val="660033"/>
                </a:solidFill>
                <a:ea typeface="+mn-ea"/>
                <a:cs typeface="+mn-cs"/>
              </a:rPr>
              <a:t>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in Ukraine</a:t>
            </a:r>
            <a:r>
              <a:rPr lang="en-US" sz="2000" b="1" dirty="0">
                <a:solidFill>
                  <a:srgbClr val="A5D028">
                    <a:lumMod val="20000"/>
                    <a:lumOff val="80000"/>
                  </a:srgbClr>
                </a:solidFill>
                <a:ea typeface="+mn-ea"/>
                <a:cs typeface="+mn-cs"/>
              </a:rPr>
              <a:t/>
            </a:r>
            <a:br>
              <a:rPr lang="en-US" sz="2000" b="1" dirty="0">
                <a:solidFill>
                  <a:srgbClr val="A5D028">
                    <a:lumMod val="20000"/>
                    <a:lumOff val="80000"/>
                  </a:srgbClr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Пример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использования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частот в диапазоне 900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МГц в Украине</a:t>
            </a:r>
            <a:endParaRPr lang="ru-RU" sz="2000" dirty="0">
              <a:solidFill>
                <a:schemeClr val="bg2">
                  <a:lumMod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0175" y="5074694"/>
            <a:ext cx="4703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Такое распределение не позволяет: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 полностью использовать частоты для технологий</a:t>
            </a:r>
            <a:endParaRPr lang="en-US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 </a:t>
            </a:r>
            <a:r>
              <a:rPr lang="en-US" sz="1300" dirty="0" smtClean="0"/>
              <a:t>P-GSM, E-GSM</a:t>
            </a:r>
            <a:endParaRPr lang="ru-RU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 smtClean="0"/>
              <a:t> препятствует внедрению технологий </a:t>
            </a:r>
            <a:r>
              <a:rPr lang="en-US" sz="1300" dirty="0" smtClean="0"/>
              <a:t>UMTS</a:t>
            </a:r>
            <a:r>
              <a:rPr lang="ru-RU" sz="1300" dirty="0" smtClean="0"/>
              <a:t>/ </a:t>
            </a:r>
            <a:r>
              <a:rPr lang="en-US" sz="1300" dirty="0" smtClean="0"/>
              <a:t>LTE</a:t>
            </a:r>
            <a:endParaRPr lang="ru-RU" sz="1300" dirty="0" smtClean="0"/>
          </a:p>
          <a:p>
            <a:r>
              <a:rPr lang="ru-RU" sz="1300" dirty="0" smtClean="0"/>
              <a:t> </a:t>
            </a:r>
            <a:r>
              <a:rPr lang="en-US" sz="1300" dirty="0" smtClean="0"/>
              <a:t> </a:t>
            </a:r>
            <a:r>
              <a:rPr lang="ru-RU" sz="1300" dirty="0" smtClean="0"/>
              <a:t>и</a:t>
            </a:r>
            <a:r>
              <a:rPr lang="en-US" sz="1300" dirty="0" smtClean="0"/>
              <a:t> </a:t>
            </a:r>
            <a:r>
              <a:rPr lang="ru-RU" sz="1300" dirty="0" smtClean="0"/>
              <a:t>привело к появлению несогласованной в СЕРТ </a:t>
            </a:r>
            <a:r>
              <a:rPr lang="en-US" sz="1300" dirty="0" smtClean="0"/>
              <a:t>     </a:t>
            </a:r>
            <a:r>
              <a:rPr lang="ru-RU" sz="1300" dirty="0" smtClean="0"/>
              <a:t>технологии</a:t>
            </a:r>
            <a:r>
              <a:rPr lang="en-US" sz="1300" dirty="0" smtClean="0"/>
              <a:t> CDMA</a:t>
            </a:r>
            <a:r>
              <a:rPr lang="ru-RU" sz="1300" dirty="0" smtClean="0"/>
              <a:t>, что ограничивает развитие</a:t>
            </a:r>
            <a:r>
              <a:rPr lang="en-US" sz="1300" dirty="0" smtClean="0"/>
              <a:t> </a:t>
            </a:r>
            <a:r>
              <a:rPr lang="ru-RU" sz="1300" dirty="0" smtClean="0"/>
              <a:t>внутренних новых технологий и новых технологий в соседних странах в приграничных районах </a:t>
            </a:r>
            <a:endParaRPr lang="ru-RU" sz="13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935"/>
            <a:ext cx="8518824" cy="40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059689"/>
            <a:ext cx="388843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660033"/>
                </a:solidFill>
              </a:rPr>
              <a:t>This </a:t>
            </a:r>
            <a:r>
              <a:rPr lang="en-US" sz="1300" dirty="0" smtClean="0">
                <a:solidFill>
                  <a:srgbClr val="660033"/>
                </a:solidFill>
              </a:rPr>
              <a:t>allocation </a:t>
            </a:r>
            <a:r>
              <a:rPr lang="en-US" sz="1300" dirty="0">
                <a:solidFill>
                  <a:srgbClr val="660033"/>
                </a:solidFill>
              </a:rPr>
              <a:t>does not allow: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660033"/>
                </a:solidFill>
              </a:rPr>
              <a:t>full </a:t>
            </a:r>
            <a:r>
              <a:rPr lang="en-US" sz="1300" dirty="0">
                <a:solidFill>
                  <a:srgbClr val="660033"/>
                </a:solidFill>
              </a:rPr>
              <a:t>use of frequencies for P-GSM, E-GSM </a:t>
            </a:r>
            <a:endParaRPr lang="en-US" sz="1300" dirty="0" smtClean="0">
              <a:solidFill>
                <a:srgbClr val="660033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1300" dirty="0">
                <a:solidFill>
                  <a:srgbClr val="660033"/>
                </a:solidFill>
              </a:rPr>
              <a:t> </a:t>
            </a:r>
            <a:r>
              <a:rPr lang="en-US" sz="1300" dirty="0" smtClean="0">
                <a:solidFill>
                  <a:srgbClr val="660033"/>
                </a:solidFill>
              </a:rPr>
              <a:t>prevents </a:t>
            </a:r>
            <a:r>
              <a:rPr lang="en-US" sz="1300" dirty="0">
                <a:solidFill>
                  <a:srgbClr val="660033"/>
                </a:solidFill>
              </a:rPr>
              <a:t>the introduction of UMTS / </a:t>
            </a:r>
            <a:r>
              <a:rPr lang="en-US" sz="1300" dirty="0" smtClean="0">
                <a:solidFill>
                  <a:srgbClr val="660033"/>
                </a:solidFill>
              </a:rPr>
              <a:t>LTE</a:t>
            </a:r>
          </a:p>
          <a:p>
            <a:r>
              <a:rPr lang="en-US" sz="1300" dirty="0" smtClean="0">
                <a:solidFill>
                  <a:srgbClr val="660033"/>
                </a:solidFill>
              </a:rPr>
              <a:t>Also it </a:t>
            </a:r>
            <a:r>
              <a:rPr lang="en-US" sz="1300" dirty="0">
                <a:solidFill>
                  <a:srgbClr val="660033"/>
                </a:solidFill>
              </a:rPr>
              <a:t>has led to </a:t>
            </a:r>
            <a:r>
              <a:rPr lang="en-US" sz="1300" dirty="0" smtClean="0">
                <a:solidFill>
                  <a:srgbClr val="660033"/>
                </a:solidFill>
              </a:rPr>
              <a:t>appearance </a:t>
            </a:r>
            <a:r>
              <a:rPr lang="en-US" sz="1300" dirty="0">
                <a:solidFill>
                  <a:srgbClr val="660033"/>
                </a:solidFill>
              </a:rPr>
              <a:t>of inconsistent CDMA </a:t>
            </a:r>
            <a:r>
              <a:rPr lang="en-US" sz="1300" dirty="0" smtClean="0">
                <a:solidFill>
                  <a:srgbClr val="660033"/>
                </a:solidFill>
              </a:rPr>
              <a:t>         technology </a:t>
            </a:r>
            <a:r>
              <a:rPr lang="en-US" sz="1300" dirty="0">
                <a:solidFill>
                  <a:srgbClr val="660033"/>
                </a:solidFill>
              </a:rPr>
              <a:t>in CEPT</a:t>
            </a:r>
            <a:r>
              <a:rPr lang="en-US" sz="1300" dirty="0" smtClean="0">
                <a:solidFill>
                  <a:srgbClr val="660033"/>
                </a:solidFill>
              </a:rPr>
              <a:t>, which </a:t>
            </a:r>
            <a:r>
              <a:rPr lang="en-US" sz="1300" dirty="0">
                <a:solidFill>
                  <a:srgbClr val="660033"/>
                </a:solidFill>
              </a:rPr>
              <a:t>limits the development of </a:t>
            </a:r>
            <a:r>
              <a:rPr lang="en-US" sz="1300" dirty="0" smtClean="0">
                <a:solidFill>
                  <a:srgbClr val="660033"/>
                </a:solidFill>
              </a:rPr>
              <a:t>new domestic technologies </a:t>
            </a:r>
            <a:r>
              <a:rPr lang="en-US" sz="1300" dirty="0">
                <a:solidFill>
                  <a:srgbClr val="660033"/>
                </a:solidFill>
              </a:rPr>
              <a:t>and </a:t>
            </a:r>
            <a:r>
              <a:rPr lang="en-US" sz="1300" dirty="0" smtClean="0">
                <a:solidFill>
                  <a:srgbClr val="660033"/>
                </a:solidFill>
              </a:rPr>
              <a:t>new  technologies </a:t>
            </a:r>
            <a:r>
              <a:rPr lang="en-US" sz="1300" dirty="0">
                <a:solidFill>
                  <a:srgbClr val="660033"/>
                </a:solidFill>
              </a:rPr>
              <a:t>in </a:t>
            </a:r>
            <a:r>
              <a:rPr lang="en-US" sz="1300" dirty="0" smtClean="0">
                <a:solidFill>
                  <a:srgbClr val="660033"/>
                </a:solidFill>
              </a:rPr>
              <a:t>the in </a:t>
            </a:r>
            <a:r>
              <a:rPr lang="en-US" sz="1300" dirty="0">
                <a:solidFill>
                  <a:srgbClr val="660033"/>
                </a:solidFill>
              </a:rPr>
              <a:t>border </a:t>
            </a:r>
            <a:r>
              <a:rPr lang="en-US" sz="1300" dirty="0" smtClean="0">
                <a:solidFill>
                  <a:srgbClr val="660033"/>
                </a:solidFill>
              </a:rPr>
              <a:t> </a:t>
            </a:r>
            <a:r>
              <a:rPr lang="en-US" sz="1300" dirty="0">
                <a:solidFill>
                  <a:srgbClr val="660033"/>
                </a:solidFill>
              </a:rPr>
              <a:t>areas with neighboring countries </a:t>
            </a:r>
            <a:r>
              <a:rPr lang="en-US" sz="1300" dirty="0" smtClean="0">
                <a:solidFill>
                  <a:srgbClr val="660033"/>
                </a:solidFill>
              </a:rPr>
              <a:t> 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8" y="645789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59849" y="260649"/>
            <a:ext cx="8077033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Possible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way of frequency h</a:t>
            </a:r>
            <a:r>
              <a:rPr lang="en-US" sz="2000" b="1" dirty="0" smtClean="0">
                <a:solidFill>
                  <a:srgbClr val="660033"/>
                </a:solidFill>
              </a:rPr>
              <a:t>armonization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for </a:t>
            </a:r>
            <a:r>
              <a:rPr lang="en-US" sz="2000" b="1" dirty="0">
                <a:solidFill>
                  <a:srgbClr val="660033"/>
                </a:solidFill>
                <a:ea typeface="+mn-ea"/>
                <a:cs typeface="+mn-cs"/>
              </a:rPr>
              <a:t>900 </a:t>
            </a:r>
            <a:r>
              <a:rPr lang="en-US" sz="2000" b="1" dirty="0" smtClean="0">
                <a:solidFill>
                  <a:srgbClr val="660033"/>
                </a:solidFill>
                <a:ea typeface="+mn-ea"/>
                <a:cs typeface="+mn-cs"/>
              </a:rPr>
              <a:t>MHz band</a:t>
            </a:r>
            <a:endParaRPr lang="en-US" sz="2000" b="1" dirty="0">
              <a:solidFill>
                <a:srgbClr val="660033"/>
              </a:solidFill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Возможный путь гармонизации частот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в диапазоне 900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МГц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49" y="990101"/>
            <a:ext cx="7959227" cy="37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8059" y="4743948"/>
            <a:ext cx="394419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Получение недостающего ресурса путем</a:t>
            </a:r>
          </a:p>
          <a:p>
            <a:pPr marL="177800" indent="-177800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     перераспределения ресурса между операторами + защитные интервалы + дополнительный ресурс по результатам проведения испытаний 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RSBN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LTE</a:t>
            </a:r>
            <a:endParaRPr lang="ru-RU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Дефрагментация ресурсов операторов для получения непрерывного спектра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Возможное выведение 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CDMA  c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последующим лицензированием частот для новых технологий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231" y="4743948"/>
            <a:ext cx="3964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660033"/>
                </a:solidFill>
              </a:rPr>
              <a:t>Getting </a:t>
            </a:r>
            <a:r>
              <a:rPr lang="en-US" sz="1400" dirty="0" smtClean="0">
                <a:solidFill>
                  <a:srgbClr val="660033"/>
                </a:solidFill>
              </a:rPr>
              <a:t>a wanting spectrum by frequencies reallocation between </a:t>
            </a:r>
            <a:r>
              <a:rPr lang="en-US" sz="1400" dirty="0">
                <a:solidFill>
                  <a:srgbClr val="660033"/>
                </a:solidFill>
              </a:rPr>
              <a:t>operators + guard intervals + additional </a:t>
            </a:r>
            <a:r>
              <a:rPr lang="en-US" sz="1400" dirty="0" smtClean="0">
                <a:solidFill>
                  <a:srgbClr val="660033"/>
                </a:solidFill>
              </a:rPr>
              <a:t>spectrum </a:t>
            </a:r>
            <a:r>
              <a:rPr lang="en-US" sz="1400" dirty="0">
                <a:solidFill>
                  <a:srgbClr val="660033"/>
                </a:solidFill>
              </a:rPr>
              <a:t>based on </a:t>
            </a:r>
            <a:r>
              <a:rPr lang="en-US" sz="1400" dirty="0" smtClean="0">
                <a:solidFill>
                  <a:srgbClr val="660033"/>
                </a:solidFill>
              </a:rPr>
              <a:t>RSBN / LTE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60033"/>
                </a:solidFill>
              </a:rPr>
              <a:t>Defragmentation </a:t>
            </a:r>
            <a:r>
              <a:rPr lang="en-US" sz="1400" dirty="0">
                <a:solidFill>
                  <a:srgbClr val="660033"/>
                </a:solidFill>
              </a:rPr>
              <a:t>of </a:t>
            </a:r>
            <a:r>
              <a:rPr lang="en-US" sz="1400" dirty="0" smtClean="0">
                <a:solidFill>
                  <a:srgbClr val="660033"/>
                </a:solidFill>
              </a:rPr>
              <a:t>operator’s resources for getting continuous spectrum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60033"/>
                </a:solidFill>
              </a:rPr>
              <a:t>Possible </a:t>
            </a:r>
            <a:r>
              <a:rPr lang="en-US" sz="1400" dirty="0">
                <a:solidFill>
                  <a:srgbClr val="660033"/>
                </a:solidFill>
              </a:rPr>
              <a:t>CDMA </a:t>
            </a:r>
            <a:r>
              <a:rPr lang="en-US" sz="1400" dirty="0" smtClean="0">
                <a:solidFill>
                  <a:srgbClr val="660033"/>
                </a:solidFill>
              </a:rPr>
              <a:t>removal </a:t>
            </a:r>
            <a:r>
              <a:rPr lang="en-US" sz="1400" dirty="0">
                <a:solidFill>
                  <a:srgbClr val="660033"/>
                </a:solidFill>
              </a:rPr>
              <a:t>with subsequent frequency licensing for </a:t>
            </a:r>
            <a:r>
              <a:rPr lang="en-US" sz="1400" dirty="0" smtClean="0">
                <a:solidFill>
                  <a:srgbClr val="660033"/>
                </a:solidFill>
              </a:rPr>
              <a:t>new technologies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8" y="64367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7" y="260649"/>
            <a:ext cx="8100393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800" b="1" dirty="0" smtClean="0">
                <a:solidFill>
                  <a:srgbClr val="660033"/>
                </a:solidFill>
              </a:rPr>
              <a:t>Solution for </a:t>
            </a:r>
            <a:r>
              <a:rPr lang="en-US" sz="1800" b="1" dirty="0">
                <a:solidFill>
                  <a:srgbClr val="660033"/>
                </a:solidFill>
              </a:rPr>
              <a:t>sharing </a:t>
            </a:r>
            <a:r>
              <a:rPr lang="en-US" sz="1800" b="1" dirty="0" smtClean="0">
                <a:solidFill>
                  <a:srgbClr val="660033"/>
                </a:solidFill>
              </a:rPr>
              <a:t>of </a:t>
            </a:r>
            <a:r>
              <a:rPr lang="en-US" sz="1800" b="1" dirty="0" smtClean="0">
                <a:solidFill>
                  <a:srgbClr val="660033"/>
                </a:solidFill>
                <a:ea typeface="+mn-ea"/>
                <a:cs typeface="+mn-cs"/>
              </a:rPr>
              <a:t>frequency usage in </a:t>
            </a:r>
            <a:r>
              <a:rPr lang="en-US" sz="1800" b="1" dirty="0">
                <a:solidFill>
                  <a:srgbClr val="660033"/>
                </a:solidFill>
                <a:ea typeface="+mn-ea"/>
                <a:cs typeface="+mn-cs"/>
              </a:rPr>
              <a:t>the border </a:t>
            </a:r>
            <a:r>
              <a:rPr lang="en-US" sz="1800" b="1" dirty="0" smtClean="0">
                <a:solidFill>
                  <a:srgbClr val="660033"/>
                </a:solidFill>
                <a:ea typeface="+mn-ea"/>
                <a:cs typeface="+mn-cs"/>
              </a:rPr>
              <a:t>area in -band</a:t>
            </a:r>
            <a:endParaRPr lang="ru-RU" sz="1800" b="1" dirty="0" smtClean="0">
              <a:solidFill>
                <a:srgbClr val="660033"/>
              </a:solidFill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Решение по совместному использованию частот в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приграничных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районах в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- диапазоне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1268760"/>
            <a:ext cx="8640960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Tx/>
              <a:buSzTx/>
              <a:buNone/>
            </a:pPr>
            <a:r>
              <a:rPr lang="en-US" sz="1200" dirty="0">
                <a:solidFill>
                  <a:srgbClr val="660033"/>
                </a:solidFill>
                <a:latin typeface="Calibri"/>
              </a:rPr>
              <a:t>The </a:t>
            </a:r>
            <a:r>
              <a:rPr lang="en-US" sz="1200" dirty="0" smtClean="0">
                <a:solidFill>
                  <a:srgbClr val="660033"/>
                </a:solidFill>
                <a:latin typeface="Calibri"/>
              </a:rPr>
              <a:t>E</a:t>
            </a:r>
            <a:r>
              <a:rPr lang="ru-RU" sz="1200" dirty="0" smtClean="0">
                <a:solidFill>
                  <a:srgbClr val="660033"/>
                </a:solidFill>
                <a:latin typeface="Calibri"/>
              </a:rPr>
              <a:t>СС</a:t>
            </a:r>
            <a:r>
              <a:rPr lang="en-US" sz="1200" dirty="0" smtClean="0">
                <a:solidFill>
                  <a:srgbClr val="660033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660033"/>
                </a:solidFill>
                <a:latin typeface="Calibri"/>
              </a:rPr>
              <a:t>295 Report “Guidance on Cross-border coordination between MFCN and Aeronautical Telemetry </a:t>
            </a:r>
            <a:r>
              <a:rPr lang="en-US" sz="1200" dirty="0" smtClean="0">
                <a:solidFill>
                  <a:srgbClr val="660033"/>
                </a:solidFill>
                <a:latin typeface="Calibri"/>
              </a:rPr>
              <a:t>Systems</a:t>
            </a:r>
            <a:r>
              <a:rPr lang="ru-RU" sz="1200" dirty="0" smtClean="0">
                <a:solidFill>
                  <a:srgbClr val="660033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srgbClr val="660033"/>
                </a:solidFill>
                <a:latin typeface="Calibri"/>
              </a:rPr>
              <a:t>(ATS) </a:t>
            </a:r>
            <a:r>
              <a:rPr lang="en-US" sz="1200" dirty="0">
                <a:solidFill>
                  <a:srgbClr val="660033"/>
                </a:solidFill>
                <a:latin typeface="Calibri"/>
              </a:rPr>
              <a:t>in the 1429-1518 MHz band” provides information on technical solutions for concluding bilateral coordination agreements between countries using the ATS in accordance with footnote PP No. 5.342 and countries implementing mobile / fixed LTE networks (MFCN)</a:t>
            </a:r>
            <a:endParaRPr lang="ru-RU" sz="1200" dirty="0">
              <a:solidFill>
                <a:srgbClr val="660033"/>
              </a:solidFill>
              <a:latin typeface="Calibri"/>
            </a:endParaRPr>
          </a:p>
          <a:p>
            <a:pPr marL="0" lvl="0" indent="0">
              <a:buClrTx/>
              <a:buSzTx/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libri"/>
              </a:rPr>
              <a:t>Отчет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ЕСС 295 «Руководство по приграничной координации между MFCN и системой воздушной телеметрии (СВТ) в полосе частот 1429-1518 МГц» представляет информацию по техническим решениям для заключения двусторонних координационных соглашений между странами, использующими СВТ по примечанию РР №5.342 и странами, внедряющими мобильные/фиксированные сети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LTE (MFCN)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 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660033"/>
                </a:solidFill>
              </a:rPr>
              <a:t>The </a:t>
            </a:r>
            <a:r>
              <a:rPr lang="en-US" sz="1200" dirty="0">
                <a:solidFill>
                  <a:srgbClr val="660033"/>
                </a:solidFill>
              </a:rPr>
              <a:t>results of research: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660033"/>
                </a:solidFill>
              </a:rPr>
              <a:t>1. The criterion for the protection of ATS stations from the effects of total interference from LTE stations (MFCN) has been agreed.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660033"/>
                </a:solidFill>
              </a:rPr>
              <a:t>2. A draft coordination agreement has been developed for conclusion by the </a:t>
            </a:r>
            <a:r>
              <a:rPr lang="en-US" sz="1200" dirty="0" smtClean="0">
                <a:solidFill>
                  <a:srgbClr val="660033"/>
                </a:solidFill>
              </a:rPr>
              <a:t>concerned parties </a:t>
            </a:r>
            <a:r>
              <a:rPr lang="en-US" sz="1200" dirty="0">
                <a:solidFill>
                  <a:srgbClr val="660033"/>
                </a:solidFill>
              </a:rPr>
              <a:t>prior to </a:t>
            </a:r>
            <a:r>
              <a:rPr lang="en-US" sz="1200" dirty="0" smtClean="0">
                <a:solidFill>
                  <a:srgbClr val="660033"/>
                </a:solidFill>
              </a:rPr>
              <a:t> WRC-19</a:t>
            </a:r>
            <a:endParaRPr lang="en-US" sz="1200" dirty="0">
              <a:solidFill>
                <a:srgbClr val="660033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srgbClr val="660033"/>
                </a:solidFill>
              </a:rPr>
              <a:t>3. Technical limitations for ATS and LTE stations (MFCN) allow </a:t>
            </a:r>
            <a:r>
              <a:rPr lang="en-US" sz="1200" dirty="0" smtClean="0">
                <a:solidFill>
                  <a:srgbClr val="660033"/>
                </a:solidFill>
              </a:rPr>
              <a:t>protection for </a:t>
            </a:r>
            <a:r>
              <a:rPr lang="en-US" sz="1200" dirty="0">
                <a:solidFill>
                  <a:srgbClr val="660033"/>
                </a:solidFill>
              </a:rPr>
              <a:t>existing and new ATS stations and </a:t>
            </a:r>
            <a:r>
              <a:rPr lang="en-US" sz="1200" dirty="0" smtClean="0">
                <a:solidFill>
                  <a:srgbClr val="660033"/>
                </a:solidFill>
              </a:rPr>
              <a:t>deployment  of LTE </a:t>
            </a:r>
            <a:r>
              <a:rPr lang="en-US" sz="1200" dirty="0">
                <a:solidFill>
                  <a:srgbClr val="660033"/>
                </a:solidFill>
              </a:rPr>
              <a:t>networks (MFCN) in </a:t>
            </a:r>
            <a:r>
              <a:rPr lang="en-US" sz="1200" dirty="0" smtClean="0">
                <a:solidFill>
                  <a:srgbClr val="660033"/>
                </a:solidFill>
              </a:rPr>
              <a:t>the border </a:t>
            </a:r>
            <a:r>
              <a:rPr lang="en-US" sz="1200" dirty="0">
                <a:solidFill>
                  <a:srgbClr val="660033"/>
                </a:solidFill>
              </a:rPr>
              <a:t>areas</a:t>
            </a:r>
            <a:r>
              <a:rPr lang="en-US" sz="1200" dirty="0" smtClean="0">
                <a:solidFill>
                  <a:srgbClr val="660033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Результаты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исследований: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1. Согласован критерий защиты станций СВТ от воздействия суммарной помехи от станций LTE (MFCN)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2. Разработан проект координационного соглашения для заключения сторонами до начала ВКР-19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3. Технические ограничения для станций СВТ и LTE (MFCN) позволяют защитить действующие и новые станции СВТ и разворачивать сети LTE (MFCN) в приграничных районах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19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8" y="2708920"/>
            <a:ext cx="2620961" cy="1585772"/>
          </a:xfrm>
          <a:prstGeom prst="rect">
            <a:avLst/>
          </a:prstGeom>
          <a:noFill/>
        </p:spPr>
      </p:pic>
      <p:pic>
        <p:nvPicPr>
          <p:cNvPr id="7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96794"/>
            <a:ext cx="2376264" cy="14978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508" y="64367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7" y="260649"/>
            <a:ext cx="8100393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800" b="1" dirty="0" smtClean="0">
                <a:solidFill>
                  <a:srgbClr val="660033"/>
                </a:solidFill>
              </a:rPr>
              <a:t>Solution for compatibility between UMTS and BWA around 1980 MHz</a:t>
            </a:r>
            <a:endParaRPr lang="ru-RU" sz="1800" b="1" dirty="0" smtClean="0">
              <a:solidFill>
                <a:srgbClr val="660033"/>
              </a:solidFill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Решение по совместимости между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UMTS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ШПД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окрестности 1980 МГц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89985"/>
            <a:ext cx="35337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5182" y="2774918"/>
            <a:ext cx="41093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Условия расчета и реализации: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Технические характеристики в соответствии со стандартом;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Расстояние разнесения 30м, антенны на одинаковой высоте и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направлены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встречно;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 уравнению бюджета радиолинии определяется минимально  затухание (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MCL)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для обеспечения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без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помеховой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работы приемника с учетом суммарного воздействия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помехи;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Определяются требования к дополнительным фильтрам в приемнике и в передатчике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Учет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возможности изменения (смещения) несущих соседних каналов;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Возможность перенастройки установленного  фильтра (дуплексера)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новым требованиям;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Новые требования вносятся в План использования РЧР Украины и отображаются в разрешительных документах;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 случае помеховой ситуации параметры фильтрации проверяются средствами радиоконтроля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1" y="263691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993366"/>
                </a:solidFill>
              </a:rPr>
              <a:t>С</a:t>
            </a:r>
            <a:r>
              <a:rPr lang="en-US" sz="1200" b="1" dirty="0" smtClean="0">
                <a:solidFill>
                  <a:srgbClr val="993366"/>
                </a:solidFill>
              </a:rPr>
              <a:t>alculation </a:t>
            </a:r>
            <a:r>
              <a:rPr lang="en-US" sz="1200" b="1" dirty="0">
                <a:solidFill>
                  <a:srgbClr val="993366"/>
                </a:solidFill>
              </a:rPr>
              <a:t>and </a:t>
            </a:r>
            <a:r>
              <a:rPr lang="en-US" sz="1200" b="1" dirty="0" smtClean="0">
                <a:solidFill>
                  <a:srgbClr val="993366"/>
                </a:solidFill>
              </a:rPr>
              <a:t>implementation</a:t>
            </a:r>
            <a:r>
              <a:rPr lang="ru-RU" sz="1200" b="1" dirty="0" smtClean="0">
                <a:solidFill>
                  <a:srgbClr val="993366"/>
                </a:solidFill>
              </a:rPr>
              <a:t> </a:t>
            </a:r>
            <a:r>
              <a:rPr lang="en-US" sz="1200" b="1" dirty="0" smtClean="0">
                <a:solidFill>
                  <a:srgbClr val="993366"/>
                </a:solidFill>
              </a:rPr>
              <a:t>conditions:</a:t>
            </a:r>
          </a:p>
          <a:p>
            <a:endParaRPr lang="en-US" sz="1200" b="1" dirty="0" smtClean="0">
              <a:solidFill>
                <a:srgbClr val="993366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Technical </a:t>
            </a:r>
            <a:r>
              <a:rPr lang="en-US" sz="1200" dirty="0">
                <a:solidFill>
                  <a:srgbClr val="993366"/>
                </a:solidFill>
              </a:rPr>
              <a:t>specifications in accordance with </a:t>
            </a:r>
            <a:r>
              <a:rPr lang="en-US" sz="1200" dirty="0" smtClean="0">
                <a:solidFill>
                  <a:srgbClr val="993366"/>
                </a:solidFill>
              </a:rPr>
              <a:t> </a:t>
            </a:r>
            <a:r>
              <a:rPr lang="en-US" sz="1200" dirty="0">
                <a:solidFill>
                  <a:srgbClr val="993366"/>
                </a:solidFill>
              </a:rPr>
              <a:t>standard</a:t>
            </a:r>
            <a:r>
              <a:rPr lang="en-US" sz="1200" dirty="0" smtClean="0">
                <a:solidFill>
                  <a:srgbClr val="993366"/>
                </a:solidFill>
              </a:rPr>
              <a:t>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30m </a:t>
            </a:r>
            <a:r>
              <a:rPr lang="en-US" sz="1200" dirty="0">
                <a:solidFill>
                  <a:srgbClr val="993366"/>
                </a:solidFill>
              </a:rPr>
              <a:t>separation distance, antennas at the same height and</a:t>
            </a:r>
            <a:br>
              <a:rPr lang="en-US" sz="1200" dirty="0">
                <a:solidFill>
                  <a:srgbClr val="993366"/>
                </a:solidFill>
              </a:rPr>
            </a:br>
            <a:r>
              <a:rPr lang="en-US" sz="1200" dirty="0" smtClean="0">
                <a:solidFill>
                  <a:srgbClr val="993366"/>
                </a:solidFill>
              </a:rPr>
              <a:t>opposite sides directed;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According </a:t>
            </a:r>
            <a:r>
              <a:rPr lang="en-US" sz="1200" dirty="0">
                <a:solidFill>
                  <a:srgbClr val="993366"/>
                </a:solidFill>
              </a:rPr>
              <a:t>to the </a:t>
            </a:r>
            <a:r>
              <a:rPr lang="en-US" sz="1200" dirty="0" smtClean="0">
                <a:solidFill>
                  <a:srgbClr val="993366"/>
                </a:solidFill>
              </a:rPr>
              <a:t>budget of </a:t>
            </a:r>
            <a:r>
              <a:rPr lang="en-US" sz="1200" dirty="0">
                <a:solidFill>
                  <a:srgbClr val="993366"/>
                </a:solidFill>
              </a:rPr>
              <a:t>radio link, the minimum </a:t>
            </a:r>
            <a:r>
              <a:rPr lang="en-US" sz="1200" dirty="0" smtClean="0">
                <a:solidFill>
                  <a:srgbClr val="993366"/>
                </a:solidFill>
              </a:rPr>
              <a:t>  isolation </a:t>
            </a:r>
            <a:r>
              <a:rPr lang="en-US" sz="1200" dirty="0">
                <a:solidFill>
                  <a:srgbClr val="993366"/>
                </a:solidFill>
              </a:rPr>
              <a:t>(MCL - Minimum Coupling Loss) is determined to ensure </a:t>
            </a:r>
            <a:r>
              <a:rPr lang="en-US" sz="1200" dirty="0" smtClean="0">
                <a:solidFill>
                  <a:srgbClr val="993366"/>
                </a:solidFill>
              </a:rPr>
              <a:t>non-interference  </a:t>
            </a:r>
            <a:r>
              <a:rPr lang="en-US" sz="1200" dirty="0">
                <a:solidFill>
                  <a:srgbClr val="993366"/>
                </a:solidFill>
              </a:rPr>
              <a:t>receiver operation, taking into account the </a:t>
            </a:r>
            <a:r>
              <a:rPr lang="en-US" sz="1200" dirty="0" smtClean="0">
                <a:solidFill>
                  <a:srgbClr val="993366"/>
                </a:solidFill>
              </a:rPr>
              <a:t>impact </a:t>
            </a:r>
            <a:r>
              <a:rPr lang="en-US" sz="1200" dirty="0">
                <a:solidFill>
                  <a:srgbClr val="993366"/>
                </a:solidFill>
              </a:rPr>
              <a:t>of aggregate </a:t>
            </a:r>
            <a:r>
              <a:rPr lang="en-US" sz="1200" dirty="0" smtClean="0">
                <a:solidFill>
                  <a:srgbClr val="993366"/>
                </a:solidFill>
              </a:rPr>
              <a:t>interference;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Determination of the </a:t>
            </a:r>
            <a:r>
              <a:rPr lang="en-US" sz="1200" dirty="0">
                <a:solidFill>
                  <a:srgbClr val="993366"/>
                </a:solidFill>
              </a:rPr>
              <a:t>requirements for additional filters in the receiver and in the transmitter to meet the protection requirements </a:t>
            </a:r>
            <a:r>
              <a:rPr lang="en-US" sz="1200" dirty="0" smtClean="0">
                <a:solidFill>
                  <a:srgbClr val="993366"/>
                </a:solidFill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Consideration </a:t>
            </a:r>
            <a:r>
              <a:rPr lang="en-US" sz="1200" dirty="0">
                <a:solidFill>
                  <a:srgbClr val="993366"/>
                </a:solidFill>
              </a:rPr>
              <a:t>of </a:t>
            </a:r>
            <a:r>
              <a:rPr lang="en-US" sz="1200" dirty="0" smtClean="0">
                <a:solidFill>
                  <a:srgbClr val="993366"/>
                </a:solidFill>
              </a:rPr>
              <a:t>possibility </a:t>
            </a:r>
            <a:r>
              <a:rPr lang="en-US" sz="1200" dirty="0">
                <a:solidFill>
                  <a:srgbClr val="993366"/>
                </a:solidFill>
              </a:rPr>
              <a:t>of changing (shifting) the </a:t>
            </a:r>
            <a:r>
              <a:rPr lang="en-US" sz="1200" dirty="0" smtClean="0">
                <a:solidFill>
                  <a:srgbClr val="993366"/>
                </a:solidFill>
              </a:rPr>
              <a:t>           carriers </a:t>
            </a:r>
            <a:r>
              <a:rPr lang="en-US" sz="1200" dirty="0">
                <a:solidFill>
                  <a:srgbClr val="993366"/>
                </a:solidFill>
              </a:rPr>
              <a:t>of adjacent </a:t>
            </a:r>
            <a:r>
              <a:rPr lang="en-US" sz="1200" dirty="0" smtClean="0">
                <a:solidFill>
                  <a:srgbClr val="993366"/>
                </a:solidFill>
              </a:rPr>
              <a:t>channels;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Ability </a:t>
            </a:r>
            <a:r>
              <a:rPr lang="en-US" sz="1200" dirty="0">
                <a:solidFill>
                  <a:srgbClr val="993366"/>
                </a:solidFill>
              </a:rPr>
              <a:t>to reconfigure the installed filter (duplexer)</a:t>
            </a:r>
            <a:br>
              <a:rPr lang="en-US" sz="1200" dirty="0">
                <a:solidFill>
                  <a:srgbClr val="993366"/>
                </a:solidFill>
              </a:rPr>
            </a:br>
            <a:r>
              <a:rPr lang="en-US" sz="1200" dirty="0" smtClean="0">
                <a:solidFill>
                  <a:srgbClr val="993366"/>
                </a:solidFill>
              </a:rPr>
              <a:t>to meet new requirements;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New </a:t>
            </a:r>
            <a:r>
              <a:rPr lang="en-US" sz="1200" dirty="0">
                <a:solidFill>
                  <a:srgbClr val="993366"/>
                </a:solidFill>
              </a:rPr>
              <a:t>requirements are entered into the Plan for the </a:t>
            </a:r>
            <a:r>
              <a:rPr lang="en-US" sz="1200" dirty="0" smtClean="0">
                <a:solidFill>
                  <a:srgbClr val="993366"/>
                </a:solidFill>
              </a:rPr>
              <a:t>use </a:t>
            </a:r>
            <a:r>
              <a:rPr lang="en-US" sz="1200" dirty="0">
                <a:solidFill>
                  <a:srgbClr val="993366"/>
                </a:solidFill>
              </a:rPr>
              <a:t>of </a:t>
            </a:r>
            <a:r>
              <a:rPr lang="en-US" sz="1200" dirty="0" smtClean="0">
                <a:solidFill>
                  <a:srgbClr val="993366"/>
                </a:solidFill>
              </a:rPr>
              <a:t>frequencies  </a:t>
            </a:r>
            <a:r>
              <a:rPr lang="en-US" sz="1200" dirty="0">
                <a:solidFill>
                  <a:srgbClr val="993366"/>
                </a:solidFill>
              </a:rPr>
              <a:t>and are </a:t>
            </a:r>
            <a:r>
              <a:rPr lang="en-US" sz="1200" dirty="0" smtClean="0">
                <a:solidFill>
                  <a:srgbClr val="993366"/>
                </a:solidFill>
              </a:rPr>
              <a:t>duly noted in the permissions;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993366"/>
                </a:solidFill>
              </a:rPr>
              <a:t>In </a:t>
            </a:r>
            <a:r>
              <a:rPr lang="en-US" sz="1200" dirty="0">
                <a:solidFill>
                  <a:srgbClr val="993366"/>
                </a:solidFill>
              </a:rPr>
              <a:t>case of </a:t>
            </a:r>
            <a:r>
              <a:rPr lang="en-US" sz="1200" dirty="0" smtClean="0">
                <a:solidFill>
                  <a:srgbClr val="993366"/>
                </a:solidFill>
              </a:rPr>
              <a:t>interference, </a:t>
            </a:r>
            <a:r>
              <a:rPr lang="en-US" sz="1200" dirty="0">
                <a:solidFill>
                  <a:srgbClr val="993366"/>
                </a:solidFill>
              </a:rPr>
              <a:t>the </a:t>
            </a:r>
            <a:r>
              <a:rPr lang="en-US" sz="1200" dirty="0" smtClean="0">
                <a:solidFill>
                  <a:srgbClr val="993366"/>
                </a:solidFill>
              </a:rPr>
              <a:t>filter </a:t>
            </a:r>
            <a:r>
              <a:rPr lang="en-US" sz="1200" dirty="0">
                <a:solidFill>
                  <a:srgbClr val="993366"/>
                </a:solidFill>
              </a:rPr>
              <a:t>parameters are checked </a:t>
            </a:r>
            <a:r>
              <a:rPr lang="en-US" sz="1200" dirty="0" smtClean="0">
                <a:solidFill>
                  <a:srgbClr val="993366"/>
                </a:solidFill>
              </a:rPr>
              <a:t> by radio monitoring facilities.</a:t>
            </a:r>
            <a:endParaRPr lang="ru-RU" sz="1200" dirty="0">
              <a:solidFill>
                <a:srgbClr val="99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8" y="64367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792087" cy="72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7" y="260649"/>
            <a:ext cx="8100393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800" b="1" dirty="0" smtClean="0">
                <a:solidFill>
                  <a:srgbClr val="660033"/>
                </a:solidFill>
              </a:rPr>
              <a:t>Solution for compatibility between UMTS and BWA around 1980 MHz</a:t>
            </a:r>
            <a:endParaRPr lang="ru-RU" sz="1800" b="1" dirty="0" smtClean="0">
              <a:solidFill>
                <a:srgbClr val="660033"/>
              </a:solidFill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Решение по совместимости между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UMTS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ШПД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в окрестности 1980 МГц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37" y="4437112"/>
            <a:ext cx="3370013" cy="20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52673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48478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Дополнительные требования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фильтрам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 приемнике и в передатчике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 разработаны при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условии равной нагрузки (затрат) для операторов разных технологий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Достигнутые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параметры фильтров</a:t>
            </a:r>
            <a:endParaRPr lang="uk-UA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73050" indent="-273050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      позволили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уменьшить защитный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интервал между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соседними каналами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и сохранить частотный ресурс операторов</a:t>
            </a:r>
            <a:endParaRPr lang="uk-UA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66334" y="1397094"/>
            <a:ext cx="4212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60033"/>
                </a:solidFill>
              </a:rPr>
              <a:t>Additional requirements for filters </a:t>
            </a:r>
            <a:r>
              <a:rPr lang="en-US" sz="1400" dirty="0">
                <a:solidFill>
                  <a:srgbClr val="660033"/>
                </a:solidFill>
              </a:rPr>
              <a:t>in </a:t>
            </a:r>
            <a:r>
              <a:rPr lang="en-US" sz="1400" dirty="0" smtClean="0">
                <a:solidFill>
                  <a:srgbClr val="660033"/>
                </a:solidFill>
              </a:rPr>
              <a:t>receiver </a:t>
            </a:r>
            <a:r>
              <a:rPr lang="en-US" sz="1400" dirty="0">
                <a:solidFill>
                  <a:srgbClr val="660033"/>
                </a:solidFill>
              </a:rPr>
              <a:t>and </a:t>
            </a:r>
            <a:r>
              <a:rPr lang="en-US" sz="1400" dirty="0" smtClean="0">
                <a:solidFill>
                  <a:srgbClr val="660033"/>
                </a:solidFill>
              </a:rPr>
              <a:t> </a:t>
            </a:r>
            <a:r>
              <a:rPr lang="en-US" sz="1400" dirty="0">
                <a:solidFill>
                  <a:srgbClr val="660033"/>
                </a:solidFill>
              </a:rPr>
              <a:t>transmitter are designed under equal load </a:t>
            </a:r>
            <a:r>
              <a:rPr lang="en-US" sz="1400" dirty="0" smtClean="0">
                <a:solidFill>
                  <a:srgbClr val="660033"/>
                </a:solidFill>
              </a:rPr>
              <a:t>(loss) conditions </a:t>
            </a:r>
            <a:r>
              <a:rPr lang="en-US" sz="1400" dirty="0">
                <a:solidFill>
                  <a:srgbClr val="660033"/>
                </a:solidFill>
              </a:rPr>
              <a:t>for operators of different technologies.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rgbClr val="66003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660033"/>
                </a:solidFill>
              </a:rPr>
              <a:t>The achieved characteristics of a filter allowed </a:t>
            </a:r>
            <a:r>
              <a:rPr lang="en-US" sz="1400" dirty="0">
                <a:solidFill>
                  <a:srgbClr val="660033"/>
                </a:solidFill>
              </a:rPr>
              <a:t>to reduce the guard </a:t>
            </a:r>
            <a:r>
              <a:rPr lang="en-US" sz="1400" dirty="0" smtClean="0">
                <a:solidFill>
                  <a:srgbClr val="660033"/>
                </a:solidFill>
              </a:rPr>
              <a:t>gap/interval </a:t>
            </a:r>
            <a:r>
              <a:rPr lang="en-US" sz="1400" dirty="0">
                <a:solidFill>
                  <a:srgbClr val="660033"/>
                </a:solidFill>
              </a:rPr>
              <a:t>between adjacent channels and </a:t>
            </a:r>
            <a:r>
              <a:rPr lang="en-US" sz="1400" dirty="0" smtClean="0">
                <a:solidFill>
                  <a:srgbClr val="660033"/>
                </a:solidFill>
              </a:rPr>
              <a:t>to save </a:t>
            </a:r>
            <a:r>
              <a:rPr lang="en-US" sz="1400" dirty="0">
                <a:solidFill>
                  <a:srgbClr val="660033"/>
                </a:solidFill>
              </a:rPr>
              <a:t>the frequency resource of operators</a:t>
            </a:r>
            <a:endParaRPr lang="ru-RU" sz="1400" dirty="0">
              <a:solidFill>
                <a:srgbClr val="66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08" y="643671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7454</TotalTime>
  <Words>1848</Words>
  <Application>Microsoft Office PowerPoint</Application>
  <PresentationFormat>Экран (4:3)</PresentationFormat>
  <Paragraphs>155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Волна</vt:lpstr>
      <vt:lpstr>TECHNICAL ASPECTS OF HARMONIZATION FOR THE USE OF RADIO FREQUENCY RESOURCE OF UKRAINE WHEN IMPLEMENTING UP-TO-DATE AND PROMISING RADIO TECHNOLOGIES</vt:lpstr>
      <vt:lpstr> Harmonization of spectrum use Гармонизация использования РЧР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Тычинский Анатолий Владимирович</cp:lastModifiedBy>
  <cp:revision>356</cp:revision>
  <cp:lastPrinted>2019-05-14T11:48:19Z</cp:lastPrinted>
  <dcterms:created xsi:type="dcterms:W3CDTF">2015-03-26T07:38:49Z</dcterms:created>
  <dcterms:modified xsi:type="dcterms:W3CDTF">2019-05-14T13:44:06Z</dcterms:modified>
</cp:coreProperties>
</file>