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8" r:id="rId4"/>
    <p:sldId id="267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Динаміка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ринку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SDN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п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ідприємств</a:t>
            </a:r>
            <a:r>
              <a:rPr lang="uk-UA" sz="1600" baseline="0" dirty="0" smtClean="0">
                <a:latin typeface="Arial" pitchFamily="34" charset="0"/>
                <a:cs typeface="Arial" pitchFamily="34" charset="0"/>
              </a:rPr>
              <a:t> і хмарних послуг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даними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дослідницької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компанії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Gartner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млрд.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дол. США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184722034853272"/>
          <c:y val="2.68635661585984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Ринок SDN за даними дослідницької компанії Gartner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2014 рік</c:v>
                </c:pt>
                <c:pt idx="1">
                  <c:v>2018 рік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960</c:v>
                </c:pt>
                <c:pt idx="1">
                  <c:v>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49184"/>
        <c:axId val="26779648"/>
      </c:barChart>
      <c:catAx>
        <c:axId val="26749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6779648"/>
        <c:crosses val="autoZero"/>
        <c:auto val="1"/>
        <c:lblAlgn val="ctr"/>
        <c:lblOffset val="100"/>
        <c:noMultiLvlLbl val="0"/>
      </c:catAx>
      <c:valAx>
        <c:axId val="2677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74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Ринок "хмарних" послуг</c:v>
                </c:pt>
              </c:strCache>
            </c:strRef>
          </c:tx>
          <c:explosion val="29"/>
          <c:cat>
            <c:strRef>
              <c:f>Лист1!$A$2:$A$5</c:f>
              <c:strCache>
                <c:ptCount val="4"/>
                <c:pt idx="0">
                  <c:v>США</c:v>
                </c:pt>
                <c:pt idx="1">
                  <c:v>Західноєвропейські країни </c:v>
                </c:pt>
                <c:pt idx="2">
                  <c:v>Азійсько-Тихоокеанський регіон </c:v>
                </c:pt>
                <c:pt idx="3">
                  <c:v>Центральна та Східна Європа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0.61799999999999999</c:v>
                </c:pt>
                <c:pt idx="1">
                  <c:v>0.23300000000000001</c:v>
                </c:pt>
                <c:pt idx="2">
                  <c:v>9.2999999999999999E-2</c:v>
                </c:pt>
                <c:pt idx="3" formatCode="0.000%">
                  <c:v>6.4000000000000001E-2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0.23214</cdr:x>
      <cdr:y>0.81696</cdr:y>
    </cdr:from>
    <cdr:to>
      <cdr:x>0.40179</cdr:x>
      <cdr:y>0.90004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4248472"/>
          <a:ext cx="1368164" cy="43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800" b="1" dirty="0" smtClean="0">
              <a:latin typeface="Arial" pitchFamily="34" charset="0"/>
              <a:cs typeface="Arial" pitchFamily="34" charset="0"/>
            </a:rPr>
            <a:t>0,96 млрд.</a:t>
          </a:r>
          <a:endParaRPr lang="ru-RU" sz="18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0.67857</cdr:x>
      <cdr:y>0.48464</cdr:y>
    </cdr:from>
    <cdr:to>
      <cdr:x>0.83929</cdr:x>
      <cdr:y>0.6231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72608" y="2520280"/>
          <a:ext cx="1296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800" b="1" dirty="0" smtClean="0">
              <a:latin typeface="Arial" pitchFamily="34" charset="0"/>
              <a:cs typeface="Arial" pitchFamily="34" charset="0"/>
            </a:rPr>
            <a:t>8</a:t>
          </a:r>
          <a:r>
            <a:rPr lang="uk-UA" sz="1100" dirty="0" smtClean="0"/>
            <a:t> </a:t>
          </a:r>
          <a:r>
            <a:rPr lang="uk-UA" sz="1800" b="1" dirty="0" smtClean="0">
              <a:latin typeface="Arial" pitchFamily="34" charset="0"/>
              <a:cs typeface="Arial" pitchFamily="34" charset="0"/>
            </a:rPr>
            <a:t>млрд.</a:t>
          </a:r>
          <a:endParaRPr lang="ru-RU" sz="18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0.41999</cdr:x>
      <cdr:y>0.42957</cdr:y>
    </cdr:from>
    <cdr:to>
      <cdr:x>0.52499</cdr:x>
      <cdr:y>0.55685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1944216"/>
          <a:ext cx="86409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0.13445</cdr:x>
      <cdr:y>0.1818</cdr:y>
    </cdr:from>
    <cdr:to>
      <cdr:x>0.25695</cdr:x>
      <cdr:y>0.26135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822822"/>
          <a:ext cx="104968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b="1" dirty="0">
              <a:latin typeface="Arial" pitchFamily="34" charset="0"/>
              <a:cs typeface="Arial" pitchFamily="34" charset="0"/>
            </a:rPr>
            <a:t>9,3 %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0.2437</cdr:x>
      <cdr:y>0.13407</cdr:y>
    </cdr:from>
    <cdr:to>
      <cdr:x>0.3487</cdr:x>
      <cdr:y>0.24544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606798"/>
          <a:ext cx="89972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b="1" dirty="0">
              <a:latin typeface="Arial" pitchFamily="34" charset="0"/>
              <a:cs typeface="Arial" pitchFamily="34" charset="0"/>
            </a:rPr>
            <a:t>0,4 % 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E2B12-117B-4E9E-BA5C-0AF7850CC7E1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4F36-51FF-47D9-816A-0EDBEB49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4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4F36-51FF-47D9-816A-0EDBEB4984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5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9810-2E09-4949-861E-A7C5DE2D6257}" type="datetime1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0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8606-0F9B-4496-97AC-981B98EB0BB4}" type="datetime1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9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AD73-5457-427A-B554-D3AD92448479}" type="datetime1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6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29EA-D009-457D-9BDA-589221FB20DA}" type="datetime1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0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3535-187D-4986-883D-5AC99D3B753D}" type="datetime1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02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A09-CECF-43A1-B11E-FE07D5772EDD}" type="datetime1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9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C8AD-64E8-4477-88F6-942EBBFAE7A9}" type="datetime1">
              <a:rPr lang="ru-RU" smtClean="0"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4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CE07-B308-4414-B782-E296BB49CFA3}" type="datetime1">
              <a:rPr lang="ru-RU" smtClean="0"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1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26E8-ABA5-4EF3-983F-4B61A20B34F6}" type="datetime1">
              <a:rPr lang="ru-RU" smtClean="0"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1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0D91-143F-48CC-82DE-A6DC175C0A3E}" type="datetime1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6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1417-D7A9-41D6-8163-0A4CCC69B64F}" type="datetime1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148F-4E01-46C9-86C5-8B333A2E116D}" type="datetime1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8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508" y="2060848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latin typeface="Arial" pitchFamily="34" charset="0"/>
                <a:cs typeface="Arial" pitchFamily="34" charset="0"/>
              </a:rPr>
              <a:t>Доповідь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на тему: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uk-UA" sz="3100" dirty="0" smtClean="0">
                <a:latin typeface="Arial" pitchFamily="34" charset="0"/>
                <a:cs typeface="Arial" pitchFamily="34" charset="0"/>
              </a:rPr>
              <a:t>Використання «хмарних» обчислень як наступний крок у розвитку інформаційних технологій</a:t>
            </a:r>
            <a:endParaRPr lang="ru-RU" sz="3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6056" y="4869160"/>
            <a:ext cx="3888432" cy="504056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Доповідач: Ярош Володимир Олександрович – аспірант кафедри Телекомунікаційних систем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Київ – 2015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06405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ДЕРЖАВНИЙ УНІВЕРСИТЕТ ТЕЛЕКОМУНІКАЦІЙ</a:t>
            </a:r>
          </a:p>
          <a:p>
            <a:pPr algn="ctr"/>
            <a:r>
              <a:rPr lang="uk-UA" dirty="0" smtClean="0"/>
              <a:t>Кафедра Телекомунікаційних систем</a:t>
            </a:r>
            <a:endParaRPr lang="ru-RU" dirty="0"/>
          </a:p>
        </p:txBody>
      </p:sp>
      <p:pic>
        <p:nvPicPr>
          <p:cNvPr id="1026" name="Picture 2" descr="C:\Users\Администратор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49694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ВИСНОВКИ:</a:t>
            </a:r>
          </a:p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Сучасні 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хмарні технології (</a:t>
            </a:r>
            <a:r>
              <a:rPr lang="ru-RU" sz="1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cloud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є прогресивним та перспективним рішенням, одним з елементів революційної </a:t>
            </a:r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ІТ-платформи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швидке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зараз є одним з тих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ключових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трендів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найближчі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роки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помітно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вплинуть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глобальний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найрозвиненіших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регіонах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світу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(США, ЄС)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вже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прийняті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стратегічні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рішення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плани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дій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щодо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системного та комплексного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хмарних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сервісів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розгорнута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відповідна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робота (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вересні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2012 року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Європейська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Комісія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виступила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зі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стратегією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Вивільнення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потенціалу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хмарних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обчислень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Європі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» ("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Unleashing the potential of cloud computing in Europe"),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спрямована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прискорення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імплементації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значне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розширення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хмар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економіці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ЄС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Український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хмарний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ринок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на </a:t>
            </a:r>
            <a:r>
              <a:rPr lang="ru-RU" sz="1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відміну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ринків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США </a:t>
            </a:r>
            <a:r>
              <a:rPr lang="ru-RU" sz="1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ЄС, </a:t>
            </a:r>
            <a:r>
              <a:rPr lang="ru-RU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нині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знаходиться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початков</a:t>
            </a:r>
            <a:r>
              <a:rPr lang="uk-UA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ій</a:t>
            </a:r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фазі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Попит на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хмарні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послуги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буде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зростати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глобалізації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уніфікації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інформаційних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систем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Активний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отримати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системі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здоров’я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державних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органах, 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почнуть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знаходити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фізичних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осіб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uk-UA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Для покращення стану інформаційно-телекомунікаційних систем в Україні за рахунок впровадження «хмарних» технологій необхідно: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модернізувати відповідну нормативно-правову базу (включаючи врахування перспектив розвитку хмарних технологій в Україні та світі);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розробити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k-UA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національні стандарти, які встановлювали б вимоги до якості хмарних технологій і послуг в Україні. Оптимізувати їх до стандартів І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uk-UA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uk-UA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ЄС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(у </a:t>
            </a:r>
            <a:r>
              <a:rPr lang="uk-UA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зв’язку з прийнятим курсом євроінтеграції України).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dirty="0"/>
              <a:t> </a:t>
            </a:r>
            <a:endParaRPr lang="ru-RU" dirty="0"/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12474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23" t="3326"/>
          <a:stretch/>
        </p:blipFill>
        <p:spPr>
          <a:xfrm>
            <a:off x="539552" y="1052736"/>
            <a:ext cx="8136904" cy="43924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0019" y="417438"/>
            <a:ext cx="761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Динаміка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розвитку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сегментів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світового</a:t>
            </a:r>
            <a:r>
              <a:rPr lang="ru-RU" dirty="0">
                <a:solidFill>
                  <a:srgbClr val="002060"/>
                </a:solidFill>
              </a:rPr>
              <a:t> ринку </a:t>
            </a:r>
            <a:r>
              <a:rPr lang="ru-RU" dirty="0" err="1">
                <a:solidFill>
                  <a:srgbClr val="002060"/>
                </a:solidFill>
              </a:rPr>
              <a:t>інформаційних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технологій</a:t>
            </a:r>
            <a:r>
              <a:rPr lang="ru-RU" dirty="0">
                <a:solidFill>
                  <a:srgbClr val="002060"/>
                </a:solidFill>
              </a:rPr>
              <a:t> у 1998- 2010 </a:t>
            </a:r>
            <a:r>
              <a:rPr lang="ru-RU" dirty="0" err="1">
                <a:solidFill>
                  <a:srgbClr val="002060"/>
                </a:solidFill>
              </a:rPr>
              <a:t>рр</a:t>
            </a:r>
            <a:r>
              <a:rPr lang="ru-RU" dirty="0">
                <a:solidFill>
                  <a:srgbClr val="002060"/>
                </a:solidFill>
              </a:rPr>
              <a:t>., млрд. дол. США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73499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Експорт ІТ послуг в Україні до кінця 2010 року складав 1 млрд. доларів США на рік, а за прогнозами експертів до 2016 року очікується зростання в п'ять разів до 5 млрд. доларів США.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" pitchFamily="34" charset="0"/>
                <a:cs typeface="Arial" pitchFamily="34" charset="0"/>
              </a:rPr>
              <a:t>На сьогоднішній день за одну секунду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здійснюється: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2474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більше сотні фінансових </a:t>
            </a:r>
            <a:r>
              <a:rPr lang="uk-UA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транзакцій;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івтори тисячі </a:t>
            </a: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постів в соціальних </a:t>
            </a:r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мережах;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сотні тисяч файлів </a:t>
            </a: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потокового </a:t>
            </a:r>
            <a:r>
              <a:rPr lang="uk-UA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відео проглядається </a:t>
            </a: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одночасно;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48 тисяч пошукових 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запитів;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більше </a:t>
            </a:r>
            <a:r>
              <a:rPr lang="uk-UA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млн.  електронних </a:t>
            </a:r>
            <a:r>
              <a:rPr lang="uk-UA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листів </a:t>
            </a:r>
            <a:r>
              <a:rPr lang="uk-UA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надходять </a:t>
            </a:r>
            <a:r>
              <a:rPr lang="uk-UA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 своїх </a:t>
            </a:r>
            <a:r>
              <a:rPr lang="uk-UA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адресатів.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5887" y="386104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В основі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вищесказаного </a:t>
            </a:r>
            <a:r>
              <a:rPr lang="uk-UA" dirty="0">
                <a:latin typeface="Arial" pitchFamily="34" charset="0"/>
                <a:cs typeface="Arial" pitchFamily="34" charset="0"/>
              </a:rPr>
              <a:t>лежать мережі, що доставляють інформацію користувачам, де б вони не знаходилися.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Для виконання цих функцій вдало підходять </a:t>
            </a:r>
            <a:r>
              <a:rPr lang="uk-UA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мережі майбутнього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а саме використання підприємствами зв’язку </a:t>
            </a: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програмно-визначених (</a:t>
            </a:r>
            <a:r>
              <a:rPr lang="uk-UA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конфігурованих</a:t>
            </a: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мереж (Software-defined </a:t>
            </a:r>
            <a:r>
              <a:rPr lang="uk-UA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Networks</a:t>
            </a: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SDN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08321914"/>
              </p:ext>
            </p:extLst>
          </p:nvPr>
        </p:nvGraphicFramePr>
        <p:xfrm>
          <a:off x="611560" y="836712"/>
          <a:ext cx="806489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219544"/>
              </p:ext>
            </p:extLst>
          </p:nvPr>
        </p:nvGraphicFramePr>
        <p:xfrm>
          <a:off x="323528" y="661962"/>
          <a:ext cx="856895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3648" y="33265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 даними аналітичного агентства IDC 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233741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Arial" pitchFamily="34" charset="0"/>
                <a:cs typeface="Arial" pitchFamily="34" charset="0"/>
              </a:rPr>
              <a:t>61,8 %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32477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23,3%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30294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Український ринок «хмарних» послуг знаходиться на початковій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стадії розвитку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663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Приклад впровадження хмарних технологій в Україні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699792" y="620688"/>
            <a:ext cx="3744416" cy="1008112"/>
          </a:xfrm>
          <a:prstGeom prst="downArrow">
            <a:avLst>
              <a:gd name="adj1" fmla="val 50000"/>
              <a:gd name="adj2" fmla="val 635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t="48512" r="41785" b="36458"/>
          <a:stretch/>
        </p:blipFill>
        <p:spPr bwMode="auto">
          <a:xfrm>
            <a:off x="1043608" y="1700808"/>
            <a:ext cx="7159653" cy="17281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627784" y="3573016"/>
            <a:ext cx="3744416" cy="1080120"/>
          </a:xfrm>
          <a:prstGeom prst="downArrow">
            <a:avLst>
              <a:gd name="adj1" fmla="val 50000"/>
              <a:gd name="adj2" fmla="val 635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695771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В</a:t>
            </a:r>
            <a:r>
              <a:rPr lang="uk-UA" dirty="0" smtClean="0">
                <a:solidFill>
                  <a:srgbClr val="002060"/>
                </a:solidFill>
              </a:rPr>
              <a:t>провадження </a:t>
            </a:r>
            <a:r>
              <a:rPr lang="uk-UA" dirty="0">
                <a:solidFill>
                  <a:srgbClr val="002060"/>
                </a:solidFill>
              </a:rPr>
              <a:t>«хмарних технологій» в середній освіті </a:t>
            </a:r>
            <a:r>
              <a:rPr lang="uk-UA" dirty="0" smtClean="0">
                <a:solidFill>
                  <a:srgbClr val="002060"/>
                </a:solidFill>
              </a:rPr>
              <a:t>України. 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Школи</a:t>
            </a:r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де запроваджуються такі заходи 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використовують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Microsoft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Office</a:t>
            </a: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365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Администратор\Desktop\microsoft-releases-earnings-for-q3-fiscal-2014-with-new-ceo-satya-nadell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84613"/>
            <a:ext cx="2952328" cy="217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:\Визитка Яроша\model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8640960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«Хмарні» обчислення використовуються, для наступних цілей:</a:t>
            </a:r>
          </a:p>
          <a:p>
            <a:pPr marL="285750" indent="-285750" algn="just">
              <a:buFontTx/>
              <a:buChar char="-"/>
            </a:pPr>
            <a:r>
              <a:rPr lang="uk-UA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Віртуалізація інфраструктури і сервісів;</a:t>
            </a:r>
          </a:p>
          <a:p>
            <a:pPr marL="285750" indent="-285750" algn="just"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Автоматизоване надання послуг;</a:t>
            </a:r>
          </a:p>
          <a:p>
            <a:pPr marL="285750" indent="-285750" algn="just">
              <a:buFontTx/>
              <a:buChar char="-"/>
            </a:pPr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Гнучке масштабування (збільшення або зменшення) обчислювальних потужностей;</a:t>
            </a:r>
          </a:p>
          <a:p>
            <a:pPr marL="285750" indent="-285750" algn="just">
              <a:buFontTx/>
              <a:buChar char="-"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Підвищення доступності з’єднання з кінцевим користувачем.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Администратор\Desktop\облачный офис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6982"/>
            <a:ext cx="5544616" cy="45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9153" y="2495490"/>
            <a:ext cx="354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Особливість «хмарних» обчислень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343893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Ресурси доступні одночасно кільком користувачам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8242" y="458112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Ресурси розподіляються між користувачами по мірі зміни навантаження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6156176" y="2890663"/>
            <a:ext cx="432048" cy="16904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5177648">
            <a:off x="6255454" y="4594708"/>
            <a:ext cx="665539" cy="3247547"/>
          </a:xfrm>
          <a:prstGeom prst="curvedLeftArrow">
            <a:avLst>
              <a:gd name="adj1" fmla="val 43132"/>
              <a:gd name="adj2" fmla="val 81673"/>
              <a:gd name="adj3" fmla="val 77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думку експертів застосування «хмарних» технологій найбільш перспективне у таких галузях як ІТ, сфера послуг, роздрібна торгівля, розробка програмного забезпечення, телекомунікації.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1484784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Наприклад, розглянемо роздрібну торгівлю, яка постійно прагне до підвищення ефективності та скорочення витрат. «Хмарні» обчислення та віртуалізація є дуже привабливими для роздрібної торгівлі (</a:t>
            </a: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перш за все в секторі </a:t>
            </a:r>
            <a:r>
              <a:rPr lang="uk-UA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онлайн-торгівлі</a:t>
            </a:r>
            <a:r>
              <a:rPr lang="uk-UA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особливо у зв’язку із сезонністю і значною динамікою </a:t>
            </a:r>
            <a:r>
              <a:rPr lang="uk-UA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змін. </a:t>
            </a:r>
            <a:r>
              <a:rPr lang="uk-UA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Оскільки «хмарна» технологія може забезпечити обчислювальні потужності за вимогою і надання послуг повсюдного доступу, </a:t>
            </a:r>
            <a:r>
              <a:rPr lang="uk-UA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електронна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торгівля </a:t>
            </a:r>
            <a:r>
              <a:rPr lang="uk-UA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природним чином пристосована для «хмарної» технології. До того ж, у «хмарному» середовищі легше впоратися із значною нерівномірністю потреб в обчислювальних потужностях у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момент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пікового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навантаження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затишшя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1575" y="486916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прогнозами </a:t>
            </a:r>
            <a:r>
              <a:rPr lang="uk-UA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провідних консалтингових компаній 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світу,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швидке </a:t>
            </a:r>
            <a:r>
              <a:rPr lang="uk-UA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вдосконалення та поширення хмарних технологій (</a:t>
            </a:r>
            <a:r>
              <a:rPr lang="uk-UA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cloud</a:t>
            </a:r>
            <a:r>
              <a:rPr lang="uk-UA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зараз </a:t>
            </a:r>
            <a:r>
              <a:rPr lang="uk-UA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є одним з тих ключових трендів, що в найближчі </a:t>
            </a:r>
            <a:r>
              <a:rPr lang="uk-UA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5-8 років </a:t>
            </a:r>
            <a:r>
              <a:rPr lang="uk-UA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помітно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вплинуть </a:t>
            </a:r>
            <a:r>
              <a:rPr lang="uk-UA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глобальний розвиток не лише </a:t>
            </a:r>
            <a:r>
              <a:rPr lang="uk-UA" sz="1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ІТ-індустрії</a:t>
            </a:r>
            <a:r>
              <a:rPr lang="uk-UA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але й бізнесу, </a:t>
            </a:r>
            <a:r>
              <a:rPr lang="uk-UA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фінансів,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державного </a:t>
            </a:r>
            <a:r>
              <a:rPr lang="uk-UA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управління, медицини, освіти і багатьох інших сфер </a:t>
            </a:r>
            <a:r>
              <a:rPr lang="uk-UA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людського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життя.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609</Words>
  <Application>Microsoft Office PowerPoint</Application>
  <PresentationFormat>Экран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Доповідь на тему: Використання «хмарних» обчислень як наступний крок у розвитку інформаційних технологій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Доповідь на тему: Концепція «хмарних» обчислень та її вплив на економічний рівень держав</dc:title>
  <dc:creator>Администратор</dc:creator>
  <cp:lastModifiedBy>Администратор</cp:lastModifiedBy>
  <cp:revision>55</cp:revision>
  <dcterms:created xsi:type="dcterms:W3CDTF">2015-11-05T09:16:44Z</dcterms:created>
  <dcterms:modified xsi:type="dcterms:W3CDTF">2015-12-24T06:37:01Z</dcterms:modified>
</cp:coreProperties>
</file>