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3" r:id="rId4"/>
    <p:sldId id="266" r:id="rId5"/>
    <p:sldId id="274" r:id="rId6"/>
    <p:sldId id="278" r:id="rId7"/>
    <p:sldId id="275" r:id="rId8"/>
    <p:sldId id="276" r:id="rId9"/>
    <p:sldId id="27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laBoca\Dropbox\&#1064;&#1077;&#1074;&#1095;&#1077;&#1085;&#1082;&#1086;\Diss\&#1040;&#1085;&#1072;&#1083;&#1080;&#1079;%20&#1091;&#1090;&#1077;&#1095;&#1077;&#1082;%20(&#1089;&#1090;&#1072;&#1090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/>
              <a:t>Динамика</a:t>
            </a:r>
            <a:r>
              <a:rPr lang="uk-UA" b="1" baseline="0"/>
              <a:t> зростання кількості інцидентів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Лист1!$C$14:$C$19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xVal>
          <c:yVal>
            <c:numRef>
              <c:f>Лист1!$D$14:$D$19</c:f>
              <c:numCache>
                <c:formatCode>General</c:formatCode>
                <c:ptCount val="6"/>
                <c:pt idx="0">
                  <c:v>3.4</c:v>
                </c:pt>
                <c:pt idx="1">
                  <c:v>9.4</c:v>
                </c:pt>
                <c:pt idx="2">
                  <c:v>22.7</c:v>
                </c:pt>
                <c:pt idx="3">
                  <c:v>24.9</c:v>
                </c:pt>
                <c:pt idx="4">
                  <c:v>28.9</c:v>
                </c:pt>
                <c:pt idx="5">
                  <c:v>42.8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94504"/>
        <c:axId val="127594896"/>
      </c:scatterChart>
      <c:valAx>
        <c:axId val="127594504"/>
        <c:scaling>
          <c:orientation val="minMax"/>
          <c:max val="2014"/>
          <c:min val="2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/>
                  <a:t>роки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594896"/>
        <c:crosses val="autoZero"/>
        <c:crossBetween val="midCat"/>
      </c:valAx>
      <c:valAx>
        <c:axId val="127594896"/>
        <c:scaling>
          <c:orientation val="minMax"/>
          <c:max val="4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uk-UA"/>
                  <a:t>Кількість інцидентів, млн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7594504"/>
        <c:crosses val="autoZero"/>
        <c:crossBetween val="midCat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4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3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3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4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8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5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9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0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8964488" cy="1470025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Оптимізація захисту інформаційно-телекомунікаційних систем та мереж в умовах динамічного інформаційного протистояння та ресурсних обмежень</a:t>
            </a:r>
            <a:endParaRPr lang="uk-UA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99992" y="5229200"/>
            <a:ext cx="4932040" cy="1199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tx1"/>
                </a:solidFill>
              </a:rPr>
              <a:t>Доповідач: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uk-UA" dirty="0" err="1" smtClean="0">
                <a:solidFill>
                  <a:schemeClr val="tx1"/>
                </a:solidFill>
              </a:rPr>
              <a:t>систент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кафедри Управління інформаційною безпекою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РАБЧУН Дмитро Ігорович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663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cap="all" dirty="0"/>
              <a:t>Міністерство освіти і науки України</a:t>
            </a:r>
            <a:endParaRPr lang="uk-UA" sz="2400" dirty="0"/>
          </a:p>
          <a:p>
            <a:pPr algn="ctr"/>
            <a:r>
              <a:rPr lang="uk-UA" sz="2400" cap="all" dirty="0"/>
              <a:t>державний університет </a:t>
            </a:r>
            <a:r>
              <a:rPr lang="uk-UA" sz="2400" cap="all" dirty="0" smtClean="0"/>
              <a:t>ТЕЛЕКОМУНІКАЦІЙ</a:t>
            </a:r>
            <a:endParaRPr lang="en-US" sz="2400" cap="all" dirty="0" smtClean="0"/>
          </a:p>
          <a:p>
            <a:pPr algn="ctr"/>
            <a:r>
              <a:rPr lang="uk-UA" sz="2400" cap="all" dirty="0" smtClean="0"/>
              <a:t>КАФЕДРА УПРАВЛІННЯ ІНФОРМАЦІЙНОЮ БЕЗПЕКОЮ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905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415673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uk-UA" sz="2800" dirty="0" smtClean="0"/>
              <a:t>За </a:t>
            </a:r>
            <a:r>
              <a:rPr lang="uk-UA" sz="2800" dirty="0"/>
              <a:t>результатами дослідження запропоновано шляхи до збільшення точності відображення модельованих процесів ІБ;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dirty="0" smtClean="0"/>
              <a:t>На </a:t>
            </a:r>
            <a:r>
              <a:rPr lang="uk-UA" sz="2800" dirty="0"/>
              <a:t>основі </a:t>
            </a:r>
            <a:r>
              <a:rPr lang="uk-UA" sz="2800" dirty="0" smtClean="0"/>
              <a:t>обраної математичної моделі </a:t>
            </a:r>
            <a:r>
              <a:rPr lang="uk-UA" sz="2800" dirty="0"/>
              <a:t>проілюстровано методику багатокритеріальної оптимізації втрат від </a:t>
            </a:r>
            <a:r>
              <a:rPr lang="uk-UA" sz="2800" dirty="0" smtClean="0"/>
              <a:t>інформаційного протистояння;</a:t>
            </a:r>
            <a:endParaRPr lang="uk-UA" sz="2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800" dirty="0"/>
              <a:t>Здійснено перехід до динамічного управління ресурсами </a:t>
            </a:r>
            <a:r>
              <a:rPr lang="uk-UA" sz="2800" dirty="0" smtClean="0"/>
              <a:t>захисту, </a:t>
            </a:r>
            <a:r>
              <a:rPr lang="uk-UA" sz="2800" dirty="0"/>
              <a:t>що забезпечило високий рівень прогнозування гарантованих втрат.</a:t>
            </a:r>
          </a:p>
        </p:txBody>
      </p:sp>
    </p:spTree>
    <p:extLst>
      <p:ext uri="{BB962C8B-B14F-4D97-AF65-F5344CB8AC3E}">
        <p14:creationId xmlns:p14="http://schemas.microsoft.com/office/powerpoint/2010/main" val="395927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Існуючі проблеми у сфері захисту інформації</a:t>
            </a:r>
            <a:endParaRPr lang="uk-UA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/>
              <a:t>З</a:t>
            </a:r>
            <a:r>
              <a:rPr lang="uk-UA" sz="2400" dirty="0" smtClean="0"/>
              <a:t>ростання </a:t>
            </a:r>
            <a:r>
              <a:rPr lang="uk-UA" sz="2400" b="1" dirty="0"/>
              <a:t>обсягів</a:t>
            </a:r>
            <a:r>
              <a:rPr lang="uk-UA" sz="2400" dirty="0"/>
              <a:t> і </a:t>
            </a:r>
            <a:r>
              <a:rPr lang="uk-UA" sz="2400" b="1" dirty="0"/>
              <a:t>вартості</a:t>
            </a:r>
            <a:r>
              <a:rPr lang="uk-UA" sz="2400" dirty="0"/>
              <a:t> </a:t>
            </a:r>
            <a:r>
              <a:rPr lang="uk-UA" sz="2400" dirty="0" smtClean="0"/>
              <a:t>інформації</a:t>
            </a:r>
          </a:p>
          <a:p>
            <a:r>
              <a:rPr lang="uk-UA" sz="2400" dirty="0" smtClean="0"/>
              <a:t>Збільшення</a:t>
            </a:r>
            <a:r>
              <a:rPr lang="uk-UA" sz="2400" b="1" dirty="0" smtClean="0"/>
              <a:t> витрат</a:t>
            </a:r>
            <a:r>
              <a:rPr lang="uk-UA" sz="2400" dirty="0" smtClean="0"/>
              <a:t> </a:t>
            </a:r>
            <a:r>
              <a:rPr lang="uk-UA" sz="2400" dirty="0"/>
              <a:t>від її витоку</a:t>
            </a:r>
            <a:endParaRPr lang="en-US" sz="2400" dirty="0" smtClean="0"/>
          </a:p>
          <a:p>
            <a:r>
              <a:rPr lang="uk-UA" sz="2400" dirty="0"/>
              <a:t>З</a:t>
            </a:r>
            <a:r>
              <a:rPr lang="uk-UA" sz="2400" dirty="0" smtClean="0"/>
              <a:t>більшення </a:t>
            </a:r>
            <a:r>
              <a:rPr lang="uk-UA" sz="2400" b="1" dirty="0"/>
              <a:t>частоти</a:t>
            </a:r>
            <a:r>
              <a:rPr lang="uk-UA" sz="2400" dirty="0"/>
              <a:t> і </a:t>
            </a:r>
            <a:r>
              <a:rPr lang="uk-UA" sz="2400" b="1" dirty="0"/>
              <a:t>витонченості</a:t>
            </a:r>
            <a:r>
              <a:rPr lang="uk-UA" sz="2400" dirty="0"/>
              <a:t> </a:t>
            </a:r>
            <a:r>
              <a:rPr lang="uk-UA" sz="2400" dirty="0" smtClean="0"/>
              <a:t>нападів</a:t>
            </a:r>
          </a:p>
          <a:p>
            <a:r>
              <a:rPr lang="uk-UA" sz="2400" b="1" dirty="0" smtClean="0"/>
              <a:t>Висока складність </a:t>
            </a:r>
            <a:r>
              <a:rPr lang="uk-UA" sz="2400" dirty="0" smtClean="0"/>
              <a:t>і </a:t>
            </a:r>
            <a:r>
              <a:rPr lang="uk-UA" sz="2400" b="1" dirty="0" smtClean="0"/>
              <a:t>вартість </a:t>
            </a:r>
            <a:r>
              <a:rPr lang="uk-UA" sz="2400" dirty="0" smtClean="0"/>
              <a:t>систем </a:t>
            </a:r>
            <a:r>
              <a:rPr lang="uk-UA" sz="2400" dirty="0"/>
              <a:t>захисту</a:t>
            </a:r>
            <a:endParaRPr lang="uk-UA" sz="2400" dirty="0" smtClean="0"/>
          </a:p>
          <a:p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975001"/>
            <a:ext cx="4468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400" b="1" dirty="0" smtClean="0"/>
              <a:t>складність</a:t>
            </a:r>
            <a:r>
              <a:rPr lang="uk-UA" sz="2400" dirty="0" smtClean="0"/>
              <a:t> </a:t>
            </a:r>
            <a:r>
              <a:rPr lang="uk-UA" sz="2400" dirty="0"/>
              <a:t>систем </a:t>
            </a:r>
            <a:r>
              <a:rPr lang="uk-UA" sz="2400" dirty="0" smtClean="0"/>
              <a:t>захисту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400" b="1" dirty="0" smtClean="0"/>
              <a:t>невизначеність</a:t>
            </a:r>
            <a:r>
              <a:rPr lang="uk-UA" sz="2400" dirty="0" smtClean="0"/>
              <a:t> </a:t>
            </a:r>
            <a:r>
              <a:rPr lang="uk-UA" sz="2400" dirty="0"/>
              <a:t>умов </a:t>
            </a:r>
            <a:r>
              <a:rPr lang="uk-UA" sz="2400" dirty="0" smtClean="0"/>
              <a:t>протистояння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2400" b="1" dirty="0" smtClean="0"/>
              <a:t>неможливість</a:t>
            </a:r>
            <a:r>
              <a:rPr lang="uk-UA" sz="2400" dirty="0" smtClean="0"/>
              <a:t> </a:t>
            </a:r>
            <a:r>
              <a:rPr lang="uk-UA" sz="2400" dirty="0"/>
              <a:t>точного визначення параметрів і функціональних залежностей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937553"/>
              </p:ext>
            </p:extLst>
          </p:nvPr>
        </p:nvGraphicFramePr>
        <p:xfrm>
          <a:off x="4572000" y="3501008"/>
          <a:ext cx="4602956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8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316835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Мета роботи</a:t>
            </a:r>
            <a:r>
              <a:rPr lang="uk-UA" sz="2800" dirty="0" smtClean="0"/>
              <a:t>  </a:t>
            </a:r>
            <a:r>
              <a:rPr lang="uk-UA" sz="2800" dirty="0"/>
              <a:t>створення методики оптимізації економічних показників СЗІ.</a:t>
            </a:r>
          </a:p>
          <a:p>
            <a:r>
              <a:rPr lang="uk-UA" sz="2800" b="1" dirty="0" smtClean="0"/>
              <a:t>Об’єкт </a:t>
            </a:r>
            <a:r>
              <a:rPr lang="uk-UA" sz="2800" b="1" dirty="0"/>
              <a:t>дослідження</a:t>
            </a:r>
            <a:r>
              <a:rPr lang="uk-UA" sz="2800" dirty="0"/>
              <a:t> </a:t>
            </a:r>
            <a:r>
              <a:rPr lang="uk-UA" sz="2800" dirty="0" smtClean="0"/>
              <a:t>системи </a:t>
            </a:r>
            <a:r>
              <a:rPr lang="uk-UA" sz="2800" dirty="0"/>
              <a:t>захисту інформації.</a:t>
            </a:r>
          </a:p>
          <a:p>
            <a:r>
              <a:rPr lang="uk-UA" sz="2800" b="1" dirty="0"/>
              <a:t>Предмет дослідження</a:t>
            </a:r>
            <a:r>
              <a:rPr lang="uk-UA" sz="2800" dirty="0"/>
              <a:t> — методи оцінки та аналізу ефективності систем захисту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892" y="436510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Очікуваний науковий результат:</a:t>
            </a:r>
          </a:p>
          <a:p>
            <a:r>
              <a:rPr lang="uk-UA" sz="2400" dirty="0" smtClean="0"/>
              <a:t>Вдосконалення процесу оптимізації ресурсів захисту інформації підприємств на основі математичного моделювання та досвіду «світової практики».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666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8419"/>
            <a:ext cx="8229600" cy="880301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Математична модель</a:t>
            </a:r>
            <a:endParaRPr lang="uk-UA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650923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/>
          <a:stretch>
            <a:fillRect/>
          </a:stretch>
        </p:blipFill>
        <p:spPr>
          <a:xfrm>
            <a:off x="6648770" y="1700808"/>
            <a:ext cx="2492774" cy="3672408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58" y="1180225"/>
            <a:ext cx="5518067" cy="93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2420888"/>
            <a:ext cx="8229600" cy="3744416"/>
          </a:xfrm>
        </p:spPr>
        <p:txBody>
          <a:bodyPr/>
          <a:lstStyle/>
          <a:p>
            <a:r>
              <a:rPr lang="uk-UA" dirty="0" smtClean="0"/>
              <a:t>Обґрунтовано вибір </a:t>
            </a:r>
            <a:r>
              <a:rPr lang="uk-UA" dirty="0"/>
              <a:t>параметрів, змінних, констант та </a:t>
            </a:r>
            <a:r>
              <a:rPr lang="uk-UA" dirty="0" smtClean="0"/>
              <a:t>залежностей</a:t>
            </a:r>
          </a:p>
          <a:p>
            <a:r>
              <a:rPr lang="uk-UA" dirty="0" smtClean="0"/>
              <a:t>Визначено </a:t>
            </a:r>
            <a:r>
              <a:rPr lang="uk-UA" dirty="0"/>
              <a:t>роль </a:t>
            </a:r>
            <a:r>
              <a:rPr lang="uk-UA" dirty="0" smtClean="0"/>
              <a:t>параметрів</a:t>
            </a:r>
            <a:r>
              <a:rPr lang="en-US" dirty="0" smtClean="0"/>
              <a:t> </a:t>
            </a:r>
            <a:r>
              <a:rPr lang="uk-UA" dirty="0" smtClean="0"/>
              <a:t>функцій динамічної вразливості</a:t>
            </a:r>
            <a:endParaRPr lang="en-US" dirty="0" smtClean="0"/>
          </a:p>
          <a:p>
            <a:r>
              <a:rPr lang="uk-UA" dirty="0" smtClean="0"/>
              <a:t>Визначені межі </a:t>
            </a:r>
            <a:r>
              <a:rPr lang="uk-UA" dirty="0"/>
              <a:t>та </a:t>
            </a:r>
            <a:r>
              <a:rPr lang="uk-UA" dirty="0" smtClean="0"/>
              <a:t>допустимі значення цільової функції та змінних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6672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Вдосконалення та наближення моделі до реальних систем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8305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Вигляд функції динамічної вразливості об’єктів захисту при різних значеннях параметрів</a:t>
            </a:r>
            <a:endParaRPr lang="uk-UA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6047033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u="sng" dirty="0" smtClean="0"/>
              <a:t>Рис.1</a:t>
            </a:r>
            <a:endParaRPr lang="uk-UA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358" y="1862832"/>
            <a:ext cx="6789283" cy="420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0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Використання первинних економічних показників в якості критеріїв оптимальності для СЗІ</a:t>
            </a:r>
            <a:endParaRPr lang="uk-UA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66285" y="619377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u="sng" dirty="0" smtClean="0"/>
              <a:t>Рис.2</a:t>
            </a:r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7" y="1700808"/>
            <a:ext cx="7214801" cy="430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8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Відслідковування міграції оптимального значення в залежності від зміни вихідних параметрів</a:t>
            </a:r>
            <a:endParaRPr lang="uk-UA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61549" y="6299655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u="sng" dirty="0" smtClean="0"/>
              <a:t>Рис.3</a:t>
            </a:r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84" y="1563853"/>
            <a:ext cx="7369432" cy="444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Методика багатокритеріальної оптимізації ресурсів захисту :</a:t>
            </a:r>
            <a:endParaRPr lang="uk-UA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060848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800" dirty="0" smtClean="0"/>
              <a:t>Визначення </a:t>
            </a:r>
            <a:r>
              <a:rPr lang="uk-UA" sz="2800" dirty="0"/>
              <a:t>показників системи захисту </a:t>
            </a:r>
            <a:r>
              <a:rPr lang="uk-UA" sz="2800" dirty="0" smtClean="0"/>
              <a:t>інформації</a:t>
            </a:r>
          </a:p>
          <a:p>
            <a:pPr marL="342900" indent="-342900">
              <a:buAutoNum type="arabicPeriod"/>
            </a:pPr>
            <a:r>
              <a:rPr lang="uk-UA" sz="2800" dirty="0"/>
              <a:t>Оцінка дій </a:t>
            </a:r>
            <a:r>
              <a:rPr lang="uk-UA" sz="2800" dirty="0" smtClean="0"/>
              <a:t>суперника</a:t>
            </a:r>
          </a:p>
          <a:p>
            <a:pPr marL="342900" indent="-342900">
              <a:buAutoNum type="arabicPeriod"/>
            </a:pPr>
            <a:r>
              <a:rPr lang="uk-UA" sz="2800" dirty="0"/>
              <a:t>Формування цільової функції, яке включає вибір цільового показника і </a:t>
            </a:r>
            <a:r>
              <a:rPr lang="uk-UA" sz="2800" dirty="0" smtClean="0"/>
              <a:t>незалежних змінних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Вибір режиму протиборства та пошук оптимального рішення на основі обраних критеріїв</a:t>
            </a:r>
          </a:p>
          <a:p>
            <a:pPr marL="342900" indent="-342900">
              <a:buAutoNum type="arabicPeriod"/>
            </a:pPr>
            <a:r>
              <a:rPr lang="uk-UA" sz="2800" dirty="0" smtClean="0"/>
              <a:t>Прийняття рішення на основі отриманих результатів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349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286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Тема Office</vt:lpstr>
      <vt:lpstr>Оптимізація захисту інформаційно-телекомунікаційних систем та мереж в умовах динамічного інформаційного протистояння та ресурсних обмежень</vt:lpstr>
      <vt:lpstr>Існуючі проблеми у сфері захисту інформації</vt:lpstr>
      <vt:lpstr>Презентация PowerPoint</vt:lpstr>
      <vt:lpstr>Математична модель</vt:lpstr>
      <vt:lpstr>Презентация PowerPoint</vt:lpstr>
      <vt:lpstr>Вигляд функції динамічної вразливості об’єктів захисту при різних значеннях параметрів</vt:lpstr>
      <vt:lpstr>Використання первинних економічних показників в якості критеріїв оптимальності для СЗІ</vt:lpstr>
      <vt:lpstr>Відслідковування міграції оптимального значення в залежності від зміни вихідних параметрів</vt:lpstr>
      <vt:lpstr>Методика багатокритеріальної оптимізації ресурсів захисту :</vt:lpstr>
      <vt:lpstr>Висновки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Математична модель порушника інформаційної безпеки</dc:title>
  <dc:creator>CalaBoca</dc:creator>
  <cp:lastModifiedBy>CalaBoca</cp:lastModifiedBy>
  <cp:revision>58</cp:revision>
  <dcterms:created xsi:type="dcterms:W3CDTF">2014-12-02T19:10:49Z</dcterms:created>
  <dcterms:modified xsi:type="dcterms:W3CDTF">2015-11-19T06:58:46Z</dcterms:modified>
</cp:coreProperties>
</file>