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2"/>
  </p:notesMasterIdLst>
  <p:sldIdLst>
    <p:sldId id="256" r:id="rId3"/>
    <p:sldId id="257" r:id="rId4"/>
    <p:sldId id="264" r:id="rId5"/>
    <p:sldId id="265" r:id="rId6"/>
    <p:sldId id="266" r:id="rId7"/>
    <p:sldId id="267" r:id="rId8"/>
    <p:sldId id="268" r:id="rId9"/>
    <p:sldId id="269"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4" autoAdjust="0"/>
    <p:restoredTop sz="94611" autoAdjust="0"/>
  </p:normalViewPr>
  <p:slideViewPr>
    <p:cSldViewPr>
      <p:cViewPr varScale="1">
        <p:scale>
          <a:sx n="75" d="100"/>
          <a:sy n="75" d="100"/>
        </p:scale>
        <p:origin x="-12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ru-RU" smtClean="0"/>
              <a:pPr/>
              <a:t>24.12.2015</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ru-RU" smtClean="0"/>
              <a:pPr/>
              <a:t>‹#›</a:t>
            </a:fld>
            <a:endParaRPr lang="ru-RU"/>
          </a:p>
        </p:txBody>
      </p:sp>
    </p:spTree>
    <p:extLst>
      <p:ext uri="{BB962C8B-B14F-4D97-AF65-F5344CB8AC3E}">
        <p14:creationId xmlns:p14="http://schemas.microsoft.com/office/powerpoint/2010/main" xmlns="" val="146362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ru-RU" smtClean="0"/>
              <a:t>Образец заголовка</a:t>
            </a:r>
            <a:endParaRPr kumimoji="0" lang="ru-RU"/>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ru-RU"/>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ru-RU" smtClean="0"/>
              <a:pPr/>
              <a:t>24.12.2015</a:t>
            </a:fld>
            <a:endParaRPr lang="ru-RU"/>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ru-RU"/>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ru-RU"/>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7" name="Date Placeholder 6"/>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8" name="Slide Number Placeholder 7"/>
          <p:cNvSpPr>
            <a:spLocks noGrp="1"/>
          </p:cNvSpPr>
          <p:nvPr>
            <p:ph type="sldNum" sz="quarter" idx="11"/>
          </p:nvPr>
        </p:nvSpPr>
        <p:spPr/>
        <p:txBody>
          <a:bodyPr/>
          <a:lstStyle/>
          <a:p>
            <a:fld id="{4024F9E6-8BD1-4849-86DE-3CD23B63DC4B}"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ru-RU"/>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ru-RU"/>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ru-RU"/>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ru-RU"/>
          </a:p>
        </p:txBody>
      </p:sp>
      <p:sp>
        <p:nvSpPr>
          <p:cNvPr id="10" name="Date Placeholder 9"/>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11" name="Slide Number Placeholder 10"/>
          <p:cNvSpPr>
            <a:spLocks noGrp="1"/>
          </p:cNvSpPr>
          <p:nvPr>
            <p:ph type="sldNum" sz="quarter" idx="11"/>
          </p:nvPr>
        </p:nvSpPr>
        <p:spPr/>
        <p:txBody>
          <a:bodyPr/>
          <a:lstStyle/>
          <a:p>
            <a:fld id="{4024F9E6-8BD1-4849-86DE-3CD23B63DC4B}"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11" name="Title 10"/>
          <p:cNvSpPr>
            <a:spLocks noGrp="1"/>
          </p:cNvSpPr>
          <p:nvPr>
            <p:ph type="title"/>
          </p:nvPr>
        </p:nvSpPr>
        <p:spPr/>
        <p:txBody>
          <a:bodyPr/>
          <a:lstStyle/>
          <a:p>
            <a:r>
              <a:rPr lang="ru-RU" smtClean="0"/>
              <a:t>Образец заголовка</a:t>
            </a:r>
            <a:endParaRPr lang="ru-RU"/>
          </a:p>
        </p:txBody>
      </p:sp>
      <p:sp>
        <p:nvSpPr>
          <p:cNvPr id="12" name="Date Placeholder 11"/>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13" name="Slide Number Placeholder 12"/>
          <p:cNvSpPr>
            <a:spLocks noGrp="1"/>
          </p:cNvSpPr>
          <p:nvPr>
            <p:ph type="sldNum" sz="quarter" idx="11"/>
          </p:nvPr>
        </p:nvSpPr>
        <p:spPr/>
        <p:txBody>
          <a:bodyPr/>
          <a:lstStyle/>
          <a:p>
            <a:fld id="{4024F9E6-8BD1-4849-86DE-3CD23B63DC4B}"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ru-RU" smtClean="0"/>
              <a:t>Образец заголовка</a:t>
            </a:r>
            <a:endParaRPr kumimoji="0" lang="ru-RU"/>
          </a:p>
        </p:txBody>
      </p:sp>
      <p:sp>
        <p:nvSpPr>
          <p:cNvPr id="10" name="Date Placeholder 9"/>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11" name="Slide Number Placeholder 10"/>
          <p:cNvSpPr>
            <a:spLocks noGrp="1"/>
          </p:cNvSpPr>
          <p:nvPr>
            <p:ph type="sldNum" sz="quarter" idx="11"/>
          </p:nvPr>
        </p:nvSpPr>
        <p:spPr/>
        <p:txBody>
          <a:bodyPr/>
          <a:lstStyle/>
          <a:p>
            <a:fld id="{4024F9E6-8BD1-4849-86DE-3CD23B63DC4B}"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13" name="Title 12"/>
          <p:cNvSpPr>
            <a:spLocks noGrp="1"/>
          </p:cNvSpPr>
          <p:nvPr>
            <p:ph type="title"/>
          </p:nvPr>
        </p:nvSpPr>
        <p:spPr/>
        <p:txBody>
          <a:bodyPr/>
          <a:lstStyle/>
          <a:p>
            <a:r>
              <a:rPr lang="ru-RU" smtClean="0"/>
              <a:t>Образец заголовка</a:t>
            </a:r>
            <a:endParaRPr lang="ru-RU"/>
          </a:p>
        </p:txBody>
      </p:sp>
      <p:sp>
        <p:nvSpPr>
          <p:cNvPr id="14" name="Date Placeholder 13"/>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15" name="Slide Number Placeholder 14"/>
          <p:cNvSpPr>
            <a:spLocks noGrp="1"/>
          </p:cNvSpPr>
          <p:nvPr>
            <p:ph type="sldNum" sz="quarter" idx="11"/>
          </p:nvPr>
        </p:nvSpPr>
        <p:spPr/>
        <p:txBody>
          <a:bodyPr/>
          <a:lstStyle/>
          <a:p>
            <a:fld id="{4024F9E6-8BD1-4849-86DE-3CD23B63DC4B}"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ru-RU" smtClean="0"/>
              <a:t>Образец текста</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ru-RU" smtClean="0"/>
              <a:t>Образец текста</a:t>
            </a:r>
          </a:p>
        </p:txBody>
      </p:sp>
      <p:sp>
        <p:nvSpPr>
          <p:cNvPr id="17" name="Title 16"/>
          <p:cNvSpPr>
            <a:spLocks noGrp="1"/>
          </p:cNvSpPr>
          <p:nvPr>
            <p:ph type="title"/>
          </p:nvPr>
        </p:nvSpPr>
        <p:spPr/>
        <p:txBody>
          <a:bodyPr/>
          <a:lstStyle/>
          <a:p>
            <a:r>
              <a:rPr lang="ru-RU" smtClean="0"/>
              <a:t>Образец заголовка</a:t>
            </a:r>
            <a:endParaRPr lang="ru-RU"/>
          </a:p>
        </p:txBody>
      </p:sp>
      <p:sp>
        <p:nvSpPr>
          <p:cNvPr id="18" name="Date Placeholder 17"/>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19" name="Slide Number Placeholder 18"/>
          <p:cNvSpPr>
            <a:spLocks noGrp="1"/>
          </p:cNvSpPr>
          <p:nvPr>
            <p:ph type="sldNum" sz="quarter" idx="11"/>
          </p:nvPr>
        </p:nvSpPr>
        <p:spPr/>
        <p:txBody>
          <a:bodyPr/>
          <a:lstStyle/>
          <a:p>
            <a:fld id="{4024F9E6-8BD1-4849-86DE-3CD23B63DC4B}" type="slidenum">
              <a:rPr lang="ru-RU" smtClean="0"/>
              <a:pPr/>
              <a:t>‹#›</a:t>
            </a:fld>
            <a:endParaRPr lang="ru-RU"/>
          </a:p>
        </p:txBody>
      </p:sp>
      <p:sp>
        <p:nvSpPr>
          <p:cNvPr id="20" name="Footer Placeholder 19"/>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ru-RU"/>
          </a:p>
        </p:txBody>
      </p:sp>
      <p:sp>
        <p:nvSpPr>
          <p:cNvPr id="7" name="Date Placeholder 6"/>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8" name="Slide Number Placeholder 7"/>
          <p:cNvSpPr>
            <a:spLocks noGrp="1"/>
          </p:cNvSpPr>
          <p:nvPr>
            <p:ph type="sldNum" sz="quarter" idx="11"/>
          </p:nvPr>
        </p:nvSpPr>
        <p:spPr/>
        <p:txBody>
          <a:bodyPr/>
          <a:lstStyle/>
          <a:p>
            <a:fld id="{4024F9E6-8BD1-4849-86DE-3CD23B63DC4B}"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6" name="Slide Number Placeholder 5"/>
          <p:cNvSpPr>
            <a:spLocks noGrp="1"/>
          </p:cNvSpPr>
          <p:nvPr>
            <p:ph type="sldNum" sz="quarter" idx="11"/>
          </p:nvPr>
        </p:nvSpPr>
        <p:spPr/>
        <p:txBody>
          <a:bodyPr/>
          <a:lstStyle/>
          <a:p>
            <a:fld id="{4024F9E6-8BD1-4849-86DE-3CD23B63DC4B}"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8" name="Title 7"/>
          <p:cNvSpPr>
            <a:spLocks noGrp="1"/>
          </p:cNvSpPr>
          <p:nvPr>
            <p:ph type="title"/>
          </p:nvPr>
        </p:nvSpPr>
        <p:spPr/>
        <p:txBody>
          <a:bodyPr/>
          <a:lstStyle/>
          <a:p>
            <a:r>
              <a:rPr lang="ru-RU" smtClean="0"/>
              <a:t>Образец заголовка</a:t>
            </a:r>
            <a:endParaRPr lang="ru-RU"/>
          </a:p>
        </p:txBody>
      </p:sp>
      <p:sp>
        <p:nvSpPr>
          <p:cNvPr id="10" name="Date Placeholder 9"/>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11" name="Slide Number Placeholder 10"/>
          <p:cNvSpPr>
            <a:spLocks noGrp="1"/>
          </p:cNvSpPr>
          <p:nvPr>
            <p:ph type="sldNum" sz="quarter" idx="11"/>
          </p:nvPr>
        </p:nvSpPr>
        <p:spPr/>
        <p:txBody>
          <a:bodyPr/>
          <a:lstStyle/>
          <a:p>
            <a:fld id="{4024F9E6-8BD1-4849-86DE-3CD23B63DC4B}"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ru-RU" smtClean="0"/>
              <a:t>Образец заголовка</a:t>
            </a:r>
            <a:endParaRPr kumimoji="0" lang="ru-RU"/>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ru-RU" smtClean="0"/>
              <a:t>Вставка рисунка</a:t>
            </a:r>
            <a:endParaRPr kumimoji="0" lang="ru-RU" dirty="0"/>
          </a:p>
        </p:txBody>
      </p:sp>
      <p:sp>
        <p:nvSpPr>
          <p:cNvPr id="15" name="Date Placeholder 14"/>
          <p:cNvSpPr>
            <a:spLocks noGrp="1"/>
          </p:cNvSpPr>
          <p:nvPr>
            <p:ph type="dt" sz="half" idx="10"/>
          </p:nvPr>
        </p:nvSpPr>
        <p:spPr/>
        <p:txBody>
          <a:bodyPr/>
          <a:lstStyle/>
          <a:p>
            <a:fld id="{DA480A42-1B47-4A74-9A1D-F67E9D003F15}" type="datetimeFigureOut">
              <a:rPr lang="ru-RU" smtClean="0"/>
              <a:pPr/>
              <a:t>24.12.2015</a:t>
            </a:fld>
            <a:endParaRPr lang="ru-RU"/>
          </a:p>
        </p:txBody>
      </p:sp>
      <p:sp>
        <p:nvSpPr>
          <p:cNvPr id="16" name="Slide Number Placeholder 15"/>
          <p:cNvSpPr>
            <a:spLocks noGrp="1"/>
          </p:cNvSpPr>
          <p:nvPr>
            <p:ph type="sldNum" sz="quarter" idx="11"/>
          </p:nvPr>
        </p:nvSpPr>
        <p:spPr/>
        <p:txBody>
          <a:bodyPr/>
          <a:lstStyle/>
          <a:p>
            <a:fld id="{4024F9E6-8BD1-4849-86DE-3CD23B63DC4B}"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ru-RU" smtClean="0"/>
              <a:t>Образец заголовка</a:t>
            </a:r>
            <a:endParaRPr kumimoji="0" lang="ru-RU"/>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ru-RU"/>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ru-RU"/>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ru-RU" smtClean="0"/>
              <a:pPr/>
              <a:t>24.12.2015</a:t>
            </a:fld>
            <a:endParaRPr lang="ru-RU"/>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ru-RU"/>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44824"/>
            <a:ext cx="7827640" cy="4379168"/>
          </a:xfrm>
        </p:spPr>
        <p:txBody>
          <a:bodyPr>
            <a:normAutofit/>
          </a:bodyPr>
          <a:lstStyle/>
          <a:p>
            <a:r>
              <a:rPr lang="uk-UA" sz="2800" dirty="0" smtClean="0"/>
              <a:t>ВИБІР </a:t>
            </a:r>
            <a:r>
              <a:rPr lang="uk-UA" sz="2800" dirty="0"/>
              <a:t>МЕТОДУ МОТИВАЦІЇ</a:t>
            </a:r>
            <a:r>
              <a:rPr lang="ru-RU" sz="2800" dirty="0"/>
              <a:t>, ЯК ЧИННИК </a:t>
            </a:r>
            <a:r>
              <a:rPr lang="uk-UA" sz="2800" dirty="0"/>
              <a:t>ПІДВИЩЕННЯ ЕФЕКТИВНОСТІ ФУНКЦІОНУВАННЯ ПІДПРИЄМСТВА</a:t>
            </a:r>
            <a:r>
              <a:rPr lang="ru-RU" dirty="0"/>
              <a:t/>
            </a:r>
            <a:br>
              <a:rPr lang="ru-RU" dirty="0"/>
            </a:br>
            <a:endParaRPr lang="ru-RU" dirty="0"/>
          </a:p>
        </p:txBody>
      </p:sp>
      <p:sp>
        <p:nvSpPr>
          <p:cNvPr id="3" name="TextBox 2"/>
          <p:cNvSpPr txBox="1"/>
          <p:nvPr/>
        </p:nvSpPr>
        <p:spPr>
          <a:xfrm>
            <a:off x="285720" y="5934670"/>
            <a:ext cx="3286116" cy="923330"/>
          </a:xfrm>
          <a:prstGeom prst="rect">
            <a:avLst/>
          </a:prstGeom>
          <a:noFill/>
        </p:spPr>
        <p:txBody>
          <a:bodyPr wrap="square" rtlCol="0">
            <a:spAutoFit/>
          </a:bodyPr>
          <a:lstStyle/>
          <a:p>
            <a:r>
              <a:rPr lang="ru-RU" b="1" dirty="0" err="1" smtClean="0">
                <a:solidFill>
                  <a:schemeClr val="bg1"/>
                </a:solidFill>
              </a:rPr>
              <a:t>Підготувала</a:t>
            </a:r>
            <a:r>
              <a:rPr lang="ru-RU" b="1" dirty="0" smtClean="0">
                <a:solidFill>
                  <a:schemeClr val="bg1"/>
                </a:solidFill>
              </a:rPr>
              <a:t> студентка</a:t>
            </a:r>
          </a:p>
          <a:p>
            <a:r>
              <a:rPr lang="ru-RU" b="1" dirty="0" smtClean="0">
                <a:solidFill>
                  <a:schemeClr val="bg1"/>
                </a:solidFill>
              </a:rPr>
              <a:t> </a:t>
            </a:r>
            <a:r>
              <a:rPr lang="ru-RU" b="1" dirty="0" err="1" smtClean="0">
                <a:solidFill>
                  <a:schemeClr val="bg1"/>
                </a:solidFill>
              </a:rPr>
              <a:t>группи</a:t>
            </a:r>
            <a:r>
              <a:rPr lang="ru-RU" b="1" dirty="0" smtClean="0">
                <a:solidFill>
                  <a:schemeClr val="bg1"/>
                </a:solidFill>
              </a:rPr>
              <a:t> МНД-41</a:t>
            </a:r>
          </a:p>
          <a:p>
            <a:r>
              <a:rPr lang="uk-UA" b="1" dirty="0" err="1" smtClean="0">
                <a:solidFill>
                  <a:schemeClr val="bg1"/>
                </a:solidFill>
              </a:rPr>
              <a:t>Осипчук</a:t>
            </a:r>
            <a:r>
              <a:rPr lang="uk-UA" b="1" dirty="0" smtClean="0">
                <a:solidFill>
                  <a:schemeClr val="bg1"/>
                </a:solidFill>
              </a:rPr>
              <a:t> Марія</a:t>
            </a:r>
            <a:endParaRPr lang="ru-RU"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97889" y="404664"/>
            <a:ext cx="8438607" cy="3528392"/>
          </a:xfrm>
        </p:spPr>
        <p:txBody>
          <a:bodyPr>
            <a:normAutofit/>
          </a:bodyPr>
          <a:lstStyle/>
          <a:p>
            <a:pPr marL="0" indent="0">
              <a:buNone/>
            </a:pPr>
            <a:r>
              <a:rPr lang="ru-RU" sz="1800" i="1" dirty="0" smtClean="0"/>
              <a:t>В </a:t>
            </a:r>
            <a:r>
              <a:rPr lang="ru-RU" sz="1800" i="1" dirty="0" err="1"/>
              <a:t>умовах</a:t>
            </a:r>
            <a:r>
              <a:rPr lang="ru-RU" sz="1800" i="1" dirty="0"/>
              <a:t> </a:t>
            </a:r>
            <a:r>
              <a:rPr lang="ru-RU" sz="1800" b="1" i="1" dirty="0" err="1"/>
              <a:t>соціально-орієнтованої</a:t>
            </a:r>
            <a:r>
              <a:rPr lang="ru-RU" sz="1800" b="1" i="1" dirty="0"/>
              <a:t> </a:t>
            </a:r>
            <a:r>
              <a:rPr lang="ru-RU" sz="1800" b="1" i="1" dirty="0" err="1"/>
              <a:t>ринкової</a:t>
            </a:r>
            <a:r>
              <a:rPr lang="ru-RU" sz="1800" b="1" i="1" dirty="0"/>
              <a:t> </a:t>
            </a:r>
            <a:r>
              <a:rPr lang="ru-RU" sz="1800" b="1" i="1" dirty="0" err="1"/>
              <a:t>системи</a:t>
            </a:r>
            <a:r>
              <a:rPr lang="ru-RU" sz="1800" b="1" i="1" dirty="0"/>
              <a:t> </a:t>
            </a:r>
            <a:r>
              <a:rPr lang="ru-RU" sz="1800" i="1" dirty="0" err="1"/>
              <a:t>господарювання</a:t>
            </a:r>
            <a:r>
              <a:rPr lang="ru-RU" sz="1800" i="1" dirty="0"/>
              <a:t> проблема </a:t>
            </a:r>
            <a:r>
              <a:rPr lang="ru-RU" sz="1800" i="1" dirty="0" err="1"/>
              <a:t>мотивації</a:t>
            </a:r>
            <a:r>
              <a:rPr lang="ru-RU" sz="1800" i="1" dirty="0"/>
              <a:t> </a:t>
            </a:r>
            <a:r>
              <a:rPr lang="ru-RU" sz="1800" i="1" dirty="0" err="1"/>
              <a:t>праці</a:t>
            </a:r>
            <a:r>
              <a:rPr lang="ru-RU" sz="1800" i="1" dirty="0"/>
              <a:t> </a:t>
            </a:r>
            <a:r>
              <a:rPr lang="ru-RU" sz="1800" i="1" dirty="0" err="1"/>
              <a:t>набуває</a:t>
            </a:r>
            <a:r>
              <a:rPr lang="ru-RU" sz="1800" i="1" dirty="0"/>
              <a:t> </a:t>
            </a:r>
            <a:r>
              <a:rPr lang="ru-RU" sz="1800" i="1" dirty="0" err="1"/>
              <a:t>важливого</a:t>
            </a:r>
            <a:r>
              <a:rPr lang="ru-RU" sz="1800" i="1" dirty="0"/>
              <a:t> </a:t>
            </a:r>
            <a:r>
              <a:rPr lang="ru-RU" sz="1800" i="1" dirty="0" err="1"/>
              <a:t>значення</a:t>
            </a:r>
            <a:r>
              <a:rPr lang="ru-RU" sz="1800" i="1" dirty="0"/>
              <a:t>. </a:t>
            </a:r>
            <a:r>
              <a:rPr lang="ru-RU" sz="1800" i="1" dirty="0" err="1" smtClean="0"/>
              <a:t>Відсутність</a:t>
            </a:r>
            <a:r>
              <a:rPr lang="ru-RU" sz="1800" i="1" dirty="0" smtClean="0"/>
              <a:t> </a:t>
            </a:r>
            <a:r>
              <a:rPr lang="ru-RU" sz="1800" i="1" dirty="0" err="1"/>
              <a:t>належних</a:t>
            </a:r>
            <a:r>
              <a:rPr lang="ru-RU" sz="1800" i="1" dirty="0"/>
              <a:t> </a:t>
            </a:r>
            <a:r>
              <a:rPr lang="ru-RU" sz="1800" i="1" dirty="0" err="1"/>
              <a:t>стимулів</a:t>
            </a:r>
            <a:r>
              <a:rPr lang="ru-RU" sz="1800" i="1" dirty="0"/>
              <a:t> до </a:t>
            </a:r>
            <a:r>
              <a:rPr lang="ru-RU" sz="1800" i="1" dirty="0" err="1"/>
              <a:t>праці</a:t>
            </a:r>
            <a:r>
              <a:rPr lang="ru-RU" sz="1800" i="1" dirty="0"/>
              <a:t>, </a:t>
            </a:r>
            <a:r>
              <a:rPr lang="ru-RU" sz="1800" i="1" dirty="0" err="1"/>
              <a:t>навчання</a:t>
            </a:r>
            <a:r>
              <a:rPr lang="ru-RU" sz="1800" i="1" dirty="0"/>
              <a:t>, </a:t>
            </a:r>
            <a:r>
              <a:rPr lang="ru-RU" sz="1800" i="1" dirty="0" err="1"/>
              <a:t>неможливість</a:t>
            </a:r>
            <a:r>
              <a:rPr lang="ru-RU" sz="1800" i="1" dirty="0"/>
              <a:t> </a:t>
            </a:r>
            <a:r>
              <a:rPr lang="ru-RU" sz="1800" i="1" dirty="0" err="1"/>
              <a:t>досягнути</a:t>
            </a:r>
            <a:r>
              <a:rPr lang="ru-RU" sz="1800" i="1" dirty="0"/>
              <a:t> </a:t>
            </a:r>
            <a:r>
              <a:rPr lang="ru-RU" sz="1800" i="1" dirty="0" err="1"/>
              <a:t>поставлених</a:t>
            </a:r>
            <a:r>
              <a:rPr lang="ru-RU" sz="1800" i="1" dirty="0"/>
              <a:t> </a:t>
            </a:r>
            <a:r>
              <a:rPr lang="ru-RU" sz="1800" i="1" dirty="0" err="1"/>
              <a:t>цілей</a:t>
            </a:r>
            <a:r>
              <a:rPr lang="ru-RU" sz="1800" i="1" dirty="0"/>
              <a:t> </a:t>
            </a:r>
            <a:r>
              <a:rPr lang="ru-RU" sz="1800" i="1" dirty="0" err="1"/>
              <a:t>законними</a:t>
            </a:r>
            <a:r>
              <a:rPr lang="ru-RU" sz="1800" i="1" dirty="0"/>
              <a:t> методами, </a:t>
            </a:r>
            <a:r>
              <a:rPr lang="ru-RU" sz="1800" i="1" dirty="0" err="1"/>
              <a:t>нереалізовані</a:t>
            </a:r>
            <a:r>
              <a:rPr lang="ru-RU" sz="1800" i="1" dirty="0"/>
              <a:t> </a:t>
            </a:r>
            <a:r>
              <a:rPr lang="ru-RU" sz="1800" i="1" dirty="0" err="1"/>
              <a:t>мрії</a:t>
            </a:r>
            <a:r>
              <a:rPr lang="ru-RU" sz="1800" i="1" dirty="0"/>
              <a:t> про </a:t>
            </a:r>
            <a:r>
              <a:rPr lang="ru-RU" sz="1800" i="1" dirty="0" err="1"/>
              <a:t>підвищення</a:t>
            </a:r>
            <a:r>
              <a:rPr lang="ru-RU" sz="1800" i="1" dirty="0"/>
              <a:t> </a:t>
            </a:r>
            <a:r>
              <a:rPr lang="ru-RU" sz="1800" i="1" dirty="0" err="1"/>
              <a:t>рівня</a:t>
            </a:r>
            <a:r>
              <a:rPr lang="ru-RU" sz="1800" i="1" dirty="0"/>
              <a:t> </a:t>
            </a:r>
            <a:r>
              <a:rPr lang="ru-RU" sz="1800" i="1" dirty="0" err="1"/>
              <a:t>життя</a:t>
            </a:r>
            <a:r>
              <a:rPr lang="ru-RU" sz="1800" i="1" dirty="0"/>
              <a:t> </a:t>
            </a:r>
            <a:r>
              <a:rPr lang="ru-RU" sz="1800" i="1" dirty="0" err="1"/>
              <a:t>зумовлюють</a:t>
            </a:r>
            <a:r>
              <a:rPr lang="ru-RU" sz="1800" i="1" dirty="0"/>
              <a:t> </a:t>
            </a:r>
            <a:r>
              <a:rPr lang="ru-RU" sz="1800" i="1" dirty="0" err="1"/>
              <a:t>виникнення</a:t>
            </a:r>
            <a:r>
              <a:rPr lang="ru-RU" sz="1800" i="1" dirty="0"/>
              <a:t> </a:t>
            </a:r>
            <a:r>
              <a:rPr lang="ru-RU" sz="1800" i="1" dirty="0" err="1"/>
              <a:t>незадоволення</a:t>
            </a:r>
            <a:r>
              <a:rPr lang="ru-RU" sz="1800" i="1" dirty="0"/>
              <a:t> </a:t>
            </a:r>
            <a:r>
              <a:rPr lang="ru-RU" sz="1800" i="1" dirty="0" err="1"/>
              <a:t>людини</a:t>
            </a:r>
            <a:r>
              <a:rPr lang="ru-RU" sz="1800" i="1" dirty="0"/>
              <a:t> </a:t>
            </a:r>
            <a:r>
              <a:rPr lang="ru-RU" sz="1800" i="1" dirty="0" err="1"/>
              <a:t>своєю</a:t>
            </a:r>
            <a:r>
              <a:rPr lang="ru-RU" sz="1800" i="1" dirty="0"/>
              <a:t> </a:t>
            </a:r>
            <a:r>
              <a:rPr lang="ru-RU" sz="1800" i="1" dirty="0" err="1"/>
              <a:t>роботою</a:t>
            </a:r>
            <a:r>
              <a:rPr lang="ru-RU" sz="1800" i="1" dirty="0"/>
              <a:t> та </a:t>
            </a:r>
            <a:r>
              <a:rPr lang="ru-RU" sz="1800" i="1" dirty="0" err="1"/>
              <a:t>своїм</a:t>
            </a:r>
            <a:r>
              <a:rPr lang="ru-RU" sz="1800" i="1" dirty="0"/>
              <a:t> становищем у </a:t>
            </a:r>
            <a:r>
              <a:rPr lang="ru-RU" sz="1800" i="1" dirty="0" err="1"/>
              <a:t>суспільстві</a:t>
            </a:r>
            <a:r>
              <a:rPr lang="ru-RU" sz="1800" i="1" dirty="0"/>
              <a:t>. </a:t>
            </a:r>
            <a:endParaRPr lang="ru-RU" sz="1800" i="1" dirty="0" smtClean="0"/>
          </a:p>
          <a:p>
            <a:pPr marL="0" indent="0">
              <a:buNone/>
            </a:pPr>
            <a:r>
              <a:rPr lang="ru-RU" sz="1800" i="1" u="sng" dirty="0" err="1" smtClean="0"/>
              <a:t>Нехтування</a:t>
            </a:r>
            <a:r>
              <a:rPr lang="ru-RU" sz="1800" i="1" u="sng" dirty="0" smtClean="0"/>
              <a:t> </a:t>
            </a:r>
            <a:r>
              <a:rPr lang="ru-RU" sz="1800" i="1" u="sng" dirty="0" err="1"/>
              <a:t>мотиваційним</a:t>
            </a:r>
            <a:r>
              <a:rPr lang="ru-RU" sz="1800" i="1" u="sng" dirty="0"/>
              <a:t> фактором </a:t>
            </a:r>
            <a:r>
              <a:rPr lang="ru-RU" sz="1800" i="1" dirty="0"/>
              <a:t>у </a:t>
            </a:r>
            <a:r>
              <a:rPr lang="ru-RU" sz="1800" i="1" dirty="0" err="1"/>
              <a:t>сфері</a:t>
            </a:r>
            <a:r>
              <a:rPr lang="ru-RU" sz="1800" i="1" dirty="0"/>
              <a:t> </a:t>
            </a:r>
            <a:r>
              <a:rPr lang="ru-RU" sz="1800" i="1" dirty="0" err="1"/>
              <a:t>праці</a:t>
            </a:r>
            <a:r>
              <a:rPr lang="ru-RU" sz="1800" i="1" dirty="0"/>
              <a:t> </a:t>
            </a:r>
            <a:r>
              <a:rPr lang="ru-RU" sz="1800" i="1" dirty="0" err="1"/>
              <a:t>призводить</a:t>
            </a:r>
            <a:r>
              <a:rPr lang="ru-RU" sz="1800" i="1" dirty="0"/>
              <a:t> до </a:t>
            </a:r>
            <a:r>
              <a:rPr lang="ru-RU" sz="1800" i="1" dirty="0" err="1"/>
              <a:t>зниження</a:t>
            </a:r>
            <a:r>
              <a:rPr lang="ru-RU" sz="1800" i="1" dirty="0"/>
              <a:t> </a:t>
            </a:r>
            <a:r>
              <a:rPr lang="ru-RU" sz="1800" i="1" dirty="0" err="1"/>
              <a:t>показників</a:t>
            </a:r>
            <a:r>
              <a:rPr lang="ru-RU" sz="1800" i="1" dirty="0"/>
              <a:t> </a:t>
            </a:r>
            <a:r>
              <a:rPr lang="ru-RU" sz="1800" i="1" dirty="0" err="1"/>
              <a:t>продуктивності</a:t>
            </a:r>
            <a:r>
              <a:rPr lang="ru-RU" sz="1800" i="1" dirty="0"/>
              <a:t> </a:t>
            </a:r>
            <a:r>
              <a:rPr lang="ru-RU" sz="1800" i="1" dirty="0" err="1"/>
              <a:t>праці</a:t>
            </a:r>
            <a:r>
              <a:rPr lang="ru-RU" sz="1800" i="1" dirty="0"/>
              <a:t>, </a:t>
            </a:r>
            <a:r>
              <a:rPr lang="ru-RU" sz="1800" i="1" dirty="0" err="1"/>
              <a:t>якості</a:t>
            </a:r>
            <a:r>
              <a:rPr lang="ru-RU" sz="1800" i="1" dirty="0"/>
              <a:t> </a:t>
            </a:r>
            <a:r>
              <a:rPr lang="ru-RU" sz="1800" i="1" dirty="0" err="1"/>
              <a:t>продукції</a:t>
            </a:r>
            <a:r>
              <a:rPr lang="ru-RU" sz="1800" i="1" dirty="0"/>
              <a:t>, </a:t>
            </a:r>
            <a:r>
              <a:rPr lang="ru-RU" sz="1800" i="1" dirty="0" err="1"/>
              <a:t>трудової</a:t>
            </a:r>
            <a:r>
              <a:rPr lang="ru-RU" sz="1800" i="1" dirty="0"/>
              <a:t> </a:t>
            </a:r>
            <a:r>
              <a:rPr lang="ru-RU" sz="1800" i="1" dirty="0" err="1"/>
              <a:t>дисципліни</a:t>
            </a:r>
            <a:r>
              <a:rPr lang="ru-RU" sz="1800" i="1" dirty="0"/>
              <a:t> на кожному конкретному </a:t>
            </a:r>
            <a:r>
              <a:rPr lang="ru-RU" sz="1800" i="1" dirty="0" err="1"/>
              <a:t>підприємстві</a:t>
            </a:r>
            <a:r>
              <a:rPr lang="ru-RU" sz="1800" i="1" dirty="0"/>
              <a:t> і до </a:t>
            </a:r>
            <a:r>
              <a:rPr lang="ru-RU" sz="1800" i="1" dirty="0" err="1"/>
              <a:t>кризи</a:t>
            </a:r>
            <a:r>
              <a:rPr lang="ru-RU" sz="1800" i="1" dirty="0"/>
              <a:t> в </a:t>
            </a:r>
            <a:r>
              <a:rPr lang="ru-RU" sz="1800" i="1" dirty="0" err="1"/>
              <a:t>господарській</a:t>
            </a:r>
            <a:r>
              <a:rPr lang="ru-RU" sz="1800" i="1" dirty="0"/>
              <a:t> </a:t>
            </a:r>
            <a:r>
              <a:rPr lang="ru-RU" sz="1800" i="1" dirty="0" err="1"/>
              <a:t>системі</a:t>
            </a:r>
            <a:r>
              <a:rPr lang="ru-RU" sz="1800" i="1" dirty="0"/>
              <a:t> в </a:t>
            </a:r>
            <a:r>
              <a:rPr lang="ru-RU" sz="1800" i="1" dirty="0" err="1"/>
              <a:t>цілому</a:t>
            </a:r>
            <a:r>
              <a:rPr lang="ru-RU" sz="1800" i="1" dirty="0" smtClean="0"/>
              <a:t>.</a:t>
            </a:r>
            <a:endParaRPr lang="ru-RU" sz="1800" dirty="0"/>
          </a:p>
        </p:txBody>
      </p:sp>
      <p:pic>
        <p:nvPicPr>
          <p:cNvPr id="5" name="Рисунок 4"/>
          <p:cNvPicPr>
            <a:picLocks noChangeAspect="1"/>
          </p:cNvPicPr>
          <p:nvPr/>
        </p:nvPicPr>
        <p:blipFill rotWithShape="1">
          <a:blip r:embed="rId2"/>
          <a:srcRect t="11720" b="10822"/>
          <a:stretch/>
        </p:blipFill>
        <p:spPr>
          <a:xfrm>
            <a:off x="2195736" y="3451424"/>
            <a:ext cx="6552728" cy="3406576"/>
          </a:xfrm>
          <a:prstGeom prst="rect">
            <a:avLst/>
          </a:prstGeo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539552" y="4797152"/>
            <a:ext cx="8340252" cy="2060848"/>
          </a:xfrm>
        </p:spPr>
        <p:txBody>
          <a:bodyPr>
            <a:normAutofit/>
          </a:bodyPr>
          <a:lstStyle/>
          <a:p>
            <a:pPr marL="0" indent="0">
              <a:buNone/>
            </a:pPr>
            <a:r>
              <a:rPr lang="ru-RU" sz="2000" i="1" dirty="0" err="1"/>
              <a:t>Розробка</a:t>
            </a:r>
            <a:r>
              <a:rPr lang="ru-RU" sz="2000" i="1" dirty="0"/>
              <a:t> і </a:t>
            </a:r>
            <a:r>
              <a:rPr lang="ru-RU" sz="2000" i="1" dirty="0" err="1"/>
              <a:t>запровадження</a:t>
            </a:r>
            <a:r>
              <a:rPr lang="ru-RU" sz="2000" i="1" dirty="0"/>
              <a:t> </a:t>
            </a:r>
            <a:r>
              <a:rPr lang="ru-RU" sz="2000" i="1" dirty="0" err="1"/>
              <a:t>ефективних</a:t>
            </a:r>
            <a:r>
              <a:rPr lang="ru-RU" sz="2000" i="1" dirty="0"/>
              <a:t> </a:t>
            </a:r>
            <a:r>
              <a:rPr lang="ru-RU" sz="2000" i="1" dirty="0" err="1"/>
              <a:t>мотиваційних</a:t>
            </a:r>
            <a:r>
              <a:rPr lang="ru-RU" sz="2000" i="1" dirty="0"/>
              <a:t> моделей </a:t>
            </a:r>
            <a:r>
              <a:rPr lang="ru-RU" sz="2000" i="1" dirty="0" err="1"/>
              <a:t>сприяє</a:t>
            </a:r>
            <a:r>
              <a:rPr lang="ru-RU" sz="2000" i="1" dirty="0"/>
              <a:t> </a:t>
            </a:r>
            <a:r>
              <a:rPr lang="ru-RU" sz="2000" i="1" dirty="0" err="1"/>
              <a:t>підвищенню</a:t>
            </a:r>
            <a:r>
              <a:rPr lang="ru-RU" sz="2000" i="1" dirty="0"/>
              <a:t> </a:t>
            </a:r>
            <a:r>
              <a:rPr lang="ru-RU" sz="2000" i="1" dirty="0" err="1"/>
              <a:t>конкурентоспроможності</a:t>
            </a:r>
            <a:r>
              <a:rPr lang="ru-RU" sz="2000" i="1" dirty="0"/>
              <a:t>, </a:t>
            </a:r>
            <a:r>
              <a:rPr lang="ru-RU" sz="2000" i="1" dirty="0" err="1"/>
              <a:t>продуктивності</a:t>
            </a:r>
            <a:r>
              <a:rPr lang="ru-RU" sz="2000" i="1" dirty="0"/>
              <a:t> і, в </a:t>
            </a:r>
            <a:r>
              <a:rPr lang="ru-RU" sz="2000" i="1" dirty="0" err="1"/>
              <a:t>кінцевому</a:t>
            </a:r>
            <a:r>
              <a:rPr lang="ru-RU" sz="2000" i="1" dirty="0"/>
              <a:t> </a:t>
            </a:r>
            <a:r>
              <a:rPr lang="ru-RU" sz="2000" i="1" dirty="0" err="1"/>
              <a:t>результаті</a:t>
            </a:r>
            <a:r>
              <a:rPr lang="ru-RU" sz="2000" i="1" dirty="0"/>
              <a:t>, </a:t>
            </a:r>
            <a:r>
              <a:rPr lang="ru-RU" sz="2000" i="1" dirty="0" err="1"/>
              <a:t>прибутковості</a:t>
            </a:r>
            <a:r>
              <a:rPr lang="ru-RU" sz="2000" i="1" dirty="0"/>
              <a:t> </a:t>
            </a:r>
            <a:r>
              <a:rPr lang="ru-RU" sz="2000" i="1" dirty="0" err="1"/>
              <a:t>підприємства</a:t>
            </a:r>
            <a:r>
              <a:rPr lang="ru-RU" sz="2000" i="1" dirty="0"/>
              <a:t>. </a:t>
            </a:r>
            <a:r>
              <a:rPr lang="ru-RU" sz="2000" i="1" dirty="0" err="1"/>
              <a:t>Також</a:t>
            </a:r>
            <a:r>
              <a:rPr lang="ru-RU" sz="2000" i="1" dirty="0"/>
              <a:t>, </a:t>
            </a:r>
            <a:r>
              <a:rPr lang="ru-RU" sz="2000" i="1" dirty="0" err="1"/>
              <a:t>це</a:t>
            </a:r>
            <a:r>
              <a:rPr lang="ru-RU" sz="2000" i="1" dirty="0"/>
              <a:t> </a:t>
            </a:r>
            <a:r>
              <a:rPr lang="ru-RU" sz="2000" i="1" dirty="0" err="1"/>
              <a:t>дозволяє</a:t>
            </a:r>
            <a:r>
              <a:rPr lang="ru-RU" sz="2000" i="1" dirty="0"/>
              <a:t> </a:t>
            </a:r>
            <a:r>
              <a:rPr lang="ru-RU" sz="2000" i="1" dirty="0" err="1"/>
              <a:t>вийти</a:t>
            </a:r>
            <a:r>
              <a:rPr lang="ru-RU" sz="2000" i="1" dirty="0"/>
              <a:t> </a:t>
            </a:r>
            <a:r>
              <a:rPr lang="ru-RU" sz="2000" i="1" dirty="0" err="1"/>
              <a:t>підприємству</a:t>
            </a:r>
            <a:r>
              <a:rPr lang="ru-RU" sz="2000" i="1" dirty="0"/>
              <a:t> на </a:t>
            </a:r>
            <a:r>
              <a:rPr lang="ru-RU" sz="2000" i="1" dirty="0" err="1"/>
              <a:t>економічно</a:t>
            </a:r>
            <a:r>
              <a:rPr lang="ru-RU" sz="2000" i="1" dirty="0"/>
              <a:t> </a:t>
            </a:r>
            <a:r>
              <a:rPr lang="ru-RU" sz="2000" i="1" dirty="0" err="1"/>
              <a:t>новий</a:t>
            </a:r>
            <a:r>
              <a:rPr lang="ru-RU" sz="2000" i="1" dirty="0"/>
              <a:t> </a:t>
            </a:r>
            <a:r>
              <a:rPr lang="ru-RU" sz="2000" i="1" dirty="0" err="1"/>
              <a:t>рівень</a:t>
            </a:r>
            <a:r>
              <a:rPr lang="ru-RU" sz="2000" i="1" dirty="0"/>
              <a:t> </a:t>
            </a:r>
            <a:r>
              <a:rPr lang="ru-RU" sz="2000" i="1" dirty="0" err="1"/>
              <a:t>розвитку</a:t>
            </a:r>
            <a:r>
              <a:rPr lang="ru-RU" sz="2000" i="1" dirty="0"/>
              <a:t> і </a:t>
            </a:r>
            <a:r>
              <a:rPr lang="ru-RU" sz="2000" i="1" dirty="0" err="1"/>
              <a:t>відкриває</a:t>
            </a:r>
            <a:r>
              <a:rPr lang="ru-RU" sz="2000" i="1" dirty="0"/>
              <a:t> </a:t>
            </a:r>
            <a:r>
              <a:rPr lang="ru-RU" sz="2000" i="1" dirty="0" err="1"/>
              <a:t>можливості</a:t>
            </a:r>
            <a:r>
              <a:rPr lang="ru-RU" sz="2000" i="1" dirty="0"/>
              <a:t> </a:t>
            </a:r>
            <a:r>
              <a:rPr lang="ru-RU" sz="2000" i="1" dirty="0" err="1"/>
              <a:t>реалізувати</a:t>
            </a:r>
            <a:r>
              <a:rPr lang="ru-RU" sz="2000" i="1" dirty="0"/>
              <a:t> </a:t>
            </a:r>
            <a:r>
              <a:rPr lang="ru-RU" sz="2000" i="1" dirty="0" err="1"/>
              <a:t>свої</a:t>
            </a:r>
            <a:r>
              <a:rPr lang="ru-RU" sz="2000" i="1" dirty="0"/>
              <a:t> </a:t>
            </a:r>
            <a:r>
              <a:rPr lang="ru-RU" sz="2000" i="1" dirty="0" err="1"/>
              <a:t>можливості</a:t>
            </a:r>
            <a:r>
              <a:rPr lang="ru-RU" sz="2000" i="1" dirty="0"/>
              <a:t> на </a:t>
            </a:r>
            <a:r>
              <a:rPr lang="ru-RU" sz="2000" i="1" dirty="0" err="1"/>
              <a:t>світовому</a:t>
            </a:r>
            <a:r>
              <a:rPr lang="ru-RU" sz="2000" i="1" dirty="0"/>
              <a:t> </a:t>
            </a:r>
            <a:r>
              <a:rPr lang="ru-RU" sz="2000" i="1" dirty="0" err="1"/>
              <a:t>рівні</a:t>
            </a:r>
            <a:endParaRPr lang="ru-RU" sz="2000" dirty="0"/>
          </a:p>
          <a:p>
            <a:endParaRPr lang="ru-RU" dirty="0"/>
          </a:p>
        </p:txBody>
      </p:sp>
      <p:pic>
        <p:nvPicPr>
          <p:cNvPr id="4" name="Рисунок 3"/>
          <p:cNvPicPr>
            <a:picLocks noChangeAspect="1"/>
          </p:cNvPicPr>
          <p:nvPr/>
        </p:nvPicPr>
        <p:blipFill rotWithShape="1">
          <a:blip r:embed="rId2"/>
          <a:srcRect t="7454" r="8154" b="12405"/>
          <a:stretch/>
        </p:blipFill>
        <p:spPr>
          <a:xfrm>
            <a:off x="971600" y="404664"/>
            <a:ext cx="7200800" cy="4259888"/>
          </a:xfrm>
          <a:prstGeom prst="rect">
            <a:avLst/>
          </a:prstGeom>
        </p:spPr>
      </p:pic>
    </p:spTree>
    <p:extLst>
      <p:ext uri="{BB962C8B-B14F-4D97-AF65-F5344CB8AC3E}">
        <p14:creationId xmlns:p14="http://schemas.microsoft.com/office/powerpoint/2010/main" xmlns="" val="365104874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3">
                <a:lumMod val="20000"/>
                <a:lumOff val="80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2000" y="381000"/>
            <a:ext cx="8001000" cy="599728"/>
          </a:xfrm>
        </p:spPr>
        <p:txBody>
          <a:bodyPr>
            <a:normAutofit/>
          </a:bodyPr>
          <a:lstStyle/>
          <a:p>
            <a:r>
              <a:rPr lang="uk-UA" sz="3200" b="1" dirty="0"/>
              <a:t>Методи мотивації персоналу</a:t>
            </a:r>
            <a:endParaRPr lang="ru-RU" sz="3200" dirty="0"/>
          </a:p>
        </p:txBody>
      </p:sp>
      <p:sp>
        <p:nvSpPr>
          <p:cNvPr id="4" name="Прямоугольник 3"/>
          <p:cNvSpPr/>
          <p:nvPr/>
        </p:nvSpPr>
        <p:spPr>
          <a:xfrm>
            <a:off x="789118" y="1124744"/>
            <a:ext cx="8047036" cy="2448272"/>
          </a:xfrm>
          <a:prstGeom prst="rect">
            <a:avLst/>
          </a:prstGeom>
          <a:solidFill>
            <a:schemeClr val="accent4">
              <a:lumMod val="60000"/>
              <a:lumOff val="40000"/>
              <a:alpha val="46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u="sng" dirty="0">
                <a:solidFill>
                  <a:schemeClr val="tx1"/>
                </a:solidFill>
              </a:rPr>
              <a:t>Методи мотивації персоналу</a:t>
            </a:r>
            <a:r>
              <a:rPr lang="uk-UA" u="sng" dirty="0">
                <a:solidFill>
                  <a:schemeClr val="tx1"/>
                </a:solidFill>
              </a:rPr>
              <a:t> </a:t>
            </a:r>
            <a:r>
              <a:rPr lang="uk-UA" dirty="0">
                <a:solidFill>
                  <a:schemeClr val="tx1"/>
                </a:solidFill>
              </a:rPr>
              <a:t>- це сукупність прийомів і способів спонукання працівників для досягнення цілей організації на основі узгодження їх цілей і цілей організації шляхом постійного дослідження та активізації структури мотивів праці. Ці методи засновані на дії законів та закономірностей управління, вони передбачають використання різноманітних прийомів впливу на персонал для активізації його діяльності</a:t>
            </a:r>
            <a:r>
              <a:rPr lang="uk-UA" dirty="0" smtClean="0">
                <a:solidFill>
                  <a:schemeClr val="tx1"/>
                </a:solidFill>
              </a:rPr>
              <a:t>.</a:t>
            </a:r>
            <a:endParaRPr lang="ru-RU" dirty="0">
              <a:solidFill>
                <a:schemeClr val="tx1"/>
              </a:solidFill>
            </a:endParaRPr>
          </a:p>
        </p:txBody>
      </p:sp>
      <p:pic>
        <p:nvPicPr>
          <p:cNvPr id="5" name="Рисунок 4"/>
          <p:cNvPicPr>
            <a:picLocks noChangeAspect="1"/>
          </p:cNvPicPr>
          <p:nvPr/>
        </p:nvPicPr>
        <p:blipFill rotWithShape="1">
          <a:blip r:embed="rId2"/>
          <a:srcRect t="15286"/>
          <a:stretch/>
        </p:blipFill>
        <p:spPr>
          <a:xfrm>
            <a:off x="4000500" y="3140968"/>
            <a:ext cx="5143500" cy="3163044"/>
          </a:xfrm>
          <a:prstGeom prst="rect">
            <a:avLst/>
          </a:prstGeom>
        </p:spPr>
      </p:pic>
    </p:spTree>
    <p:extLst>
      <p:ext uri="{BB962C8B-B14F-4D97-AF65-F5344CB8AC3E}">
        <p14:creationId xmlns:p14="http://schemas.microsoft.com/office/powerpoint/2010/main" xmlns="" val="4284370637"/>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696596" y="908720"/>
            <a:ext cx="8352928" cy="1368152"/>
          </a:xfrm>
        </p:spPr>
        <p:txBody>
          <a:bodyPr>
            <a:noAutofit/>
          </a:bodyPr>
          <a:lstStyle/>
          <a:p>
            <a:pPr marL="0" indent="0">
              <a:buNone/>
            </a:pPr>
            <a:r>
              <a:rPr lang="uk-UA" sz="2000" dirty="0"/>
              <a:t>Можливості використання різних </a:t>
            </a:r>
            <a:r>
              <a:rPr lang="uk-UA" sz="2000" b="1" dirty="0"/>
              <a:t>методів мотиваційного управління </a:t>
            </a:r>
            <a:r>
              <a:rPr lang="uk-UA" sz="2000" dirty="0"/>
              <a:t>нерозривно пов’язані із саморозвитком соціальних систем підприємства персоналом, що в усе більшій мірі стає суб’єктом управління, вирішує усе більшу кількість актуальних питань на основі самоврядування</a:t>
            </a:r>
            <a:r>
              <a:rPr lang="uk-UA" sz="2000" dirty="0" smtClean="0"/>
              <a:t>.</a:t>
            </a:r>
            <a:endParaRPr lang="ru-RU" sz="2000" dirty="0"/>
          </a:p>
        </p:txBody>
      </p:sp>
      <p:pic>
        <p:nvPicPr>
          <p:cNvPr id="4" name="Рисунок 3"/>
          <p:cNvPicPr>
            <a:picLocks noChangeAspect="1"/>
          </p:cNvPicPr>
          <p:nvPr/>
        </p:nvPicPr>
        <p:blipFill>
          <a:blip r:embed="rId2"/>
          <a:stretch>
            <a:fillRect/>
          </a:stretch>
        </p:blipFill>
        <p:spPr>
          <a:xfrm>
            <a:off x="5148064" y="2492896"/>
            <a:ext cx="3459878" cy="3020938"/>
          </a:xfrm>
          <a:prstGeom prst="rect">
            <a:avLst/>
          </a:prstGeom>
        </p:spPr>
      </p:pic>
      <p:sp>
        <p:nvSpPr>
          <p:cNvPr id="5" name="Прямоугольник 4"/>
          <p:cNvSpPr/>
          <p:nvPr/>
        </p:nvSpPr>
        <p:spPr>
          <a:xfrm>
            <a:off x="539552" y="3068960"/>
            <a:ext cx="4762062" cy="1631216"/>
          </a:xfrm>
          <a:prstGeom prst="rect">
            <a:avLst/>
          </a:prstGeom>
        </p:spPr>
        <p:txBody>
          <a:bodyPr wrap="square">
            <a:spAutoFit/>
          </a:bodyPr>
          <a:lstStyle/>
          <a:p>
            <a:r>
              <a:rPr lang="uk-UA" sz="2000" dirty="0"/>
              <a:t>При цьому </a:t>
            </a:r>
            <a:r>
              <a:rPr lang="uk-UA" sz="2000" u="sng" dirty="0"/>
              <a:t>самоврядування </a:t>
            </a:r>
            <a:r>
              <a:rPr lang="uk-UA" sz="2000" dirty="0"/>
              <a:t>- це реальний засіб залучення в управлінську діяльність не тільки великої кількості працівників, але і працівників всіх рівнів управління. </a:t>
            </a:r>
            <a:endParaRPr lang="ru-RU" sz="2000" dirty="0"/>
          </a:p>
        </p:txBody>
      </p:sp>
    </p:spTree>
    <p:extLst>
      <p:ext uri="{BB962C8B-B14F-4D97-AF65-F5344CB8AC3E}">
        <p14:creationId xmlns:p14="http://schemas.microsoft.com/office/powerpoint/2010/main" xmlns="" val="1950494688"/>
      </p:ext>
    </p:extLst>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611560" y="548680"/>
            <a:ext cx="8352928" cy="2160240"/>
          </a:xfrm>
        </p:spPr>
        <p:txBody>
          <a:bodyPr>
            <a:normAutofit/>
          </a:bodyPr>
          <a:lstStyle/>
          <a:p>
            <a:pPr marL="0" indent="0">
              <a:buNone/>
            </a:pPr>
            <a:r>
              <a:rPr lang="uk-UA" sz="1800" dirty="0" smtClean="0"/>
              <a:t>У залежності від конкретної ситуації потреби людини змінюються, що може привести до непередбаченої реакції працівників на мотивуючий вплив з боку керівництва. </a:t>
            </a:r>
          </a:p>
          <a:p>
            <a:pPr marL="0" indent="0">
              <a:buNone/>
            </a:pPr>
            <a:endParaRPr lang="ru-RU" sz="2000" dirty="0"/>
          </a:p>
          <a:p>
            <a:endParaRPr lang="ru-RU" dirty="0"/>
          </a:p>
        </p:txBody>
      </p:sp>
      <p:pic>
        <p:nvPicPr>
          <p:cNvPr id="1026" name="Picture 2" descr="http://motiv-yspexa.ru/assets/components/phpthumbof/cache/107212472_Motivdirector.50591a1b17012a8a43b6fb0fea094fac.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45" r="3744"/>
          <a:stretch/>
        </p:blipFill>
        <p:spPr bwMode="auto">
          <a:xfrm>
            <a:off x="3131840" y="2704767"/>
            <a:ext cx="5544616" cy="41532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11560" y="1508591"/>
            <a:ext cx="8350654" cy="1200329"/>
          </a:xfrm>
          <a:prstGeom prst="rect">
            <a:avLst/>
          </a:prstGeom>
        </p:spPr>
        <p:txBody>
          <a:bodyPr wrap="square">
            <a:spAutoFit/>
          </a:bodyPr>
          <a:lstStyle/>
          <a:p>
            <a:r>
              <a:rPr lang="uk-UA" dirty="0"/>
              <a:t>З цієї причини аналіз процесу мотивації необхідно проводити використовуючи відповідні методи дослідження змісту і характеру мотиваційного процесу, методи, які дають змогу отримати достовірну інформацію про актуальні потреби працівників.</a:t>
            </a:r>
            <a:endParaRPr lang="ru-RU" dirty="0"/>
          </a:p>
        </p:txBody>
      </p:sp>
    </p:spTree>
    <p:extLst>
      <p:ext uri="{BB962C8B-B14F-4D97-AF65-F5344CB8AC3E}">
        <p14:creationId xmlns:p14="http://schemas.microsoft.com/office/powerpoint/2010/main" xmlns="" val="3831863303"/>
      </p:ext>
    </p:extLst>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611560" y="498984"/>
            <a:ext cx="8280920" cy="5256584"/>
          </a:xfrm>
        </p:spPr>
        <p:txBody>
          <a:bodyPr>
            <a:normAutofit fontScale="77500" lnSpcReduction="20000"/>
          </a:bodyPr>
          <a:lstStyle/>
          <a:p>
            <a:pPr marL="0" indent="0">
              <a:buNone/>
            </a:pPr>
            <a:r>
              <a:rPr lang="uk-UA" sz="3400" b="1" dirty="0"/>
              <a:t>Реалізація визначених методів підсилення вмотивованості праці </a:t>
            </a:r>
            <a:r>
              <a:rPr lang="uk-UA" sz="3400" b="1" dirty="0" smtClean="0"/>
              <a:t>передбачає:</a:t>
            </a:r>
            <a:endParaRPr lang="ru-RU" sz="3600" b="1" dirty="0" smtClean="0"/>
          </a:p>
          <a:p>
            <a:r>
              <a:rPr lang="uk-UA" sz="2100" dirty="0" smtClean="0"/>
              <a:t>відповідність </a:t>
            </a:r>
            <a:r>
              <a:rPr lang="uk-UA" sz="2100" dirty="0"/>
              <a:t>матеріальної винагороди працівника діяльності, яка сприяє високій продуктивності та ефективності роботи підприємства в цілому;</a:t>
            </a:r>
            <a:endParaRPr lang="ru-RU" sz="2100" dirty="0"/>
          </a:p>
          <a:p>
            <a:r>
              <a:rPr lang="uk-UA" sz="2100" dirty="0"/>
              <a:t>широке визнання досягнень тих людей, чиї результати праці перевищують середні показники, характерні для працівників підприємства даної категорії;</a:t>
            </a:r>
            <a:endParaRPr lang="ru-RU" sz="2100" dirty="0"/>
          </a:p>
          <a:p>
            <a:r>
              <a:rPr lang="uk-UA" sz="2100" dirty="0"/>
              <a:t>виплату працівникам частки прибутку, отриманого внаслідок підвищення продуктивності їхньої праці;</a:t>
            </a:r>
            <a:endParaRPr lang="ru-RU" sz="2100" dirty="0"/>
          </a:p>
          <a:p>
            <a:r>
              <a:rPr lang="uk-UA" sz="2100" dirty="0"/>
              <a:t>участь працівників в розробці показників, за якими оцінюються результати діяльності підприємства;</a:t>
            </a:r>
            <a:endParaRPr lang="ru-RU" sz="2100" dirty="0"/>
          </a:p>
          <a:p>
            <a:r>
              <a:rPr lang="uk-UA" sz="2100" dirty="0"/>
              <a:t>запобігання ситуаціям, де інтереси працівників суперечать інтересам підприємства;</a:t>
            </a:r>
            <a:endParaRPr lang="ru-RU" sz="2100" dirty="0"/>
          </a:p>
          <a:p>
            <a:r>
              <a:rPr lang="uk-UA" sz="2100" dirty="0"/>
              <a:t>уточнення і чітке визначення посадових </a:t>
            </a:r>
            <a:r>
              <a:rPr lang="uk-UA" sz="2100" dirty="0" err="1"/>
              <a:t>обов</a:t>
            </a:r>
            <a:r>
              <a:rPr lang="ru-RU" sz="2100" dirty="0"/>
              <a:t>'</a:t>
            </a:r>
            <a:r>
              <a:rPr lang="uk-UA" sz="2100" dirty="0" err="1"/>
              <a:t>язків</a:t>
            </a:r>
            <a:r>
              <a:rPr lang="uk-UA" sz="2100" dirty="0"/>
              <a:t> працівників підприємства;</a:t>
            </a:r>
            <a:endParaRPr lang="ru-RU" sz="2100" dirty="0"/>
          </a:p>
          <a:p>
            <a:r>
              <a:rPr lang="uk-UA" sz="2100" dirty="0"/>
              <a:t>відсутність будь-яких соціальних привілеїв для керівництва, які поглиблюють диференціацію між ним і рядовим працівником </a:t>
            </a:r>
            <a:endParaRPr lang="ru-RU" sz="2100" dirty="0"/>
          </a:p>
        </p:txBody>
      </p:sp>
      <p:pic>
        <p:nvPicPr>
          <p:cNvPr id="5" name="Рисунок 4"/>
          <p:cNvPicPr>
            <a:picLocks noChangeAspect="1"/>
          </p:cNvPicPr>
          <p:nvPr/>
        </p:nvPicPr>
        <p:blipFill rotWithShape="1">
          <a:blip r:embed="rId2"/>
          <a:srcRect t="19624"/>
          <a:stretch/>
        </p:blipFill>
        <p:spPr>
          <a:xfrm>
            <a:off x="0" y="4653136"/>
            <a:ext cx="9144000" cy="2204864"/>
          </a:xfrm>
          <a:prstGeom prst="rect">
            <a:avLst/>
          </a:prstGeom>
        </p:spPr>
      </p:pic>
    </p:spTree>
    <p:extLst>
      <p:ext uri="{BB962C8B-B14F-4D97-AF65-F5344CB8AC3E}">
        <p14:creationId xmlns:p14="http://schemas.microsoft.com/office/powerpoint/2010/main" xmlns="" val="3148544362"/>
      </p:ext>
    </p:extLst>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539552" y="422920"/>
            <a:ext cx="8506916" cy="2069976"/>
          </a:xfrm>
        </p:spPr>
        <p:txBody>
          <a:bodyPr>
            <a:normAutofit/>
          </a:bodyPr>
          <a:lstStyle/>
          <a:p>
            <a:pPr marL="0" indent="0">
              <a:buNone/>
            </a:pPr>
            <a:r>
              <a:rPr lang="uk-UA" sz="2000" dirty="0"/>
              <a:t>Сучасні українські підприємства застосовують різні методи мотивації: </a:t>
            </a:r>
            <a:r>
              <a:rPr lang="uk-UA" sz="2000" u="sng" dirty="0"/>
              <a:t>економічні соціально-психологічні, організаційно-адміністративні </a:t>
            </a:r>
            <a:r>
              <a:rPr lang="uk-UA" sz="2000" dirty="0"/>
              <a:t>в залежності від ситуації та рівня економічного розвитку. Але перевагу надають </a:t>
            </a:r>
            <a:r>
              <a:rPr lang="uk-UA" sz="2000" u="sng" dirty="0"/>
              <a:t>економічним методам</a:t>
            </a:r>
            <a:r>
              <a:rPr lang="uk-UA" sz="2000" dirty="0"/>
              <a:t>, тому що, економіка України знаходиться на тому рівні, де поки що переважають матеріальні стимули. </a:t>
            </a:r>
            <a:endParaRPr lang="uk-UA" sz="2000" dirty="0" smtClean="0"/>
          </a:p>
        </p:txBody>
      </p:sp>
      <p:pic>
        <p:nvPicPr>
          <p:cNvPr id="2050" name="Picture 2" descr="http://samopoznanie.ru/avatars/objects/3-24026_1_6.jpg?97c695da22f3028f8952752fcb9a145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944" y="2492896"/>
            <a:ext cx="4762500" cy="38385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4967536" y="2365470"/>
            <a:ext cx="4176464" cy="4093428"/>
          </a:xfrm>
          <a:prstGeom prst="rect">
            <a:avLst/>
          </a:prstGeom>
        </p:spPr>
        <p:txBody>
          <a:bodyPr wrap="square">
            <a:spAutoFit/>
          </a:bodyPr>
          <a:lstStyle/>
          <a:p>
            <a:r>
              <a:rPr lang="uk-UA" sz="2000" dirty="0"/>
              <a:t>А для того щоб перейти до </a:t>
            </a:r>
            <a:r>
              <a:rPr lang="uk-UA" sz="2000" u="sng" dirty="0"/>
              <a:t>нематеріального</a:t>
            </a:r>
            <a:r>
              <a:rPr lang="uk-UA" sz="2000" dirty="0"/>
              <a:t> стимулювання необхідно організувати на належному рівні матеріальне стимулювання. Та для того щоб економічні методи могли </a:t>
            </a:r>
            <a:r>
              <a:rPr lang="uk-UA" sz="2000" dirty="0" smtClean="0"/>
              <a:t>       існувати </a:t>
            </a:r>
            <a:r>
              <a:rPr lang="uk-UA" sz="2000" dirty="0"/>
              <a:t>обов’язково </a:t>
            </a:r>
            <a:r>
              <a:rPr lang="uk-UA" sz="2000" dirty="0" smtClean="0"/>
              <a:t>           застосовуються </a:t>
            </a:r>
            <a:r>
              <a:rPr lang="uk-UA" sz="2000" dirty="0"/>
              <a:t>організаційно-адміністративні метода, що забезпечують чіткість, дисциплінованість і </a:t>
            </a:r>
            <a:r>
              <a:rPr lang="uk-UA" sz="2000" dirty="0" smtClean="0"/>
              <a:t>порядок                </a:t>
            </a:r>
          </a:p>
          <a:p>
            <a:r>
              <a:rPr lang="uk-UA" sz="2000" dirty="0" smtClean="0"/>
              <a:t>роботи</a:t>
            </a:r>
            <a:r>
              <a:rPr lang="uk-UA" sz="2000" dirty="0"/>
              <a:t>.</a:t>
            </a:r>
            <a:endParaRPr lang="ru-RU" sz="2000" dirty="0"/>
          </a:p>
          <a:p>
            <a:endParaRPr lang="ru-RU" sz="2000" dirty="0"/>
          </a:p>
        </p:txBody>
      </p:sp>
    </p:spTree>
    <p:extLst>
      <p:ext uri="{BB962C8B-B14F-4D97-AF65-F5344CB8AC3E}">
        <p14:creationId xmlns:p14="http://schemas.microsoft.com/office/powerpoint/2010/main" xmlns="" val="936385850"/>
      </p:ext>
    </p:extLst>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43000" y="2214554"/>
            <a:ext cx="5429264" cy="1143000"/>
          </a:xfrm>
        </p:spPr>
        <p:txBody>
          <a:bodyPr/>
          <a:lstStyle/>
          <a:p>
            <a:r>
              <a:rPr lang="uk-UA" dirty="0" smtClean="0"/>
              <a:t>Дякую за увагу!</a:t>
            </a:r>
            <a:endParaRPr lang="ru-RU"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ntation_2">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00662-0052-4751-B21C-4FA5A6EDB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работы в группе</Template>
  <TotalTime>105</TotalTime>
  <Words>496</Words>
  <Application>Microsoft Office PowerPoint</Application>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presentation_2</vt:lpstr>
      <vt:lpstr>ВИБІР МЕТОДУ МОТИВАЦІЇ, ЯК ЧИННИК ПІДВИЩЕННЯ ЕФЕКТИВНОСТІ ФУНКЦІОНУВАННЯ ПІДПРИЄМСТВА </vt:lpstr>
      <vt:lpstr>Слайд 2</vt:lpstr>
      <vt:lpstr>Слайд 3</vt:lpstr>
      <vt:lpstr>Методи мотивації персоналу</vt:lpstr>
      <vt:lpstr>Слайд 5</vt:lpstr>
      <vt:lpstr>Слайд 6</vt:lpstr>
      <vt:lpstr>Слайд 7</vt:lpstr>
      <vt:lpstr>Слайд 8</vt:lpstr>
      <vt:lpstr>Дякую за увагу!</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ВИБІР МЕТОДУ МОТИВАЦІЇ, ЯК ЧИННИК ПІДВИЩЕННЯ ЕФЕКТИВНОСТІ ФУНКЦІОНУВАННЯ ПІДПРИЄМСТВА</dc:title>
  <dc:creator>RePack by Diakov</dc:creator>
  <cp:lastModifiedBy>310</cp:lastModifiedBy>
  <cp:revision>10</cp:revision>
  <dcterms:created xsi:type="dcterms:W3CDTF">2015-12-23T15:38:40Z</dcterms:created>
  <dcterms:modified xsi:type="dcterms:W3CDTF">2015-12-24T08:29:01Z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