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DBC3-A9F9-40BB-8985-8375D3B4BAE8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B2F9-C561-4368-AD8C-8C870124B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9E38-CFD3-4615-8B57-88B90DB4C1B9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3268-73D6-4534-A551-B28AB1DD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DFD6-4DDD-450A-B76D-BDDE678D8541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4767-474C-4798-8CB7-42E06127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07BE-CA6D-4031-B66E-9405E6B45121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1926-4220-4F89-8B0B-8C332B38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7BD0-25C3-4561-8213-23760F44D9EF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A597-7064-4D2C-8504-A7E58406C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F846C-12D9-43DA-BCD8-53A14EC22BD7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A305-E53E-40F4-9AF7-F16F54C05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DBA6-D194-42F4-B5ED-26C978A21615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F42C-8565-427A-81E5-2CD09B3C2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79AA-E67E-4BB2-AB32-F6186BB0AF42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F039-1DA1-4F76-9514-887CD8020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4401-78C8-4893-B365-74B35B20ECA9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B359-1556-4F12-9D2B-C5BE3FE5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85C6-3E07-4007-9F93-477E0D0C5AD1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DE9-F974-4A2D-A03B-F19FCB512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AECC-C4BC-47B4-9021-C183DF0A4B39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86F4-E8C6-459F-8DAD-38031462C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nd-people копия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2875"/>
            <a:ext cx="1774825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02994-D532-46C6-98F3-1744FC14554F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27FAB5-5098-4C95-91F1-9828718C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10253F"/>
          </a:solidFill>
          <a:effectLst>
            <a:outerShdw blurRad="50800" algn="tl" rotWithShape="0">
              <a:srgbClr val="000000"/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10253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500702"/>
            <a:ext cx="8501122" cy="135729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dirty="0" smtClean="0">
                <a:solidFill>
                  <a:schemeClr val="tx1"/>
                </a:solidFill>
                <a:latin typeface="Arial Black" pitchFamily="34" charset="0"/>
              </a:rPr>
              <a:t>Репрезентативність вибірки як основа достовірної інформації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_117-320x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175907"/>
            <a:ext cx="6286512" cy="3682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829576" cy="5429288"/>
          </a:xfrm>
        </p:spPr>
        <p:txBody>
          <a:bodyPr/>
          <a:lstStyle/>
          <a:p>
            <a:pPr>
              <a:buNone/>
            </a:pPr>
            <a:r>
              <a:rPr lang="uk-UA" b="0" i="1" dirty="0" smtClean="0"/>
              <a:t>       </a:t>
            </a:r>
            <a:r>
              <a:rPr lang="uk-UA" sz="2800" dirty="0" smtClean="0"/>
              <a:t>Вибірка</a:t>
            </a:r>
            <a:r>
              <a:rPr lang="uk-UA" sz="2800" b="0" i="1" dirty="0" smtClean="0"/>
              <a:t> – </a:t>
            </a:r>
            <a:r>
              <a:rPr lang="uk-UA" sz="2800" b="0" dirty="0" smtClean="0"/>
              <a:t>це обмежена за чисельністю група об’єктів (у соціології - респондентів), що спеціально відбирається з генеральної сукупності для вивчення її властивостей. Відповідно, вивчення на вибірці властивостей генеральної сукупності називається вибірковим дослідженням. </a:t>
            </a:r>
            <a:endParaRPr 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5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62553"/>
            <a:ext cx="7572427" cy="374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pPr>
              <a:buNone/>
            </a:pPr>
            <a:r>
              <a:rPr lang="uk-UA" b="0" i="1" dirty="0" smtClean="0"/>
              <a:t>         </a:t>
            </a:r>
            <a:r>
              <a:rPr lang="uk-UA" dirty="0" smtClean="0"/>
              <a:t>Репрезентативність вибірки </a:t>
            </a:r>
            <a:r>
              <a:rPr lang="uk-UA" b="0" dirty="0" smtClean="0"/>
              <a:t>- це здатність вибірки представляти досліджувані явища досить повно - з точки зору їх мінливості у генеральній сукупності</a:t>
            </a:r>
          </a:p>
          <a:p>
            <a:endParaRPr lang="uk-UA" b="0" dirty="0" smtClean="0"/>
          </a:p>
          <a:p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072066" cy="5857916"/>
          </a:xfrm>
        </p:spPr>
        <p:txBody>
          <a:bodyPr/>
          <a:lstStyle/>
          <a:p>
            <a:pPr>
              <a:buNone/>
            </a:pPr>
            <a:r>
              <a:rPr lang="uk-UA" b="0" i="1" dirty="0" smtClean="0"/>
              <a:t>   </a:t>
            </a:r>
            <a:r>
              <a:rPr lang="uk-UA" dirty="0" smtClean="0"/>
              <a:t>Вибірковою сукупністю </a:t>
            </a:r>
            <a:r>
              <a:rPr lang="uk-UA" b="0" dirty="0" smtClean="0"/>
              <a:t>називається відібрана у випадковому порядку з генеральної сукупності деяка її частина</a:t>
            </a:r>
            <a:endParaRPr lang="ru-RU" b="0" dirty="0"/>
          </a:p>
        </p:txBody>
      </p:sp>
      <p:pic>
        <p:nvPicPr>
          <p:cNvPr id="4" name="Рисунок 3" descr="K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71678"/>
            <a:ext cx="4140302" cy="4516076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4214810" cy="230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643182"/>
            <a:ext cx="4714908" cy="3643338"/>
          </a:xfrm>
        </p:spPr>
        <p:txBody>
          <a:bodyPr/>
          <a:lstStyle/>
          <a:p>
            <a:pPr marL="514350" indent="-514350">
              <a:buNone/>
            </a:pPr>
            <a:r>
              <a:rPr lang="uk-UA" dirty="0" smtClean="0"/>
              <a:t>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0"/>
            <a:ext cx="8286808" cy="26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вибіркового методу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полягає в отриманні первинних даних, здійснюваних спостереженням вибірки з наступним узагальненням, аналізом і їх розповсюдженням на всю генеральну сукупність з метою отримання достовірної інформації про досліджуване явище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etody-sotsiologicheskogo-issledov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234760"/>
            <a:ext cx="4071966" cy="440895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7228"/>
            <a:ext cx="4676793" cy="4020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115328" cy="44831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Прийоми, що дозволяють отримати достатню для дослідника репрезентативність вибірки</a:t>
            </a:r>
          </a:p>
          <a:p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745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390900"/>
            <a:ext cx="42862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428868"/>
            <a:ext cx="6357982" cy="3929090"/>
          </a:xfrm>
        </p:spPr>
        <p:txBody>
          <a:bodyPr/>
          <a:lstStyle/>
          <a:p>
            <a:pPr>
              <a:buNone/>
            </a:pPr>
            <a:r>
              <a:rPr lang="uk-UA" sz="2400" b="0" dirty="0" smtClean="0"/>
              <a:t>      </a:t>
            </a:r>
            <a:r>
              <a:rPr lang="uk-UA" sz="2400" dirty="0" smtClean="0"/>
              <a:t>Перший </a:t>
            </a:r>
            <a:r>
              <a:rPr lang="uk-UA" sz="2400" b="0" dirty="0" smtClean="0"/>
              <a:t>і основний прийом – це </a:t>
            </a:r>
            <a:r>
              <a:rPr lang="uk-UA" sz="2400" i="1" dirty="0" smtClean="0">
                <a:solidFill>
                  <a:srgbClr val="002060"/>
                </a:solidFill>
              </a:rPr>
              <a:t>простий випадковий відбір</a:t>
            </a:r>
            <a:r>
              <a:rPr lang="uk-UA" sz="2400" b="0" dirty="0" smtClean="0"/>
              <a:t>. Він передбачає забезпечення таких умов, щоб кожен член генеральної сукупності мав рівні з іншими шанси потрапити у вибірку. Випадковий відбір забезпечує можливість попадання у вибірку самих різних представників генеральної сукупності. При цьому беруться спеціальні заходи, що виключають появу якої-небудь закономірності при відборі. </a:t>
            </a:r>
            <a:endParaRPr lang="ru-RU" sz="2400" b="0" dirty="0" smtClean="0"/>
          </a:p>
          <a:p>
            <a:endParaRPr lang="ru-RU" sz="2400" dirty="0"/>
          </a:p>
        </p:txBody>
      </p:sp>
      <p:pic>
        <p:nvPicPr>
          <p:cNvPr id="4" name="Рисунок 3" descr="MP9002899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5726"/>
            <a:ext cx="2669933" cy="2309134"/>
          </a:xfrm>
          <a:prstGeom prst="rect">
            <a:avLst/>
          </a:prstGeom>
        </p:spPr>
      </p:pic>
      <p:pic>
        <p:nvPicPr>
          <p:cNvPr id="5" name="Рисунок 4" descr="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7166"/>
            <a:ext cx="4500594" cy="2137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74" y="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uk-UA" sz="2400" b="0" dirty="0" smtClean="0"/>
              <a:t>     </a:t>
            </a:r>
          </a:p>
          <a:p>
            <a:pPr>
              <a:buNone/>
            </a:pPr>
            <a:r>
              <a:rPr lang="uk-UA" sz="2400" b="0" dirty="0" smtClean="0"/>
              <a:t>             </a:t>
            </a:r>
            <a:r>
              <a:rPr lang="uk-UA" sz="2400" dirty="0" smtClean="0"/>
              <a:t>Другий спосіб </a:t>
            </a:r>
            <a:r>
              <a:rPr lang="uk-UA" sz="2400" b="0" dirty="0" smtClean="0"/>
              <a:t>забезпечення репрезентативності - це </a:t>
            </a:r>
            <a:r>
              <a:rPr lang="uk-UA" sz="2400" i="1" dirty="0" smtClean="0">
                <a:solidFill>
                  <a:srgbClr val="002060"/>
                </a:solidFill>
              </a:rPr>
              <a:t>стратифікований випадковий відбір</a:t>
            </a:r>
            <a:r>
              <a:rPr lang="uk-UA" sz="2400" dirty="0" smtClean="0">
                <a:solidFill>
                  <a:srgbClr val="002060"/>
                </a:solidFill>
              </a:rPr>
              <a:t> і </a:t>
            </a:r>
            <a:r>
              <a:rPr lang="uk-UA" sz="2400" i="1" dirty="0" smtClean="0">
                <a:solidFill>
                  <a:srgbClr val="002060"/>
                </a:solidFill>
              </a:rPr>
              <a:t>відбір за властивостями генеральної сукупності</a:t>
            </a:r>
            <a:r>
              <a:rPr lang="uk-UA" sz="2400" b="0" dirty="0" smtClean="0"/>
              <a:t>. Він передбачає попереднє визначення тих якостей, які можуть впливати на мінливість досліджуваної властивості (це може бути стать, рівень доходу або освіти і т. і.).</a:t>
            </a:r>
          </a:p>
          <a:p>
            <a:pPr>
              <a:buNone/>
            </a:pPr>
            <a:r>
              <a:rPr lang="uk-UA" sz="2400" b="0" dirty="0" smtClean="0"/>
              <a:t>        </a:t>
            </a:r>
            <a:endParaRPr lang="ru-RU" sz="2400" b="0" dirty="0"/>
          </a:p>
        </p:txBody>
      </p:sp>
      <p:pic>
        <p:nvPicPr>
          <p:cNvPr id="4" name="Рисунок 3" descr="92_1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0"/>
            <a:ext cx="2035767" cy="1571612"/>
          </a:xfrm>
          <a:prstGeom prst="rect">
            <a:avLst/>
          </a:prstGeom>
        </p:spPr>
      </p:pic>
      <p:pic>
        <p:nvPicPr>
          <p:cNvPr id="8" name="Рисунок 7" descr="toi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256"/>
            <a:ext cx="2357454" cy="2571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3643314"/>
            <a:ext cx="214314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Стать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inile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5143513"/>
            <a:ext cx="4286280" cy="1714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0364" y="4357694"/>
            <a:ext cx="350046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вень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714752"/>
            <a:ext cx="2419350" cy="3143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29454" y="3071810"/>
            <a:ext cx="19288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9144000" cy="3554419"/>
          </a:xfrm>
        </p:spPr>
        <p:txBody>
          <a:bodyPr/>
          <a:lstStyle/>
          <a:p>
            <a:pPr>
              <a:buNone/>
            </a:pPr>
            <a:r>
              <a:rPr lang="ru-RU" sz="60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ДЯКУЮ ЗА УВАГУ!</a:t>
            </a:r>
            <a:endParaRPr lang="ru-RU" sz="60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z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bizzn</Template>
  <TotalTime>136</TotalTime>
  <Words>246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bizzn</vt:lpstr>
      <vt:lpstr>Репрезентативність вибірки як основа достовірної інформації </vt:lpstr>
      <vt:lpstr>Слайд 2</vt:lpstr>
      <vt:lpstr>Слайд 3</vt:lpstr>
      <vt:lpstr>Слайд 4</vt:lpstr>
      <vt:lpstr>Слайд 5</vt:lpstr>
      <vt:lpstr>Слайд 6</vt:lpstr>
      <vt:lpstr>та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Альона</dc:creator>
  <cp:lastModifiedBy>LSD</cp:lastModifiedBy>
  <cp:revision>16</cp:revision>
  <dcterms:created xsi:type="dcterms:W3CDTF">2015-12-23T23:10:44Z</dcterms:created>
  <dcterms:modified xsi:type="dcterms:W3CDTF">2015-12-25T11:57:53Z</dcterms:modified>
</cp:coreProperties>
</file>