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2" r:id="rId13"/>
    <p:sldId id="273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9E44-9739-485C-9083-42771FCECA10}" type="datetimeFigureOut">
              <a:rPr lang="uk-UA" smtClean="0"/>
              <a:pPr/>
              <a:t>23.12.2015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88E2-45E1-4B67-BF8A-F18AF5D6714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ru-RU" b="1" dirty="0" smtClean="0"/>
              <a:t>Телекоммуникации </a:t>
            </a:r>
            <a:r>
              <a:rPr lang="ru-RU" b="1" dirty="0"/>
              <a:t>и сетевая безопасность 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Сетевые</a:t>
            </a:r>
            <a:r>
              <a:rPr lang="uk-UA" dirty="0" smtClean="0"/>
              <a:t> </a:t>
            </a:r>
            <a:r>
              <a:rPr lang="uk-UA" dirty="0" err="1" smtClean="0"/>
              <a:t>сервисы</a:t>
            </a:r>
            <a:r>
              <a:rPr lang="uk-UA" dirty="0" smtClean="0"/>
              <a:t> и </a:t>
            </a:r>
            <a:r>
              <a:rPr lang="uk-UA" dirty="0" err="1" smtClean="0"/>
              <a:t>Протоколы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060848"/>
            <a:ext cx="592502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err="1" smtClean="0"/>
              <a:t>Сетевые</a:t>
            </a:r>
            <a:r>
              <a:rPr lang="uk-UA" sz="3200" dirty="0" smtClean="0"/>
              <a:t> </a:t>
            </a:r>
            <a:r>
              <a:rPr lang="uk-UA" sz="3200" dirty="0" err="1" smtClean="0"/>
              <a:t>операционные</a:t>
            </a:r>
            <a:r>
              <a:rPr lang="uk-UA" sz="3200" dirty="0" smtClean="0"/>
              <a:t> </a:t>
            </a:r>
            <a:r>
              <a:rPr lang="uk-UA" sz="3200" dirty="0" err="1" smtClean="0"/>
              <a:t>системы</a:t>
            </a:r>
            <a:endParaRPr lang="uk-UA" sz="3200" dirty="0" smtClean="0"/>
          </a:p>
          <a:p>
            <a:r>
              <a:rPr lang="uk-UA" sz="3200" dirty="0" smtClean="0"/>
              <a:t>Служба </a:t>
            </a:r>
            <a:r>
              <a:rPr lang="uk-UA" sz="3200" dirty="0" err="1" smtClean="0"/>
              <a:t>доменных</a:t>
            </a:r>
            <a:r>
              <a:rPr lang="uk-UA" sz="3200" dirty="0" smtClean="0"/>
              <a:t> </a:t>
            </a:r>
            <a:r>
              <a:rPr lang="uk-UA" sz="3200" dirty="0" err="1" smtClean="0"/>
              <a:t>имён</a:t>
            </a:r>
            <a:endParaRPr lang="uk-UA" sz="3200" dirty="0" smtClean="0"/>
          </a:p>
          <a:p>
            <a:r>
              <a:rPr lang="en-US" sz="3200" dirty="0" smtClean="0"/>
              <a:t>DNS </a:t>
            </a:r>
            <a:r>
              <a:rPr lang="uk-UA" sz="3200" dirty="0" smtClean="0"/>
              <a:t>в </a:t>
            </a:r>
            <a:r>
              <a:rPr lang="uk-UA" sz="3200" dirty="0" err="1" smtClean="0"/>
              <a:t>Интернет</a:t>
            </a:r>
            <a:r>
              <a:rPr lang="uk-UA" sz="3200" dirty="0" smtClean="0"/>
              <a:t>  </a:t>
            </a:r>
          </a:p>
          <a:p>
            <a:r>
              <a:rPr lang="en-US" sz="3200" dirty="0" smtClean="0"/>
              <a:t>NIS</a:t>
            </a:r>
          </a:p>
          <a:p>
            <a:r>
              <a:rPr lang="ru-RU" sz="3200" dirty="0" smtClean="0"/>
              <a:t>Службы каталогов</a:t>
            </a:r>
          </a:p>
          <a:p>
            <a:endParaRPr lang="uk-UA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9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err="1" smtClean="0"/>
              <a:t>Удаленный</a:t>
            </a:r>
            <a:r>
              <a:rPr lang="uk-UA" dirty="0" smtClean="0"/>
              <a:t> доступ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0928"/>
            <a:ext cx="9144000" cy="407707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Все пользователи должны быть полностью аутентифицированы на оборудовании удаленного доступа перед началом его использования. </a:t>
            </a:r>
          </a:p>
          <a:p>
            <a:r>
              <a:rPr lang="ru-RU" sz="2800" dirty="0" smtClean="0"/>
              <a:t>Не должно допускаться использования скрытого или ненадлежащего доступа к коммуникационным каналам. </a:t>
            </a:r>
            <a:endParaRPr lang="uk-UA" sz="2800" dirty="0" smtClean="0"/>
          </a:p>
          <a:p>
            <a:r>
              <a:rPr lang="ru-RU" sz="2800" dirty="0" smtClean="0"/>
              <a:t>После прохождения аутентификации, пользователи должны получать доступ только к тем сервисам, использование которых им разрешено, и ни к чему более. 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7884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С точки зрения безопасности удаленного доступа, наиболее важны три правила: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4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9248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err="1" smtClean="0"/>
              <a:t>Руткит</a:t>
            </a:r>
            <a:r>
              <a:rPr lang="ru-RU" sz="2800" dirty="0" smtClean="0"/>
              <a:t> — набор программных средств для обеспечения: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20162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маскировки объектов (процессов, файлов, директорий, драйверов)</a:t>
            </a:r>
          </a:p>
          <a:p>
            <a:r>
              <a:rPr lang="ru-RU" sz="2400" dirty="0" smtClean="0"/>
              <a:t>контроля (событий происходящих в системе)</a:t>
            </a:r>
          </a:p>
          <a:p>
            <a:r>
              <a:rPr lang="ru-RU" sz="2400" dirty="0" smtClean="0"/>
              <a:t>сбора данных (параметров системы)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88914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 smtClean="0"/>
              <a:t>Классификация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руткитов</a:t>
            </a:r>
            <a:r>
              <a:rPr lang="uk-UA" sz="2400" b="1" dirty="0" smtClean="0"/>
              <a:t>:</a:t>
            </a:r>
          </a:p>
          <a:p>
            <a:r>
              <a:rPr lang="uk-UA" sz="2000" b="1" dirty="0" smtClean="0"/>
              <a:t>По </a:t>
            </a:r>
            <a:r>
              <a:rPr lang="uk-UA" sz="2000" b="1" dirty="0" err="1" smtClean="0"/>
              <a:t>уровню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привилегий</a:t>
            </a:r>
            <a:endParaRPr lang="uk-UA" sz="2000" dirty="0" smtClean="0"/>
          </a:p>
          <a:p>
            <a:pPr lvl="1"/>
            <a:r>
              <a:rPr lang="uk-UA" sz="2000" dirty="0" err="1" smtClean="0"/>
              <a:t>Уровень</a:t>
            </a:r>
            <a:r>
              <a:rPr lang="uk-UA" sz="2000" dirty="0" smtClean="0"/>
              <a:t> </a:t>
            </a:r>
            <a:r>
              <a:rPr lang="uk-UA" sz="2000" dirty="0" err="1" smtClean="0"/>
              <a:t>пользователя</a:t>
            </a:r>
            <a:r>
              <a:rPr lang="uk-UA" sz="2000" dirty="0" smtClean="0"/>
              <a:t> (</a:t>
            </a:r>
            <a:r>
              <a:rPr lang="en-US" sz="2000" i="1" dirty="0" smtClean="0"/>
              <a:t>user-mode</a:t>
            </a:r>
            <a:r>
              <a:rPr lang="en-US" sz="2000" dirty="0" smtClean="0"/>
              <a:t>)</a:t>
            </a:r>
          </a:p>
          <a:p>
            <a:pPr lvl="1"/>
            <a:r>
              <a:rPr lang="uk-UA" sz="2000" dirty="0" err="1" smtClean="0"/>
              <a:t>Уровень</a:t>
            </a:r>
            <a:r>
              <a:rPr lang="uk-UA" sz="2000" dirty="0" smtClean="0"/>
              <a:t> ядра (</a:t>
            </a:r>
            <a:r>
              <a:rPr lang="en-US" sz="2000" i="1" dirty="0" smtClean="0"/>
              <a:t>kernel-mode</a:t>
            </a:r>
            <a:r>
              <a:rPr lang="en-US" sz="2000" dirty="0" smtClean="0"/>
              <a:t>)</a:t>
            </a:r>
          </a:p>
          <a:p>
            <a:r>
              <a:rPr lang="uk-UA" sz="2000" b="1" dirty="0" smtClean="0"/>
              <a:t>По принципу </a:t>
            </a:r>
            <a:r>
              <a:rPr lang="uk-UA" sz="2000" b="1" dirty="0" err="1" smtClean="0"/>
              <a:t>действия</a:t>
            </a:r>
            <a:endParaRPr lang="uk-UA" sz="2000" dirty="0" smtClean="0"/>
          </a:p>
          <a:p>
            <a:pPr lvl="1"/>
            <a:r>
              <a:rPr lang="uk-UA" sz="2000" dirty="0" err="1" smtClean="0"/>
              <a:t>изменяющие</a:t>
            </a:r>
            <a:r>
              <a:rPr lang="uk-UA" sz="2000" dirty="0" smtClean="0"/>
              <a:t> </a:t>
            </a:r>
            <a:r>
              <a:rPr lang="uk-UA" sz="2000" dirty="0" err="1" smtClean="0"/>
              <a:t>алгоритмы</a:t>
            </a:r>
            <a:r>
              <a:rPr lang="uk-UA" sz="2000" dirty="0" smtClean="0"/>
              <a:t> </a:t>
            </a:r>
            <a:r>
              <a:rPr lang="uk-UA" sz="2000" dirty="0" err="1" smtClean="0"/>
              <a:t>выполнения</a:t>
            </a:r>
            <a:r>
              <a:rPr lang="uk-UA" sz="2000" dirty="0" smtClean="0"/>
              <a:t> </a:t>
            </a:r>
            <a:r>
              <a:rPr lang="uk-UA" sz="2000" dirty="0" err="1" smtClean="0"/>
              <a:t>системных</a:t>
            </a:r>
            <a:r>
              <a:rPr lang="uk-UA" sz="2000" dirty="0" smtClean="0"/>
              <a:t> </a:t>
            </a:r>
            <a:r>
              <a:rPr lang="uk-UA" sz="2000" dirty="0" err="1" smtClean="0"/>
              <a:t>функций</a:t>
            </a:r>
            <a:r>
              <a:rPr lang="uk-UA" sz="2000" dirty="0" smtClean="0"/>
              <a:t> (</a:t>
            </a:r>
            <a:r>
              <a:rPr lang="en-US" sz="2000" i="1" dirty="0" smtClean="0"/>
              <a:t>Modify execution path</a:t>
            </a:r>
            <a:r>
              <a:rPr lang="en-US" sz="2000" dirty="0" smtClean="0"/>
              <a:t>)</a:t>
            </a:r>
          </a:p>
          <a:p>
            <a:pPr lvl="1"/>
            <a:r>
              <a:rPr lang="uk-UA" sz="2000" dirty="0" err="1" smtClean="0"/>
              <a:t>изменяющие</a:t>
            </a:r>
            <a:r>
              <a:rPr lang="uk-UA" sz="2000" dirty="0" smtClean="0"/>
              <a:t> </a:t>
            </a:r>
            <a:r>
              <a:rPr lang="uk-UA" sz="2000" dirty="0" err="1" smtClean="0"/>
              <a:t>системные</a:t>
            </a:r>
            <a:r>
              <a:rPr lang="uk-UA" sz="2000" dirty="0" smtClean="0"/>
              <a:t> </a:t>
            </a:r>
            <a:r>
              <a:rPr lang="uk-UA" sz="2000" dirty="0" err="1" smtClean="0"/>
              <a:t>структуры</a:t>
            </a:r>
            <a:r>
              <a:rPr lang="uk-UA" sz="2000" dirty="0" smtClean="0"/>
              <a:t> </a:t>
            </a:r>
            <a:r>
              <a:rPr lang="uk-UA" sz="2000" dirty="0" err="1" smtClean="0"/>
              <a:t>данных</a:t>
            </a:r>
            <a:r>
              <a:rPr lang="uk-UA" sz="2000" dirty="0" smtClean="0"/>
              <a:t> (</a:t>
            </a:r>
            <a:r>
              <a:rPr lang="en-US" sz="2000" i="1" dirty="0" smtClean="0"/>
              <a:t>Direct kernel object manipulation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:\Вован\toni-stark_43676934_big_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5660" cy="609329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h5.ggpht.com/_duPrH9SbuRQ/S7d61fygoZI/AAAAAAAAAcQ/eBNZnN6sLww/pict_5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406723" cy="463026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smtClean="0"/>
              <a:t>TCP/IP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1683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TCP/IP (</a:t>
            </a:r>
            <a:r>
              <a:rPr lang="ru-RU" sz="2400" dirty="0" err="1" smtClean="0"/>
              <a:t>Transmission</a:t>
            </a:r>
            <a:r>
              <a:rPr lang="ru-RU" sz="2400" dirty="0" smtClean="0"/>
              <a:t> </a:t>
            </a:r>
            <a:r>
              <a:rPr lang="ru-RU" sz="2400" dirty="0" err="1" smtClean="0"/>
              <a:t>Control</a:t>
            </a:r>
            <a:r>
              <a:rPr lang="ru-RU" sz="2400" dirty="0" smtClean="0"/>
              <a:t> </a:t>
            </a:r>
            <a:r>
              <a:rPr lang="ru-RU" sz="2400" dirty="0" err="1" smtClean="0"/>
              <a:t>Protocol</a:t>
            </a:r>
            <a:r>
              <a:rPr lang="ru-RU" sz="2400" dirty="0" smtClean="0"/>
              <a:t>/</a:t>
            </a:r>
            <a:r>
              <a:rPr lang="ru-RU" sz="2400" dirty="0" err="1" smtClean="0"/>
              <a:t>Internet</a:t>
            </a:r>
            <a:r>
              <a:rPr lang="ru-RU" sz="2400" dirty="0" smtClean="0"/>
              <a:t> </a:t>
            </a:r>
            <a:r>
              <a:rPr lang="ru-RU" sz="2400" dirty="0" err="1" smtClean="0"/>
              <a:t>Protocol</a:t>
            </a:r>
            <a:r>
              <a:rPr lang="ru-RU" sz="2400" dirty="0" smtClean="0"/>
              <a:t>) – это набор протоколов, которые управляют перемещением данных от одного устройства к другому.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IP – это протокол сетевого уровня, который предоставляет сервисы маршрутизации </a:t>
            </a:r>
            <a:r>
              <a:rPr lang="ru-RU" sz="2400" dirty="0" err="1" smtClean="0"/>
              <a:t>датаграмм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Двумя основными протоколами, работающими на транспортном уровне, являются TCP и UDP. </a:t>
            </a:r>
            <a:endParaRPr lang="uk-UA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Типы передачи</a:t>
            </a:r>
            <a:endParaRPr lang="uk-UA" dirty="0"/>
          </a:p>
        </p:txBody>
      </p:sp>
      <p:pic>
        <p:nvPicPr>
          <p:cNvPr id="1026" name="Picture 2" descr="http://lh3.ggpht.com/_duPrH9SbuRQ/S8HXdoUTh8I/AAAAAAAAAeY/nYKPEEMYTMY/pict_5_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278" y="3645024"/>
            <a:ext cx="7014763" cy="306896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340768"/>
            <a:ext cx="8697144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Аналоговая</a:t>
            </a:r>
            <a:r>
              <a:rPr lang="uk-UA" dirty="0" smtClean="0"/>
              <a:t> и </a:t>
            </a:r>
            <a:r>
              <a:rPr lang="uk-UA" dirty="0" err="1" smtClean="0"/>
              <a:t>цифровая</a:t>
            </a:r>
            <a:r>
              <a:rPr lang="uk-UA" dirty="0" smtClean="0"/>
              <a:t> </a:t>
            </a:r>
          </a:p>
          <a:p>
            <a:r>
              <a:rPr lang="uk-UA" dirty="0" err="1" smtClean="0"/>
              <a:t>Асинхронная</a:t>
            </a:r>
            <a:r>
              <a:rPr lang="uk-UA" dirty="0" smtClean="0"/>
              <a:t> и </a:t>
            </a:r>
            <a:r>
              <a:rPr lang="uk-UA" dirty="0" err="1" smtClean="0"/>
              <a:t>синхронная</a:t>
            </a:r>
            <a:endParaRPr lang="uk-UA" dirty="0" smtClean="0"/>
          </a:p>
          <a:p>
            <a:r>
              <a:rPr lang="uk-UA" dirty="0" err="1" smtClean="0"/>
              <a:t>Однополосная</a:t>
            </a:r>
            <a:r>
              <a:rPr lang="uk-UA" dirty="0" smtClean="0"/>
              <a:t> и </a:t>
            </a:r>
            <a:r>
              <a:rPr lang="uk-UA" dirty="0" err="1" smtClean="0"/>
              <a:t>широкополосная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8152"/>
          </a:xfrm>
        </p:spPr>
        <p:txBody>
          <a:bodyPr>
            <a:noAutofit/>
          </a:bodyPr>
          <a:lstStyle/>
          <a:p>
            <a:r>
              <a:rPr lang="uk-UA" sz="3600" dirty="0" err="1" smtClean="0"/>
              <a:t>Организация</a:t>
            </a:r>
            <a:r>
              <a:rPr lang="uk-UA" sz="3600" dirty="0" smtClean="0"/>
              <a:t> </a:t>
            </a:r>
            <a:r>
              <a:rPr lang="uk-UA" sz="3600" dirty="0" err="1" smtClean="0"/>
              <a:t>локальных</a:t>
            </a:r>
            <a:r>
              <a:rPr lang="uk-UA" sz="3600" dirty="0" smtClean="0"/>
              <a:t> </a:t>
            </a:r>
            <a:r>
              <a:rPr lang="uk-UA" sz="3600" dirty="0" err="1" smtClean="0"/>
              <a:t>вычислительных</a:t>
            </a:r>
            <a:r>
              <a:rPr lang="uk-UA" sz="3600" dirty="0" smtClean="0"/>
              <a:t> </a:t>
            </a:r>
            <a:r>
              <a:rPr lang="uk-UA" sz="3600" dirty="0" err="1" smtClean="0"/>
              <a:t>сетей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8229600" cy="36450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Кольцо</a:t>
            </a:r>
          </a:p>
          <a:p>
            <a:r>
              <a:rPr lang="ru-RU" sz="2400" dirty="0" smtClean="0"/>
              <a:t>Шина</a:t>
            </a:r>
          </a:p>
          <a:p>
            <a:r>
              <a:rPr lang="ru-RU" sz="2400" dirty="0" smtClean="0"/>
              <a:t>Звезда</a:t>
            </a:r>
          </a:p>
          <a:p>
            <a:r>
              <a:rPr lang="ru-RU" sz="2400" dirty="0" err="1" smtClean="0"/>
              <a:t>Полносвязная</a:t>
            </a:r>
            <a:r>
              <a:rPr lang="ru-RU" sz="2400" dirty="0" smtClean="0"/>
              <a:t> топология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4788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err="1" smtClean="0"/>
              <a:t>Топологии</a:t>
            </a:r>
            <a:r>
              <a:rPr lang="uk-UA" sz="3200" dirty="0" smtClean="0"/>
              <a:t> </a:t>
            </a:r>
            <a:r>
              <a:rPr lang="uk-UA" sz="3200" dirty="0" err="1" smtClean="0"/>
              <a:t>сетей</a:t>
            </a:r>
            <a:r>
              <a:rPr lang="uk-UA" sz="3200" dirty="0" smtClean="0"/>
              <a:t>:</a:t>
            </a:r>
            <a:endParaRPr lang="uk-UA" sz="3200" dirty="0"/>
          </a:p>
        </p:txBody>
      </p:sp>
      <p:pic>
        <p:nvPicPr>
          <p:cNvPr id="20482" name="Picture 2" descr="http://www.intuit.ru/EDI/25_03_15_3/1427235510-25948/tutorial/725/objects/3/files/03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839172"/>
            <a:ext cx="5436096" cy="401882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Кабели: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Коаксиальный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Витая пара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Оптоволоконный</a:t>
            </a:r>
            <a:endParaRPr lang="uk-UA" sz="2800" dirty="0"/>
          </a:p>
        </p:txBody>
      </p:sp>
      <p:pic>
        <p:nvPicPr>
          <p:cNvPr id="21506" name="Picture 2" descr="http://vipsystem.org.ua/uploads/images/rg213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08720"/>
            <a:ext cx="3168352" cy="1656184"/>
          </a:xfrm>
          <a:prstGeom prst="rect">
            <a:avLst/>
          </a:prstGeom>
          <a:noFill/>
        </p:spPr>
      </p:pic>
      <p:pic>
        <p:nvPicPr>
          <p:cNvPr id="21508" name="Picture 4" descr="http://www.technoprofi.com.ua/all/b58/kabel_utp-5cat_cu_odnozhilnyj_910sbug1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564904"/>
            <a:ext cx="2258104" cy="2163264"/>
          </a:xfrm>
          <a:prstGeom prst="rect">
            <a:avLst/>
          </a:prstGeom>
          <a:noFill/>
        </p:spPr>
      </p:pic>
      <p:pic>
        <p:nvPicPr>
          <p:cNvPr id="21510" name="Picture 6" descr="http://www.ru.all.biz/img/ru/catalog/134936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782806"/>
            <a:ext cx="4033292" cy="207519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Протоколы</a:t>
            </a:r>
            <a:r>
              <a:rPr lang="uk-UA" dirty="0" smtClean="0"/>
              <a:t> </a:t>
            </a:r>
            <a:r>
              <a:rPr lang="uk-UA" dirty="0" err="1" smtClean="0"/>
              <a:t>маршрутизации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4525963"/>
          </a:xfrm>
        </p:spPr>
        <p:txBody>
          <a:bodyPr/>
          <a:lstStyle/>
          <a:p>
            <a:r>
              <a:rPr lang="uk-UA" dirty="0" err="1" smtClean="0"/>
              <a:t>Динамический</a:t>
            </a:r>
            <a:r>
              <a:rPr lang="uk-UA" dirty="0" smtClean="0"/>
              <a:t> протокол</a:t>
            </a:r>
          </a:p>
          <a:p>
            <a:r>
              <a:rPr lang="uk-UA" dirty="0" err="1" smtClean="0"/>
              <a:t>Статический</a:t>
            </a:r>
            <a:r>
              <a:rPr lang="uk-UA" dirty="0" smtClean="0"/>
              <a:t> протокол</a:t>
            </a:r>
          </a:p>
          <a:p>
            <a:endParaRPr lang="uk-UA" b="1" i="1" dirty="0" smtClean="0"/>
          </a:p>
          <a:p>
            <a:endParaRPr lang="ru-RU" b="1" i="1" dirty="0" smtClean="0"/>
          </a:p>
          <a:p>
            <a:r>
              <a:rPr lang="uk-UA" dirty="0" err="1" smtClean="0"/>
              <a:t>Протоколы</a:t>
            </a:r>
            <a:r>
              <a:rPr lang="uk-UA" dirty="0" smtClean="0"/>
              <a:t> </a:t>
            </a:r>
            <a:r>
              <a:rPr lang="uk-UA" dirty="0" err="1" smtClean="0"/>
              <a:t>дистанционно-</a:t>
            </a:r>
            <a:r>
              <a:rPr lang="uk-UA" dirty="0" smtClean="0"/>
              <a:t> </a:t>
            </a:r>
            <a:r>
              <a:rPr lang="uk-UA" dirty="0" err="1" smtClean="0"/>
              <a:t>векторной</a:t>
            </a:r>
            <a:r>
              <a:rPr lang="uk-UA" dirty="0" smtClean="0"/>
              <a:t> </a:t>
            </a:r>
            <a:r>
              <a:rPr lang="uk-UA" dirty="0" err="1" smtClean="0"/>
              <a:t>маршрутизации</a:t>
            </a:r>
            <a:endParaRPr lang="uk-UA" dirty="0" smtClean="0"/>
          </a:p>
          <a:p>
            <a:r>
              <a:rPr lang="ru-RU" dirty="0" smtClean="0"/>
              <a:t>Протоколы маршрутизации по состоянию канала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084168" cy="1143000"/>
          </a:xfrm>
        </p:spPr>
        <p:txBody>
          <a:bodyPr>
            <a:normAutofit/>
          </a:bodyPr>
          <a:lstStyle/>
          <a:p>
            <a:r>
              <a:rPr lang="uk-UA" dirty="0" err="1" smtClean="0"/>
              <a:t>Сетевые</a:t>
            </a:r>
            <a:r>
              <a:rPr lang="uk-UA" dirty="0" smtClean="0"/>
              <a:t> </a:t>
            </a:r>
            <a:r>
              <a:rPr lang="uk-UA" dirty="0" err="1" smtClean="0"/>
              <a:t>устройства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7402016" cy="4525963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err="1" smtClean="0"/>
              <a:t>Повторители</a:t>
            </a:r>
            <a:r>
              <a:rPr lang="uk-UA" dirty="0" smtClean="0"/>
              <a:t> </a:t>
            </a:r>
          </a:p>
          <a:p>
            <a:r>
              <a:rPr lang="uk-UA" dirty="0" err="1" smtClean="0"/>
              <a:t>Мосты</a:t>
            </a:r>
            <a:r>
              <a:rPr lang="uk-UA" dirty="0" smtClean="0"/>
              <a:t> </a:t>
            </a:r>
          </a:p>
          <a:p>
            <a:r>
              <a:rPr lang="uk-UA" dirty="0" err="1" smtClean="0"/>
              <a:t>Маршрутизаторы</a:t>
            </a:r>
            <a:r>
              <a:rPr lang="uk-UA" dirty="0" smtClean="0"/>
              <a:t> </a:t>
            </a:r>
          </a:p>
          <a:p>
            <a:r>
              <a:rPr lang="uk-UA" dirty="0" err="1" smtClean="0"/>
              <a:t>Коммутаторы</a:t>
            </a:r>
            <a:r>
              <a:rPr lang="uk-UA" dirty="0" smtClean="0"/>
              <a:t> </a:t>
            </a:r>
          </a:p>
          <a:p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7308304" cy="1143000"/>
          </a:xfrm>
        </p:spPr>
        <p:txBody>
          <a:bodyPr/>
          <a:lstStyle/>
          <a:p>
            <a:r>
              <a:rPr lang="uk-UA" dirty="0" err="1" smtClean="0"/>
              <a:t>Межсетевые</a:t>
            </a:r>
            <a:r>
              <a:rPr lang="uk-UA" dirty="0" smtClean="0"/>
              <a:t> </a:t>
            </a:r>
            <a:r>
              <a:rPr lang="uk-UA" dirty="0" err="1" smtClean="0"/>
              <a:t>экраны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8229600" cy="4525963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r>
              <a:rPr lang="ru-RU" dirty="0" smtClean="0"/>
              <a:t>С фильтрацией пакетов</a:t>
            </a:r>
          </a:p>
          <a:p>
            <a:r>
              <a:rPr lang="uk-UA" dirty="0" smtClean="0"/>
              <a:t>С контролем </a:t>
            </a:r>
            <a:r>
              <a:rPr lang="uk-UA" dirty="0" err="1" smtClean="0"/>
              <a:t>состояния</a:t>
            </a:r>
            <a:endParaRPr lang="en-US" dirty="0" smtClean="0"/>
          </a:p>
          <a:p>
            <a:r>
              <a:rPr lang="uk-UA" dirty="0" err="1" smtClean="0"/>
              <a:t>Прокси</a:t>
            </a:r>
            <a:endParaRPr lang="en-US" dirty="0" smtClean="0"/>
          </a:p>
          <a:p>
            <a:r>
              <a:rPr lang="uk-UA" dirty="0" err="1" smtClean="0"/>
              <a:t>Прокси</a:t>
            </a:r>
            <a:r>
              <a:rPr lang="uk-UA" dirty="0" smtClean="0"/>
              <a:t> ядра</a:t>
            </a:r>
            <a:endParaRPr lang="en-US" dirty="0" smtClean="0"/>
          </a:p>
          <a:p>
            <a:r>
              <a:rPr lang="ru-RU" dirty="0" smtClean="0"/>
              <a:t>С динамической фильтрацией пакетов</a:t>
            </a:r>
            <a:endParaRPr lang="en-US" dirty="0" smtClean="0"/>
          </a:p>
          <a:p>
            <a:endParaRPr lang="uk-UA" dirty="0"/>
          </a:p>
        </p:txBody>
      </p:sp>
      <p:pic>
        <p:nvPicPr>
          <p:cNvPr id="6146" name="Picture 2" descr="https://upload.wikimedia.org/wikipedia/commons/5/5b/Firew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3929578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264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Телекоммуникации и сетевая безопасность </vt:lpstr>
      <vt:lpstr>Презентация PowerPoint</vt:lpstr>
      <vt:lpstr>TCP/IP</vt:lpstr>
      <vt:lpstr>Типы передачи</vt:lpstr>
      <vt:lpstr>Организация локальных вычислительных сетей</vt:lpstr>
      <vt:lpstr>Кабели:</vt:lpstr>
      <vt:lpstr>Протоколы маршрутизации</vt:lpstr>
      <vt:lpstr>Сетевые устройства</vt:lpstr>
      <vt:lpstr>Межсетевые экраны</vt:lpstr>
      <vt:lpstr>Сетевые сервисы и Протоколы</vt:lpstr>
      <vt:lpstr>Удаленный доступ </vt:lpstr>
      <vt:lpstr>Руткит — набор программных средств для обеспечения: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Домен 5. Телекоммуникации и сетевая безопасность</dc:title>
  <dc:creator>John</dc:creator>
  <cp:lastModifiedBy>Home</cp:lastModifiedBy>
  <cp:revision>29</cp:revision>
  <dcterms:created xsi:type="dcterms:W3CDTF">2015-11-30T15:56:58Z</dcterms:created>
  <dcterms:modified xsi:type="dcterms:W3CDTF">2015-12-23T14:46:53Z</dcterms:modified>
</cp:coreProperties>
</file>