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C68D-6E84-4689-818D-6D350D54C86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26CE5-7266-4BEA-AEA5-3C9C7D425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6CE5-7266-4BEA-AEA5-3C9C7D425B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7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344816" cy="1540768"/>
          </a:xfrm>
        </p:spPr>
        <p:txBody>
          <a:bodyPr/>
          <a:lstStyle/>
          <a:p>
            <a:r>
              <a:rPr lang="uk-UA" sz="4400" b="1" dirty="0" smtClean="0">
                <a:cs typeface="Times New Roman" panose="02020603050405020304" pitchFamily="18" charset="0"/>
              </a:rPr>
              <a:t>Переваги та недоліки штучного інтелекту</a:t>
            </a:r>
            <a:endParaRPr lang="ru-RU" sz="44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805264"/>
            <a:ext cx="4176464" cy="1163538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С</a:t>
            </a:r>
            <a:r>
              <a:rPr lang="uk-UA" dirty="0" smtClean="0"/>
              <a:t>тудентка групи ІМД-32</a:t>
            </a:r>
          </a:p>
          <a:p>
            <a:pPr algn="r"/>
            <a:r>
              <a:rPr lang="uk-UA" dirty="0" smtClean="0"/>
              <a:t>Сердюк Інна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45911"/>
            <a:ext cx="8208912" cy="4495800"/>
          </a:xfrm>
        </p:spPr>
        <p:txBody>
          <a:bodyPr/>
          <a:lstStyle/>
          <a:p>
            <a:r>
              <a:rPr lang="uk-UA" dirty="0"/>
              <a:t>“Комп'ютери стають все більше швидкодіючими. Мало того, їх швидкодія наростає в прискореному темпі. Рано чи пізно їхні можливості наблизяться до можливостей людського розуму.”, — зазначає видання </a:t>
            </a:r>
            <a:r>
              <a:rPr lang="en-US" dirty="0"/>
              <a:t>Time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3" y="3284984"/>
            <a:ext cx="4752528" cy="2673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2664296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70912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Є декілька теорій розвитку подій: </a:t>
            </a:r>
            <a:r>
              <a:rPr lang="uk-UA" dirty="0"/>
              <a:t>							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      1. Перетворення </a:t>
            </a:r>
            <a:r>
              <a:rPr lang="uk-UA" dirty="0"/>
              <a:t>людей на надрозумних кіборгів в результаті схрещування з штучним інтелектом</a:t>
            </a:r>
            <a:r>
              <a:rPr lang="uk-UA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	</a:t>
            </a:r>
            <a:br>
              <a:rPr lang="uk-UA" dirty="0"/>
            </a:br>
            <a:r>
              <a:rPr lang="uk-UA" dirty="0" smtClean="0"/>
              <a:t>      2. Комп'ютери </a:t>
            </a:r>
            <a:r>
              <a:rPr lang="uk-UA" dirty="0"/>
              <a:t>стануть продовженням інтелектуальних здібностей, як літаки й автомобілі, які збільшують наші фізичні можливості.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		</a:t>
            </a:r>
            <a:br>
              <a:rPr lang="uk-UA" dirty="0"/>
            </a:br>
            <a:r>
              <a:rPr lang="uk-UA" dirty="0" smtClean="0"/>
              <a:t>      3</a:t>
            </a:r>
            <a:r>
              <a:rPr lang="uk-UA" dirty="0"/>
              <a:t>. </a:t>
            </a:r>
            <a:r>
              <a:rPr lang="uk-UA" dirty="0" smtClean="0"/>
              <a:t>Допомога </a:t>
            </a:r>
            <a:r>
              <a:rPr lang="uk-UA" dirty="0"/>
              <a:t>в знаходженні ліків від старості і завдяки </a:t>
            </a:r>
            <a:r>
              <a:rPr lang="uk-UA" dirty="0" smtClean="0"/>
              <a:t>цьому продовження </a:t>
            </a:r>
            <a:r>
              <a:rPr lang="uk-UA" dirty="0"/>
              <a:t>життя до </a:t>
            </a:r>
            <a:r>
              <a:rPr lang="uk-UA" dirty="0" smtClean="0"/>
              <a:t>безкінечності.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4</a:t>
            </a:r>
            <a:r>
              <a:rPr lang="uk-UA" dirty="0"/>
              <a:t>. </a:t>
            </a:r>
            <a:r>
              <a:rPr lang="uk-UA" dirty="0" smtClean="0"/>
              <a:t>Копіювання </a:t>
            </a:r>
            <a:r>
              <a:rPr lang="uk-UA" dirty="0"/>
              <a:t>свідомості людей у </a:t>
            </a:r>
            <a:r>
              <a:rPr lang="uk-UA" dirty="0" smtClean="0"/>
              <a:t>комп'ютери, існувати у відтворенні комп'ютерної програми.</a:t>
            </a:r>
            <a:r>
              <a:rPr lang="uk-UA" dirty="0"/>
              <a:t> 					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2243"/>
            <a:ext cx="4896544" cy="5137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/>
              <a:t>   На думку вчених, переваги штучного інтелекту у тому, що у майбутньому</a:t>
            </a:r>
            <a:r>
              <a:rPr lang="uk-UA" sz="2000" dirty="0"/>
              <a:t>, біо- та нанотехнології дадуть людству можливість на молекулярному рівні змінювати свої тіла й навколишній світ, </a:t>
            </a:r>
            <a:r>
              <a:rPr lang="uk-UA" sz="2000" dirty="0" smtClean="0"/>
              <a:t>як заманеться.</a:t>
            </a:r>
          </a:p>
          <a:p>
            <a:pPr marL="0" indent="0">
              <a:buNone/>
            </a:pPr>
            <a:r>
              <a:rPr lang="uk-UA" sz="2000" dirty="0" smtClean="0"/>
              <a:t>   Людський </a:t>
            </a:r>
            <a:r>
              <a:rPr lang="uk-UA" sz="2000" dirty="0"/>
              <a:t>геном зробиться просто однією з комп'ютерних програм, що підлягають тестуванню та оптимізації, а при необхідності — переробці.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  Люди </a:t>
            </a:r>
            <a:r>
              <a:rPr lang="uk-UA" sz="2000" dirty="0"/>
              <a:t>будуть вмирати, лише якщо самі того захочуть. </a:t>
            </a:r>
            <a:r>
              <a:rPr lang="uk-UA" sz="2000" dirty="0" smtClean="0"/>
              <a:t>А також ми </a:t>
            </a:r>
            <a:r>
              <a:rPr lang="uk-UA" sz="2000" dirty="0"/>
              <a:t>матимемо змогу вселятись в тіла безсмертних роботів і вирушати на край Всесвіту.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14" y="643349"/>
            <a:ext cx="3207480" cy="2408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58" y="3429000"/>
            <a:ext cx="3207481" cy="21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153400" cy="290892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Але </a:t>
            </a:r>
            <a:r>
              <a:rPr lang="uk-UA" dirty="0" smtClean="0"/>
              <a:t>як говорилось раніше, будучи надлюдиною, комп'ютери можуть розізлитись </a:t>
            </a:r>
            <a:r>
              <a:rPr lang="uk-UA" dirty="0"/>
              <a:t>і </a:t>
            </a:r>
            <a:r>
              <a:rPr lang="uk-UA" dirty="0" smtClean="0"/>
              <a:t>знищити людство. Тому </a:t>
            </a:r>
            <a:r>
              <a:rPr lang="uk-UA" dirty="0"/>
              <a:t>десятки вчених, підприємців та інвесторів, залучених у сферу дослідження штучного інтелекту, в тому числі Стівен Хокінг та Елон Маск, вже підписали відкритий лист, у якому вони просять звернути увагу на безпеку штучного інтелекту та його користь.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96" y="3356992"/>
            <a:ext cx="4824536" cy="27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908720"/>
            <a:ext cx="5112568" cy="4924896"/>
          </a:xfrm>
        </p:spPr>
        <p:txBody>
          <a:bodyPr>
            <a:normAutofit/>
          </a:bodyPr>
          <a:lstStyle/>
          <a:p>
            <a:r>
              <a:rPr lang="uk-UA" sz="2200" dirty="0" smtClean="0"/>
              <a:t>“Інтелектуальні здібності машин можуть перевершити інтелектуальні здібності людей, які їх створили”, - йдеться в зверненні. Елон Маск, співзасновник </a:t>
            </a:r>
            <a:r>
              <a:rPr lang="en-US" sz="2200" dirty="0" smtClean="0"/>
              <a:t>Space X</a:t>
            </a:r>
            <a:r>
              <a:rPr lang="uk-UA" sz="2200" dirty="0" smtClean="0"/>
              <a:t> і </a:t>
            </a:r>
            <a:r>
              <a:rPr lang="en-US" sz="2200" dirty="0" smtClean="0"/>
              <a:t>Tesla</a:t>
            </a:r>
            <a:r>
              <a:rPr lang="uk-UA" sz="2200" dirty="0" smtClean="0"/>
              <a:t>, поряд з актором Морганом Фріменом і космологом Стівеном Хокінгом, заявив, що, на його думку, неконтрольований штучний інтелект “потенційно більш небезпечний, ніж ядерна зброя”. 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2811646" cy="1756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56" y="3573016"/>
            <a:ext cx="282580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96944" cy="2664296"/>
          </a:xfrm>
        </p:spPr>
        <p:txBody>
          <a:bodyPr>
            <a:noAutofit/>
          </a:bodyPr>
          <a:lstStyle/>
          <a:p>
            <a:r>
              <a:rPr lang="uk-UA" sz="2300" dirty="0" smtClean="0"/>
              <a:t>   Але </a:t>
            </a:r>
            <a:r>
              <a:rPr lang="uk-UA" sz="2300" dirty="0"/>
              <a:t>замість нагнітання страху в листі з обережністю потрібно приділяти </a:t>
            </a:r>
            <a:r>
              <a:rPr lang="uk-UA" sz="2300" dirty="0" smtClean="0"/>
              <a:t>уваг</a:t>
            </a:r>
            <a:r>
              <a:rPr lang="uk-UA" sz="2300" dirty="0"/>
              <a:t>у</a:t>
            </a:r>
            <a:r>
              <a:rPr lang="uk-UA" sz="2300" dirty="0" smtClean="0"/>
              <a:t> </a:t>
            </a:r>
            <a:r>
              <a:rPr lang="uk-UA" sz="2300" dirty="0"/>
              <a:t>як позитивним, так і негативним сторонам штучного інтелекту. </a:t>
            </a:r>
            <a:br>
              <a:rPr lang="uk-UA" sz="2300" dirty="0"/>
            </a:br>
            <a:r>
              <a:rPr lang="uk-UA" sz="2300" dirty="0" smtClean="0"/>
              <a:t>   Позитивні </a:t>
            </a:r>
            <a:r>
              <a:rPr lang="uk-UA" sz="2300" dirty="0"/>
              <a:t>результати дослідження штучного інтелекту, які вже входять до використання, включають в себе розпізнавання мови і зображення </a:t>
            </a:r>
            <a:r>
              <a:rPr lang="uk-UA" sz="2300" dirty="0" smtClean="0"/>
              <a:t>та </a:t>
            </a:r>
            <a:r>
              <a:rPr lang="uk-UA" sz="2300" dirty="0"/>
              <a:t>самохідні транспортні засоби.	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647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05" y="836713"/>
            <a:ext cx="8229600" cy="2808312"/>
          </a:xfrm>
        </p:spPr>
        <p:txBody>
          <a:bodyPr/>
          <a:lstStyle/>
          <a:p>
            <a:r>
              <a:rPr lang="uk-UA" dirty="0"/>
              <a:t>Хтось стверджує, що штучний інтелект може врятувати людство. Інші ж, навпаки, переконані, що він призведе до катастрофи. У будь якому випадку, коли це станеться, світ зміниться назавжди.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9" y="3573016"/>
            <a:ext cx="3384376" cy="2146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20" y="3573715"/>
            <a:ext cx="3312367" cy="21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37" y="620688"/>
            <a:ext cx="8280920" cy="2885531"/>
          </a:xfrm>
        </p:spPr>
        <p:txBody>
          <a:bodyPr/>
          <a:lstStyle/>
          <a:p>
            <a:r>
              <a:rPr lang="uk-UA" dirty="0"/>
              <a:t>Створення штучного інтелекту вже багато років є темою запеклих дебатів між науковцями. Що ж це таке та що може означати для людства?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979840"/>
            <a:ext cx="756084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93" y="836712"/>
            <a:ext cx="7880498" cy="2736304"/>
          </a:xfrm>
        </p:spPr>
        <p:txBody>
          <a:bodyPr>
            <a:normAutofit/>
          </a:bodyPr>
          <a:lstStyle/>
          <a:p>
            <a:r>
              <a:rPr lang="uk-UA" dirty="0"/>
              <a:t>Найбільш вживане на даний час означення стверджує, що </a:t>
            </a:r>
            <a:r>
              <a:rPr lang="uk-UA" dirty="0" smtClean="0"/>
              <a:t>штучний </a:t>
            </a:r>
            <a:r>
              <a:rPr lang="uk-UA" dirty="0"/>
              <a:t>інтелект (ШІ) — це вивчення та розробка інтелектуальних </a:t>
            </a:r>
            <a:r>
              <a:rPr lang="uk-UA" dirty="0" smtClean="0"/>
              <a:t>агентів, </a:t>
            </a:r>
            <a:r>
              <a:rPr lang="uk-UA" dirty="0"/>
              <a:t>де </a:t>
            </a:r>
            <a:r>
              <a:rPr lang="uk-UA" dirty="0" smtClean="0"/>
              <a:t>під цим </a:t>
            </a:r>
            <a:r>
              <a:rPr lang="uk-UA" dirty="0"/>
              <a:t>визначенням розуміються такі автономні системи, що приймають рішення та діють з метою максимізації свого успіху. 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47" y="3796013"/>
            <a:ext cx="3666369" cy="241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8" y="3796013"/>
            <a:ext cx="3662343" cy="24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133591" cy="4709120"/>
          </a:xfrm>
        </p:spPr>
        <p:txBody>
          <a:bodyPr>
            <a:normAutofit/>
          </a:bodyPr>
          <a:lstStyle/>
          <a:p>
            <a:r>
              <a:rPr lang="uk-UA" sz="2600" dirty="0"/>
              <a:t>Н</a:t>
            </a:r>
            <a:r>
              <a:rPr lang="uk-UA" sz="2600" dirty="0" smtClean="0"/>
              <a:t>а </a:t>
            </a:r>
            <a:r>
              <a:rPr lang="uk-UA" sz="2600" dirty="0"/>
              <a:t>початку XVII століття Рене Декарт зробив припущення, що тварина — деякий складний механізм, тим самим сформулювавши механічну теорію.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36" y="980728"/>
            <a:ext cx="4386095" cy="45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43360"/>
            <a:ext cx="4615764" cy="4608512"/>
          </a:xfrm>
        </p:spPr>
        <p:txBody>
          <a:bodyPr>
            <a:normAutofit/>
          </a:bodyPr>
          <a:lstStyle/>
          <a:p>
            <a:r>
              <a:rPr lang="uk-UA" sz="2800" dirty="0"/>
              <a:t>В 1623 р. Вільгельм Шикард побудував першу механічну цифрову обчислювану машину, за якою послідували машини Блеза Паскаля і Лейбніца.</a:t>
            </a:r>
            <a:r>
              <a:rPr lang="ru-RU" sz="28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5437"/>
            <a:ext cx="3744416" cy="37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592288"/>
          </a:xfrm>
        </p:spPr>
        <p:txBody>
          <a:bodyPr>
            <a:normAutofit/>
          </a:bodyPr>
          <a:lstStyle/>
          <a:p>
            <a:r>
              <a:rPr lang="uk-UA" dirty="0"/>
              <a:t>У наш час у створенні штучного </a:t>
            </a:r>
            <a:r>
              <a:rPr lang="uk-UA" dirty="0" smtClean="0"/>
              <a:t>інтелекту (</a:t>
            </a:r>
            <a:r>
              <a:rPr lang="uk-UA" dirty="0"/>
              <a:t>в буквальному розумінні цього </a:t>
            </a:r>
            <a:r>
              <a:rPr lang="uk-UA" dirty="0" smtClean="0"/>
              <a:t>слова, експертні </a:t>
            </a:r>
            <a:r>
              <a:rPr lang="uk-UA" dirty="0"/>
              <a:t>системи і шахові програми сюди не відносяться) спостерігається інтенсивний </a:t>
            </a:r>
            <a:r>
              <a:rPr lang="uk-UA" dirty="0" smtClean="0"/>
              <a:t>перелом в </a:t>
            </a:r>
            <a:r>
              <a:rPr lang="uk-UA" dirty="0"/>
              <a:t>усіх </a:t>
            </a:r>
            <a:r>
              <a:rPr lang="uk-UA" dirty="0" smtClean="0"/>
              <a:t>предметних областях, </a:t>
            </a:r>
            <a:r>
              <a:rPr lang="uk-UA" dirty="0"/>
              <a:t>які мають </a:t>
            </a:r>
            <a:r>
              <a:rPr lang="uk-UA" dirty="0" smtClean="0"/>
              <a:t>до нього хоч </a:t>
            </a:r>
            <a:r>
              <a:rPr lang="uk-UA" dirty="0"/>
              <a:t>якесь відношення </a:t>
            </a:r>
            <a:r>
              <a:rPr lang="uk-UA" dirty="0" smtClean="0"/>
              <a:t>в </a:t>
            </a:r>
            <a:r>
              <a:rPr lang="uk-UA" dirty="0"/>
              <a:t>базі знань</a:t>
            </a:r>
            <a:r>
              <a:rPr lang="uk-UA" dirty="0" smtClean="0"/>
              <a:t>. </a:t>
            </a:r>
            <a:r>
              <a:rPr lang="uk-UA" dirty="0"/>
              <a:t>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528392" cy="260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0" y="3645025"/>
            <a:ext cx="3506688" cy="26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4481050"/>
          </a:xfrm>
        </p:spPr>
        <p:txBody>
          <a:bodyPr>
            <a:normAutofit/>
          </a:bodyPr>
          <a:lstStyle/>
          <a:p>
            <a:r>
              <a:rPr lang="uk-UA" dirty="0" smtClean="0"/>
              <a:t>Що</a:t>
            </a:r>
            <a:r>
              <a:rPr lang="uk-UA" dirty="0"/>
              <a:t>, на вашу думку, є найскладнішою річчю у Всесвіті? </a:t>
            </a:r>
            <a:r>
              <a:rPr lang="uk-UA" dirty="0" smtClean="0"/>
              <a:t>Відповідь </a:t>
            </a:r>
            <a:r>
              <a:rPr lang="uk-UA" dirty="0"/>
              <a:t>прихована у вашій голові. </a:t>
            </a:r>
            <a:r>
              <a:rPr lang="uk-UA" dirty="0" smtClean="0"/>
              <a:t>У </a:t>
            </a:r>
            <a:r>
              <a:rPr lang="uk-UA" dirty="0"/>
              <a:t>прямому сенсі, адже це — людський мозок. </a:t>
            </a:r>
            <a:endParaRPr lang="uk-UA" dirty="0" smtClean="0"/>
          </a:p>
          <a:p>
            <a:r>
              <a:rPr lang="uk-UA" dirty="0" smtClean="0"/>
              <a:t>Навіть </a:t>
            </a:r>
            <a:r>
              <a:rPr lang="uk-UA" dirty="0"/>
              <a:t>найскладніші та найпотужніші системи не можуть з ним зрівнятись. Змінити такий стан речей і є завданням штучного інтелекту. Йдеться про створення не робота, а комп’ютера, що може мислити, як людина.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870600" cy="2520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214"/>
            <a:ext cx="33603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692696"/>
            <a:ext cx="8153400" cy="2980928"/>
          </a:xfrm>
        </p:spPr>
        <p:txBody>
          <a:bodyPr/>
          <a:lstStyle/>
          <a:p>
            <a:r>
              <a:rPr lang="uk-UA" dirty="0"/>
              <a:t>11 травня 1997 році комп’ютер </a:t>
            </a:r>
            <a:r>
              <a:rPr lang="uk-UA" dirty="0" err="1"/>
              <a:t>Deep</a:t>
            </a:r>
            <a:r>
              <a:rPr lang="uk-UA" dirty="0"/>
              <a:t> </a:t>
            </a:r>
            <a:r>
              <a:rPr lang="uk-UA" dirty="0" err="1"/>
              <a:t>Blue</a:t>
            </a:r>
            <a:r>
              <a:rPr lang="uk-UA" dirty="0"/>
              <a:t> компанії </a:t>
            </a:r>
            <a:r>
              <a:rPr lang="en-US" dirty="0"/>
              <a:t>IBM</a:t>
            </a:r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матчі з 6 партій обіграв чемпіона світу з шахів Гаррі Каспарова: двічі переміг комп'ютер, один раз - людина і три партії було зіграно в нічию. </a:t>
            </a:r>
            <a:r>
              <a:rPr lang="uk-UA" dirty="0" smtClean="0"/>
              <a:t>Але от парадокс: попросіть </a:t>
            </a:r>
            <a:r>
              <a:rPr lang="uk-UA" dirty="0"/>
              <a:t>його зіграти в шашки і він не знатиме з чого почати.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3672408" cy="2359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429000"/>
            <a:ext cx="3536499" cy="23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764704"/>
            <a:ext cx="5306948" cy="5301208"/>
          </a:xfrm>
        </p:spPr>
        <p:txBody>
          <a:bodyPr/>
          <a:lstStyle/>
          <a:p>
            <a:r>
              <a:rPr lang="uk-UA" b="1" dirty="0"/>
              <a:t>Одна </a:t>
            </a:r>
            <a:r>
              <a:rPr lang="uk-UA" b="1" dirty="0" smtClean="0"/>
              <a:t>основних проблем штучного інтелекту </a:t>
            </a:r>
            <a:r>
              <a:rPr lang="uk-UA" dirty="0"/>
              <a:t>— це не спроможність вчитись чомусь новому, думати, як людина. Таким чином ми повертаємось до виклику, і навіть як дехто каже, небезпеки створення загального штучного інтелекту — комп’ютера, що може самовдосконалюватись </a:t>
            </a:r>
            <a:r>
              <a:rPr lang="uk-UA" dirty="0" smtClean="0"/>
              <a:t>та </a:t>
            </a:r>
            <a:r>
              <a:rPr lang="uk-UA" dirty="0"/>
              <a:t>навіть стати надлюдиною.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14" y="908720"/>
            <a:ext cx="2616066" cy="1697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2" y="3404543"/>
            <a:ext cx="2637710" cy="1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330</TotalTime>
  <Words>560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Переваги та недоліки штучного інтелекту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та недоліки штучного інтелекту</dc:title>
  <dc:creator>Inna</dc:creator>
  <cp:lastModifiedBy>Bodik Kadunchick</cp:lastModifiedBy>
  <cp:revision>28</cp:revision>
  <dcterms:created xsi:type="dcterms:W3CDTF">2015-12-22T16:06:30Z</dcterms:created>
  <dcterms:modified xsi:type="dcterms:W3CDTF">2015-12-23T20:20:05Z</dcterms:modified>
</cp:coreProperties>
</file>