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07" autoAdjust="0"/>
  </p:normalViewPr>
  <p:slideViewPr>
    <p:cSldViewPr>
      <p:cViewPr varScale="1">
        <p:scale>
          <a:sx n="43" d="100"/>
          <a:sy n="43" d="100"/>
        </p:scale>
        <p:origin x="129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99592" y="2204864"/>
            <a:ext cx="76328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dirty="0" smtClean="0">
                <a:latin typeface="Century" pitchFamily="18" charset="0"/>
              </a:rPr>
              <a:t>N</a:t>
            </a:r>
            <a:r>
              <a:rPr lang="en-US" sz="3200" dirty="0" smtClean="0">
                <a:latin typeface="Century" pitchFamily="18" charset="0"/>
              </a:rPr>
              <a:t>EXT</a:t>
            </a:r>
            <a:r>
              <a:rPr lang="uk-UA" sz="3200" dirty="0" smtClean="0">
                <a:latin typeface="Century" pitchFamily="18" charset="0"/>
              </a:rPr>
              <a:t> G</a:t>
            </a:r>
            <a:r>
              <a:rPr lang="en-US" sz="3200" dirty="0" smtClean="0">
                <a:latin typeface="Century" pitchFamily="18" charset="0"/>
              </a:rPr>
              <a:t>ENERATION</a:t>
            </a:r>
            <a:r>
              <a:rPr lang="uk-UA" sz="3200" dirty="0" smtClean="0">
                <a:latin typeface="Century" pitchFamily="18" charset="0"/>
              </a:rPr>
              <a:t> N</a:t>
            </a:r>
            <a:r>
              <a:rPr lang="en-US" sz="3200" dirty="0" smtClean="0">
                <a:latin typeface="Century" pitchFamily="18" charset="0"/>
              </a:rPr>
              <a:t>ETWORK</a:t>
            </a:r>
            <a:r>
              <a:rPr lang="uk-UA" sz="3200" dirty="0" smtClean="0">
                <a:latin typeface="Century" pitchFamily="18" charset="0"/>
              </a:rPr>
              <a:t> МЕРЕЖІ</a:t>
            </a:r>
            <a:r>
              <a:rPr lang="en-US" sz="3200" dirty="0" smtClean="0">
                <a:latin typeface="Century" pitchFamily="18" charset="0"/>
              </a:rPr>
              <a:t> </a:t>
            </a:r>
            <a:endParaRPr lang="ru-RU" sz="3200" dirty="0">
              <a:latin typeface="Century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75648" y="5733256"/>
            <a:ext cx="31683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Виконав:</a:t>
            </a:r>
          </a:p>
          <a:p>
            <a:r>
              <a:rPr lang="uk-UA" dirty="0" smtClean="0"/>
              <a:t>Студент групи ТСД-31</a:t>
            </a:r>
          </a:p>
          <a:p>
            <a:r>
              <a:rPr lang="uk-UA" dirty="0" smtClean="0"/>
              <a:t>Владислав </a:t>
            </a:r>
            <a:r>
              <a:rPr lang="uk-UA" dirty="0" err="1" smtClean="0"/>
              <a:t>Кацалап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908720"/>
            <a:ext cx="7992888" cy="39604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800" b="1" i="1" dirty="0" smtClean="0">
                <a:latin typeface="Arial" pitchFamily="34" charset="0"/>
                <a:cs typeface="Arial" pitchFamily="34" charset="0"/>
              </a:rPr>
              <a:t>Технологія NGN </a:t>
            </a:r>
            <a:r>
              <a:rPr lang="uk-UA" sz="2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uk-UA" sz="2800" dirty="0" err="1" smtClean="0">
                <a:latin typeface="Arial" pitchFamily="34" charset="0"/>
                <a:cs typeface="Arial" pitchFamily="34" charset="0"/>
              </a:rPr>
              <a:t>Next</a:t>
            </a:r>
            <a:r>
              <a:rPr lang="uk-UA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2800" dirty="0" err="1" smtClean="0">
                <a:latin typeface="Arial" pitchFamily="34" charset="0"/>
                <a:cs typeface="Arial" pitchFamily="34" charset="0"/>
              </a:rPr>
              <a:t>Generation</a:t>
            </a:r>
            <a:r>
              <a:rPr lang="uk-UA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2800" dirty="0" err="1" smtClean="0">
                <a:latin typeface="Arial" pitchFamily="34" charset="0"/>
                <a:cs typeface="Arial" pitchFamily="34" charset="0"/>
              </a:rPr>
              <a:t>Network</a:t>
            </a:r>
            <a:r>
              <a:rPr lang="uk-UA" sz="2800" dirty="0" smtClean="0">
                <a:latin typeface="Arial" pitchFamily="34" charset="0"/>
                <a:cs typeface="Arial" pitchFamily="34" charset="0"/>
              </a:rPr>
              <a:t>) – це концепція гетерогенної мультисервісної мережі, що забезпечує передачу всіх видів </a:t>
            </a:r>
            <a:r>
              <a:rPr lang="uk-UA" sz="2800" dirty="0" err="1" smtClean="0">
                <a:latin typeface="Arial" pitchFamily="34" charset="0"/>
                <a:cs typeface="Arial" pitchFamily="34" charset="0"/>
              </a:rPr>
              <a:t>медіатрафіку</a:t>
            </a:r>
            <a:r>
              <a:rPr lang="uk-UA" sz="2800" dirty="0" smtClean="0">
                <a:latin typeface="Arial" pitchFamily="34" charset="0"/>
                <a:cs typeface="Arial" pitchFamily="34" charset="0"/>
              </a:rPr>
              <a:t> й розподілене надання необмеженого спектра телекомунікаційних послуг, з можливістю їхнього додавання, редагування, розподіленої тарифікації. 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Влад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4293096"/>
            <a:ext cx="2920280" cy="2296979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2051" name="Picture 3" descr="C:\Users\Влад\Desktop\1378920033_interne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4437112"/>
            <a:ext cx="2576122" cy="1923504"/>
          </a:xfrm>
          <a:prstGeom prst="rect">
            <a:avLst/>
          </a:prstGeom>
          <a:noFill/>
          <a:scene3d>
            <a:camera prst="perspectiveLeft"/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457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600" dirty="0" smtClean="0"/>
              <a:t>В основі NGN лежить пакетна мережа передачі даних. Інноваційна сутність технології NGN полягає навіть не в тому, що вона забезпечує більш гнучке, швидкісне й ефективне середовище передачі, а в тому, що вона не прив'язана до концепції каналу й забезпечує </a:t>
            </a:r>
            <a:r>
              <a:rPr lang="uk-UA" sz="2600" dirty="0" err="1" smtClean="0"/>
              <a:t>повнозв’язність</a:t>
            </a:r>
            <a:r>
              <a:rPr lang="uk-UA" sz="2600" dirty="0" smtClean="0"/>
              <a:t> мережі. Це досягається за рахунок фізичного й логічного відділення передачі й маршрутизації пакетів.</a:t>
            </a:r>
            <a:endParaRPr lang="ru-RU" sz="2600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3074" name="Picture 2" descr="C:\Users\Влад\Desktop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262576">
            <a:off x="608053" y="4506068"/>
            <a:ext cx="2952750" cy="154305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3075" name="Picture 3" descr="C:\Users\Влад\Desktop\images (4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701970">
            <a:off x="5231278" y="4710969"/>
            <a:ext cx="2886075" cy="1581150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  <a:reflection blurRad="6350" stA="50000" endA="300" endPos="90000" dist="50800" dir="5400000" sy="-100000" algn="bl" rotWithShape="0"/>
          </a:effectLst>
          <a:scene3d>
            <a:camera prst="obliqueTopRight"/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476672"/>
            <a:ext cx="8229600" cy="45720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uk-UA" dirty="0" smtClean="0"/>
              <a:t>Впровадження технології NGN дозволяє оператору зв’язку замість двох мереж: звичайної телефонної мережі і мережі Інтернет, - отримати одну, що поєднує у собі їх кращі риси: </a:t>
            </a:r>
          </a:p>
          <a:p>
            <a:pPr algn="ctr"/>
            <a:r>
              <a:rPr lang="uk-UA" dirty="0" smtClean="0"/>
              <a:t>адаптованість для передачі </a:t>
            </a:r>
            <a:r>
              <a:rPr lang="uk-UA" dirty="0" err="1" smtClean="0"/>
              <a:t>трафіку</a:t>
            </a:r>
            <a:r>
              <a:rPr lang="uk-UA" dirty="0" smtClean="0"/>
              <a:t> будь-якого типу;</a:t>
            </a:r>
          </a:p>
          <a:p>
            <a:pPr algn="ctr"/>
            <a:r>
              <a:rPr lang="uk-UA" dirty="0" smtClean="0"/>
              <a:t>низьку вартість передачі в розрахунку на одиницю об'єму інформації;</a:t>
            </a:r>
          </a:p>
          <a:p>
            <a:pPr algn="ctr"/>
            <a:r>
              <a:rPr lang="uk-UA" dirty="0" smtClean="0"/>
              <a:t>високу якість голосового зв'язку.</a:t>
            </a:r>
            <a:endParaRPr lang="ru-RU" dirty="0"/>
          </a:p>
        </p:txBody>
      </p:sp>
      <p:pic>
        <p:nvPicPr>
          <p:cNvPr id="7170" name="Picture 2" descr="C:\Users\Влад\Desktop\images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361812">
            <a:off x="508915" y="5002940"/>
            <a:ext cx="3910862" cy="1330709"/>
          </a:xfrm>
          <a:prstGeom prst="rect">
            <a:avLst/>
          </a:prstGeom>
          <a:noFill/>
          <a:scene3d>
            <a:camera prst="perspectiveLeft"/>
            <a:lightRig rig="threePt" dir="t"/>
          </a:scene3d>
        </p:spPr>
      </p:pic>
      <p:pic>
        <p:nvPicPr>
          <p:cNvPr id="7171" name="Picture 3" descr="C:\Users\Влад\Desktop\nformacyno-telekomunkacyna-merezha-ce-scho-ponyattya-vidi-ta-vikoristannya-nformacyno-telekomunkacynih-merezh_45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80838">
            <a:off x="5585312" y="4750734"/>
            <a:ext cx="2672701" cy="2001556"/>
          </a:xfrm>
          <a:prstGeom prst="rect">
            <a:avLst/>
          </a:prstGeom>
          <a:noFill/>
          <a:scene3d>
            <a:camera prst="perspectiveBelow"/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45720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uk-UA" sz="3500" b="1" i="1" dirty="0" smtClean="0">
                <a:latin typeface="Arial" pitchFamily="34" charset="0"/>
                <a:cs typeface="Arial" pitchFamily="34" charset="0"/>
              </a:rPr>
              <a:t>Впровадження мережі </a:t>
            </a:r>
            <a:r>
              <a:rPr lang="en-US" sz="3500" b="1" i="1" dirty="0" smtClean="0">
                <a:latin typeface="Arial" pitchFamily="34" charset="0"/>
                <a:cs typeface="Arial" pitchFamily="34" charset="0"/>
              </a:rPr>
              <a:t>NGN</a:t>
            </a:r>
            <a:r>
              <a:rPr lang="uk-UA" sz="3500" b="1" i="1" dirty="0" smtClean="0">
                <a:latin typeface="Arial" pitchFamily="34" charset="0"/>
                <a:cs typeface="Arial" pitchFamily="34" charset="0"/>
              </a:rPr>
              <a:t> в Україні</a:t>
            </a:r>
            <a:endParaRPr lang="ru-RU" sz="3500" b="1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Мережі </a:t>
            </a:r>
            <a:r>
              <a:rPr lang="ru-RU" dirty="0" smtClean="0"/>
              <a:t>NGN</a:t>
            </a:r>
            <a:r>
              <a:rPr lang="uk-UA" dirty="0" smtClean="0"/>
              <a:t> означають еволюцію існуючих телекомунікаційних мереж, що відбивається в злитті мереж і технологій. </a:t>
            </a:r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забезпечується</a:t>
            </a:r>
            <a:r>
              <a:rPr lang="ru-RU" dirty="0" smtClean="0"/>
              <a:t> широкий спектр </a:t>
            </a:r>
            <a:r>
              <a:rPr lang="ru-RU" dirty="0" err="1" smtClean="0"/>
              <a:t>послуг</a:t>
            </a:r>
            <a:r>
              <a:rPr lang="ru-RU" dirty="0" smtClean="0"/>
              <a:t>, </a:t>
            </a:r>
            <a:r>
              <a:rPr lang="ru-RU" dirty="0" err="1" smtClean="0"/>
              <a:t>починаючи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класичних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r>
              <a:rPr lang="ru-RU" dirty="0" smtClean="0"/>
              <a:t> </a:t>
            </a:r>
            <a:r>
              <a:rPr lang="ru-RU" dirty="0" err="1" smtClean="0"/>
              <a:t>телефонії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закінчуючи</a:t>
            </a:r>
            <a:r>
              <a:rPr lang="ru-RU" dirty="0" smtClean="0"/>
              <a:t> </a:t>
            </a:r>
            <a:r>
              <a:rPr lang="ru-RU" dirty="0" err="1" smtClean="0"/>
              <a:t>різними</a:t>
            </a:r>
            <a:r>
              <a:rPr lang="ru-RU" dirty="0" smtClean="0"/>
              <a:t> </a:t>
            </a:r>
            <a:r>
              <a:rPr lang="ru-RU" dirty="0" err="1" smtClean="0"/>
              <a:t>послугами</a:t>
            </a:r>
            <a:r>
              <a:rPr lang="ru-RU" dirty="0" smtClean="0"/>
              <a:t> </a:t>
            </a:r>
            <a:r>
              <a:rPr lang="ru-RU" dirty="0" err="1" smtClean="0"/>
              <a:t>передачі</a:t>
            </a:r>
            <a:r>
              <a:rPr lang="ru-RU" dirty="0" smtClean="0"/>
              <a:t> </a:t>
            </a:r>
            <a:r>
              <a:rPr lang="ru-RU" dirty="0" err="1" smtClean="0"/>
              <a:t>даних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комбінацією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6146" name="Picture 2" descr="C:\Users\Влад\Desktop\h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264827">
            <a:off x="65824" y="4788061"/>
            <a:ext cx="4327885" cy="1563582"/>
          </a:xfrm>
          <a:prstGeom prst="rect">
            <a:avLst/>
          </a:prstGeom>
          <a:noFill/>
          <a:scene3d>
            <a:camera prst="perspectiveRight"/>
            <a:lightRig rig="threePt" dir="t"/>
          </a:scene3d>
        </p:spPr>
      </p:pic>
      <p:pic>
        <p:nvPicPr>
          <p:cNvPr id="6147" name="Picture 3" descr="C:\Users\Влад\Desktop\2013110117131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4437112"/>
            <a:ext cx="2808312" cy="2106234"/>
          </a:xfrm>
          <a:prstGeom prst="rect">
            <a:avLst/>
          </a:prstGeom>
          <a:noFill/>
          <a:scene3d>
            <a:camera prst="perspectiveHeroicExtremeRightFacing"/>
            <a:lightRig rig="threePt" dir="t"/>
          </a:scene3d>
          <a:sp3d>
            <a:bevelT w="114300" prst="artDeco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Влад\Desktop\b3398f7296c97558414e9fd3b864f6c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192366">
            <a:off x="329148" y="4934304"/>
            <a:ext cx="5206436" cy="1621433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4572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err="1" smtClean="0"/>
              <a:t>Наразі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конвергенції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розглядати</a:t>
            </a:r>
            <a:r>
              <a:rPr lang="ru-RU" dirty="0" smtClean="0"/>
              <a:t> не </a:t>
            </a:r>
            <a:r>
              <a:rPr lang="ru-RU" dirty="0" err="1" smtClean="0"/>
              <a:t>тільки</a:t>
            </a:r>
            <a:r>
              <a:rPr lang="ru-RU" dirty="0" smtClean="0"/>
              <a:t> як перший </a:t>
            </a:r>
            <a:r>
              <a:rPr lang="ru-RU" dirty="0" err="1" smtClean="0"/>
              <a:t>крок</a:t>
            </a:r>
            <a:r>
              <a:rPr lang="ru-RU" dirty="0" smtClean="0"/>
              <a:t> </a:t>
            </a:r>
            <a:r>
              <a:rPr lang="ru-RU" dirty="0" err="1" smtClean="0"/>
              <a:t>втілення</a:t>
            </a:r>
            <a:r>
              <a:rPr lang="ru-RU" dirty="0" smtClean="0"/>
              <a:t> NGN, 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як основу </a:t>
            </a:r>
            <a:r>
              <a:rPr lang="ru-RU" dirty="0" err="1" smtClean="0"/>
              <a:t>реалізації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концептуальної</a:t>
            </a:r>
            <a:r>
              <a:rPr lang="ru-RU" dirty="0" smtClean="0"/>
              <a:t> </a:t>
            </a:r>
            <a:r>
              <a:rPr lang="ru-RU" dirty="0" err="1" smtClean="0"/>
              <a:t>ідеї</a:t>
            </a:r>
            <a:r>
              <a:rPr lang="ru-RU" dirty="0" smtClean="0"/>
              <a:t> «</a:t>
            </a:r>
            <a:r>
              <a:rPr lang="ru-RU" dirty="0" err="1" smtClean="0"/>
              <a:t>обєднаних</a:t>
            </a:r>
            <a:r>
              <a:rPr lang="ru-RU" dirty="0" smtClean="0"/>
              <a:t> </a:t>
            </a:r>
            <a:r>
              <a:rPr lang="ru-RU" dirty="0" err="1" smtClean="0"/>
              <a:t>комунікацій</a:t>
            </a:r>
            <a:r>
              <a:rPr lang="ru-RU" dirty="0" smtClean="0"/>
              <a:t>»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цілому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uk-UA" dirty="0" smtClean="0"/>
              <a:t>Таким чином мережі </a:t>
            </a:r>
            <a:r>
              <a:rPr lang="en-US" dirty="0" smtClean="0"/>
              <a:t>NGN</a:t>
            </a:r>
            <a:r>
              <a:rPr lang="uk-UA" dirty="0" smtClean="0"/>
              <a:t>  у своєму нинішньому вигляді роблять в Україні тільки перші кроки, але провідні виробники телекомунікаційного обладнання та програмного забезпечення вже пропонують свої розробки у цій сфері.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5123" name="Picture 3" descr="C:\Users\Влад\Desktop\tellecom_x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812688">
            <a:off x="6329650" y="4895295"/>
            <a:ext cx="2326275" cy="1757630"/>
          </a:xfrm>
          <a:prstGeom prst="rect">
            <a:avLst/>
          </a:prstGeom>
          <a:noFill/>
          <a:scene3d>
            <a:camera prst="perspectiveBelow"/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2060848"/>
            <a:ext cx="8229600" cy="169020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7200" b="1" i="1" dirty="0" smtClean="0">
                <a:latin typeface="Arial" pitchFamily="34" charset="0"/>
                <a:cs typeface="Arial" pitchFamily="34" charset="0"/>
              </a:rPr>
              <a:t>Дякую за увагу!</a:t>
            </a:r>
            <a:endParaRPr lang="ru-RU" sz="7200" b="1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C:\Users\Влад\Desktop\E2PqFFuJLbQ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3501008"/>
            <a:ext cx="2857500" cy="2857500"/>
          </a:xfrm>
          <a:prstGeom prst="rect">
            <a:avLst/>
          </a:prstGeom>
          <a:noFill/>
          <a:effectLst>
            <a:reflection blurRad="6350" stA="50000" endA="300" endPos="90000" dist="508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32</TotalTime>
  <Words>270</Words>
  <Application>Microsoft Office PowerPoint</Application>
  <PresentationFormat>Экран (4:3)</PresentationFormat>
  <Paragraphs>18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Century</vt:lpstr>
      <vt:lpstr>Century Gothic</vt:lpstr>
      <vt:lpstr>Verdana</vt:lpstr>
      <vt:lpstr>Wingdings 2</vt:lpstr>
      <vt:lpstr>Яркая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</dc:creator>
  <cp:lastModifiedBy>Женя</cp:lastModifiedBy>
  <cp:revision>5</cp:revision>
  <dcterms:created xsi:type="dcterms:W3CDTF">2015-12-23T21:27:35Z</dcterms:created>
  <dcterms:modified xsi:type="dcterms:W3CDTF">2015-12-24T00:58:12Z</dcterms:modified>
</cp:coreProperties>
</file>