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72" r:id="rId15"/>
    <p:sldId id="271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20688"/>
            <a:ext cx="9144000" cy="328498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6000" dirty="0" smtClean="0"/>
              <a:t>ВИКОРИСТАННЯ </a:t>
            </a:r>
            <a:r>
              <a:rPr lang="en-US" sz="6000" dirty="0" smtClean="0"/>
              <a:t>ЦИФРОВОЇ МЕРЕЖІ </a:t>
            </a:r>
            <a:r>
              <a:rPr lang="en-US" sz="6000" dirty="0" smtClean="0">
                <a:solidFill>
                  <a:srgbClr val="FFFF00"/>
                </a:solidFill>
              </a:rPr>
              <a:t>ISDN</a:t>
            </a:r>
            <a:r>
              <a:rPr lang="en-US" sz="6000" dirty="0" smtClean="0"/>
              <a:t> ТА Ї</a:t>
            </a:r>
            <a:r>
              <a:rPr lang="uk-UA" sz="6000" dirty="0" smtClean="0"/>
              <a:t>Ї ПЕРЕВАГИ НАД АНАЛОГОВОЮ ТЕЛЕФОНІЄЮ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4437112"/>
            <a:ext cx="6480048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373216"/>
            <a:ext cx="8820472" cy="1176536"/>
          </a:xfrm>
        </p:spPr>
        <p:txBody>
          <a:bodyPr>
            <a:normAutofit/>
          </a:bodyPr>
          <a:lstStyle/>
          <a:p>
            <a:pPr algn="ctr"/>
            <a:r>
              <a:rPr lang="ru-RU" sz="2400" dirty="0" err="1" smtClean="0"/>
              <a:t>Відеофон</a:t>
            </a:r>
            <a:r>
              <a:rPr lang="ru-RU" sz="2400" dirty="0" smtClean="0"/>
              <a:t> </a:t>
            </a:r>
            <a:r>
              <a:rPr lang="en-US" sz="2400" dirty="0" err="1" smtClean="0"/>
              <a:t>TelePhoSee</a:t>
            </a:r>
            <a:r>
              <a:rPr lang="en-US" sz="2400" dirty="0" smtClean="0"/>
              <a:t> WVP-1000</a:t>
            </a:r>
            <a:endParaRPr lang="ru-RU" sz="2400" dirty="0"/>
          </a:p>
        </p:txBody>
      </p:sp>
      <p:pic>
        <p:nvPicPr>
          <p:cNvPr id="6146" name="Picture 2" descr="D:\Навчання\2014 - 2018 ДУТ(бакалавр)\2 Курс\Конференція\img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32656"/>
            <a:ext cx="6552728" cy="50510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5229200"/>
            <a:ext cx="8460432" cy="908720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/>
              <a:t>Системи </a:t>
            </a:r>
            <a:r>
              <a:rPr lang="ru-RU" sz="2400" dirty="0" err="1" smtClean="0"/>
              <a:t>відеоконференцзв'язку</a:t>
            </a:r>
            <a:r>
              <a:rPr lang="uk-UA" sz="2400" dirty="0" smtClean="0"/>
              <a:t> </a:t>
            </a:r>
            <a:r>
              <a:rPr lang="en-US" sz="2400" dirty="0" err="1" smtClean="0"/>
              <a:t>ViewStation</a:t>
            </a:r>
            <a:r>
              <a:rPr lang="en-US" sz="2400" dirty="0" smtClean="0"/>
              <a:t> </a:t>
            </a:r>
            <a:r>
              <a:rPr lang="en-US" sz="2400" dirty="0" smtClean="0"/>
              <a:t>H.323</a:t>
            </a:r>
            <a:endParaRPr lang="ru-RU" sz="2400" dirty="0"/>
          </a:p>
        </p:txBody>
      </p:sp>
      <p:pic>
        <p:nvPicPr>
          <p:cNvPr id="7170" name="Picture 2" descr="D:\Навчання\2014 - 2018 ДУТ(бакалавр)\2 Курс\Конференція\img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76672"/>
            <a:ext cx="6646893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45224"/>
            <a:ext cx="7467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+mn-lt"/>
              </a:rPr>
              <a:t>Астарта </a:t>
            </a:r>
            <a:r>
              <a:rPr lang="en-US" sz="2800" b="1" dirty="0" err="1" smtClean="0">
                <a:latin typeface="+mn-lt"/>
              </a:rPr>
              <a:t>iBase</a:t>
            </a:r>
            <a:r>
              <a:rPr lang="en-US" sz="2800" b="1" dirty="0" smtClean="0">
                <a:latin typeface="+mn-lt"/>
              </a:rPr>
              <a:t> - </a:t>
            </a:r>
            <a:r>
              <a:rPr lang="ru-RU" sz="2800" b="1" dirty="0" err="1" smtClean="0">
                <a:latin typeface="+mn-lt"/>
              </a:rPr>
              <a:t>Комутатор</a:t>
            </a:r>
            <a:r>
              <a:rPr lang="ru-RU" sz="2800" b="1" dirty="0" smtClean="0">
                <a:latin typeface="+mn-lt"/>
              </a:rPr>
              <a:t> </a:t>
            </a:r>
            <a:r>
              <a:rPr lang="ru-RU" sz="2800" b="1" dirty="0" err="1" smtClean="0">
                <a:latin typeface="+mn-lt"/>
              </a:rPr>
              <a:t>потоків</a:t>
            </a:r>
            <a:endParaRPr lang="ru-RU" sz="2800" dirty="0">
              <a:latin typeface="+mn-lt"/>
            </a:endParaRPr>
          </a:p>
        </p:txBody>
      </p:sp>
      <p:pic>
        <p:nvPicPr>
          <p:cNvPr id="8194" name="Picture 2" descr="D:\Навчання\2014 - 2018 ДУТ(бакалавр)\2 Курс\Конференція\iBase_swit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0910" y="1628800"/>
            <a:ext cx="9184909" cy="31084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445224"/>
            <a:ext cx="6552728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+mn-lt"/>
              </a:rPr>
              <a:t>ISDN </a:t>
            </a:r>
            <a:r>
              <a:rPr lang="ru-RU" sz="3100" b="1" dirty="0" err="1" smtClean="0">
                <a:latin typeface="+mn-lt"/>
              </a:rPr>
              <a:t>телефонний</a:t>
            </a:r>
            <a:r>
              <a:rPr lang="ru-RU" sz="3100" b="1" dirty="0" smtClean="0">
                <a:latin typeface="+mn-lt"/>
              </a:rPr>
              <a:t> </a:t>
            </a:r>
            <a:r>
              <a:rPr lang="ru-RU" sz="3100" b="1" dirty="0" err="1" smtClean="0">
                <a:latin typeface="+mn-lt"/>
              </a:rPr>
              <a:t>апарат</a:t>
            </a:r>
            <a:r>
              <a:rPr lang="ru-RU" sz="3100" b="1" dirty="0" smtClean="0">
                <a:latin typeface="+mn-lt"/>
              </a:rPr>
              <a:t> </a:t>
            </a:r>
            <a:r>
              <a:rPr lang="ru-RU" sz="3100" b="1" dirty="0" smtClean="0">
                <a:latin typeface="+mn-lt"/>
              </a:rPr>
              <a:t>CS 400xt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9218" name="Picture 2" descr="D:\Навчання\2014 - 2018 ДУТ(бакалавр)\2 Курс\Конференція\cs400xt_black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9200155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908720"/>
            <a:ext cx="9144000" cy="23042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 smtClean="0">
                <a:solidFill>
                  <a:srgbClr val="FFFF00"/>
                </a:solidFill>
              </a:rPr>
              <a:t>ISDN</a:t>
            </a:r>
            <a:r>
              <a:rPr lang="ru-RU" b="0" dirty="0" smtClean="0"/>
              <a:t> і віддалений</a:t>
            </a:r>
            <a:r>
              <a:rPr lang="ru-RU" b="0" dirty="0" smtClean="0"/>
              <a:t> доступ до </a:t>
            </a:r>
            <a:r>
              <a:rPr lang="ru-RU" b="0" dirty="0" smtClean="0"/>
              <a:t>ЛОМ</a:t>
            </a: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708920"/>
            <a:ext cx="8424936" cy="3264768"/>
          </a:xfrm>
        </p:spPr>
        <p:txBody>
          <a:bodyPr>
            <a:normAutofit/>
          </a:bodyPr>
          <a:lstStyle/>
          <a:p>
            <a:pPr algn="l"/>
            <a:r>
              <a:rPr lang="ru-RU" sz="2400" dirty="0" err="1" smtClean="0"/>
              <a:t>Мережі</a:t>
            </a:r>
            <a:r>
              <a:rPr lang="ru-RU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ISDN</a:t>
            </a:r>
            <a:r>
              <a:rPr lang="en-US" sz="2400" dirty="0" smtClean="0"/>
              <a:t> </a:t>
            </a:r>
            <a:r>
              <a:rPr lang="ru-RU" sz="2400" dirty="0" err="1" smtClean="0"/>
              <a:t>здатні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забезпечувати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такі</a:t>
            </a:r>
            <a:r>
              <a:rPr lang="ru-RU" sz="2400" dirty="0" smtClean="0"/>
              <a:t> </a:t>
            </a:r>
            <a:r>
              <a:rPr lang="ru-RU" sz="2400" dirty="0" err="1" smtClean="0"/>
              <a:t>функції</a:t>
            </a:r>
            <a:r>
              <a:rPr lang="ru-RU" sz="2400" dirty="0" smtClean="0"/>
              <a:t>, як:</a:t>
            </a:r>
          </a:p>
          <a:p>
            <a:pPr algn="l">
              <a:buFont typeface="Wingdings" pitchFamily="2" charset="2"/>
              <a:buChar char="ü"/>
            </a:pPr>
            <a:r>
              <a:rPr lang="ru-RU" sz="2400" dirty="0" smtClean="0"/>
              <a:t>   </a:t>
            </a:r>
            <a:r>
              <a:rPr lang="ru-RU" sz="2400" dirty="0" err="1" smtClean="0"/>
              <a:t>Зв′язок</a:t>
            </a:r>
            <a:r>
              <a:rPr lang="ru-RU" sz="2400" dirty="0" smtClean="0"/>
              <a:t> </a:t>
            </a:r>
            <a:r>
              <a:rPr lang="ru-RU" sz="2400" dirty="0" smtClean="0"/>
              <a:t>на </a:t>
            </a:r>
            <a:r>
              <a:rPr lang="ru-RU" sz="2400" dirty="0" err="1" smtClean="0"/>
              <a:t>вимогу</a:t>
            </a:r>
            <a:r>
              <a:rPr lang="ru-RU" sz="2400" dirty="0" smtClean="0"/>
              <a:t>;</a:t>
            </a:r>
          </a:p>
          <a:p>
            <a:pPr algn="l">
              <a:buFont typeface="Wingdings" pitchFamily="2" charset="2"/>
              <a:buChar char="ü"/>
            </a:pPr>
            <a:r>
              <a:rPr lang="ru-RU" sz="2400" dirty="0" smtClean="0"/>
              <a:t>   </a:t>
            </a:r>
            <a:r>
              <a:rPr lang="ru-RU" sz="2400" dirty="0" err="1" smtClean="0"/>
              <a:t>Пропускна</a:t>
            </a:r>
            <a:r>
              <a:rPr lang="ru-RU" sz="2400" dirty="0" smtClean="0"/>
              <a:t> </a:t>
            </a:r>
            <a:r>
              <a:rPr lang="ru-RU" sz="2400" dirty="0" err="1" smtClean="0"/>
              <a:t>спроможність</a:t>
            </a:r>
            <a:r>
              <a:rPr lang="ru-RU" sz="2400" dirty="0" smtClean="0"/>
              <a:t> на </a:t>
            </a:r>
            <a:r>
              <a:rPr lang="ru-RU" sz="2400" dirty="0" err="1" smtClean="0"/>
              <a:t>вимогу</a:t>
            </a:r>
            <a:r>
              <a:rPr lang="ru-RU" sz="2400" dirty="0" smtClean="0"/>
              <a:t> (</a:t>
            </a:r>
            <a:r>
              <a:rPr lang="ru-RU" sz="2400" dirty="0" err="1" smtClean="0"/>
              <a:t>об'єднання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декількох</a:t>
            </a:r>
            <a:r>
              <a:rPr lang="ru-RU" sz="2400" dirty="0" smtClean="0"/>
              <a:t> </a:t>
            </a:r>
            <a:r>
              <a:rPr lang="en-US" sz="2400" dirty="0" smtClean="0"/>
              <a:t>B-</a:t>
            </a:r>
            <a:r>
              <a:rPr lang="ru-RU" sz="2400" dirty="0" err="1" smtClean="0"/>
              <a:t>каналів</a:t>
            </a:r>
            <a:r>
              <a:rPr lang="ru-RU" sz="2400" dirty="0" smtClean="0"/>
              <a:t> в один </a:t>
            </a:r>
            <a:r>
              <a:rPr lang="ru-RU" sz="2400" dirty="0" err="1" smtClean="0"/>
              <a:t>логічний</a:t>
            </a:r>
            <a:r>
              <a:rPr lang="ru-RU" sz="2400" dirty="0" smtClean="0"/>
              <a:t> канал);</a:t>
            </a:r>
          </a:p>
          <a:p>
            <a:pPr algn="l">
              <a:buFont typeface="Wingdings" pitchFamily="2" charset="2"/>
              <a:buChar char="ü"/>
            </a:pPr>
            <a:r>
              <a:rPr lang="ru-RU" sz="2400" dirty="0" smtClean="0"/>
              <a:t>   </a:t>
            </a:r>
            <a:r>
              <a:rPr lang="ru-RU" sz="2400" dirty="0" err="1" smtClean="0"/>
              <a:t>Стиснення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даних</a:t>
            </a:r>
            <a:r>
              <a:rPr lang="ru-RU" sz="2400" dirty="0" smtClean="0"/>
              <a:t> в </a:t>
            </a:r>
            <a:r>
              <a:rPr lang="ru-RU" sz="2400" dirty="0" err="1" smtClean="0"/>
              <a:t>каналі</a:t>
            </a:r>
            <a:r>
              <a:rPr lang="ru-RU" sz="2400" dirty="0" smtClean="0"/>
              <a:t>;</a:t>
            </a:r>
          </a:p>
          <a:p>
            <a:pPr algn="l">
              <a:buFont typeface="Wingdings" pitchFamily="2" charset="2"/>
              <a:buChar char="ü"/>
            </a:pPr>
            <a:r>
              <a:rPr lang="ru-RU" sz="2400" dirty="0" smtClean="0"/>
              <a:t>   </a:t>
            </a:r>
            <a:r>
              <a:rPr lang="ru-RU" sz="2400" dirty="0" err="1" smtClean="0"/>
              <a:t>Захист</a:t>
            </a:r>
            <a:r>
              <a:rPr lang="ru-RU" sz="2400" dirty="0" smtClean="0"/>
              <a:t> </a:t>
            </a:r>
            <a:r>
              <a:rPr lang="ru-RU" sz="2400" dirty="0" err="1" smtClean="0"/>
              <a:t>інформації</a:t>
            </a:r>
            <a:r>
              <a:rPr lang="ru-RU" sz="2400" dirty="0" smtClean="0"/>
              <a:t>.</a:t>
            </a:r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772816"/>
            <a:ext cx="9144000" cy="3284984"/>
          </a:xfrm>
        </p:spPr>
        <p:txBody>
          <a:bodyPr>
            <a:normAutofit/>
          </a:bodyPr>
          <a:lstStyle/>
          <a:p>
            <a:pPr algn="ctr"/>
            <a:r>
              <a:rPr lang="uk-UA" sz="6600" dirty="0" smtClean="0"/>
              <a:t>3</a:t>
            </a:r>
            <a:r>
              <a:rPr lang="uk-UA" sz="6600" dirty="0" smtClean="0"/>
              <a:t>. </a:t>
            </a:r>
            <a:r>
              <a:rPr lang="uk-UA" sz="6600" dirty="0" smtClean="0"/>
              <a:t>Особливості</a:t>
            </a:r>
            <a:r>
              <a:rPr lang="en-US" sz="6600" dirty="0" smtClean="0"/>
              <a:t> та </a:t>
            </a:r>
            <a:r>
              <a:rPr lang="uk-UA" sz="6600" dirty="0" smtClean="0"/>
              <a:t>переваги </a:t>
            </a:r>
            <a:r>
              <a:rPr lang="uk-UA" sz="6600" dirty="0" smtClean="0">
                <a:solidFill>
                  <a:srgbClr val="FFFF00"/>
                </a:solidFill>
              </a:rPr>
              <a:t>ISDN</a:t>
            </a:r>
            <a:r>
              <a:rPr lang="uk-UA" sz="66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4437112"/>
            <a:ext cx="6480048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201816"/>
            <a:ext cx="9144000" cy="1656184"/>
          </a:xfrm>
        </p:spPr>
        <p:txBody>
          <a:bodyPr>
            <a:normAutofit/>
          </a:bodyPr>
          <a:lstStyle/>
          <a:p>
            <a:pPr algn="ctr"/>
            <a:r>
              <a:rPr lang="uk-UA" sz="8000" dirty="0" smtClean="0"/>
              <a:t>Підсумки</a:t>
            </a:r>
            <a:endParaRPr lang="ru-RU" sz="8000" dirty="0"/>
          </a:p>
        </p:txBody>
      </p:sp>
      <p:pic>
        <p:nvPicPr>
          <p:cNvPr id="11266" name="Picture 2" descr="D:\Навчання\2014 - 2018 ДУТ(бакалавр)\2 Курс\Конференція\1793431_635029243563441250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88640"/>
            <a:ext cx="6314157" cy="47356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628800"/>
            <a:ext cx="9144000" cy="3284984"/>
          </a:xfrm>
        </p:spPr>
        <p:txBody>
          <a:bodyPr>
            <a:normAutofit/>
          </a:bodyPr>
          <a:lstStyle/>
          <a:p>
            <a:pPr algn="ctr"/>
            <a:r>
              <a:rPr lang="uk-UA" sz="6600" dirty="0" smtClean="0"/>
              <a:t>Дякую за увагу!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64704"/>
            <a:ext cx="9144000" cy="864096"/>
          </a:xfrm>
        </p:spPr>
        <p:txBody>
          <a:bodyPr>
            <a:noAutofit/>
          </a:bodyPr>
          <a:lstStyle/>
          <a:p>
            <a:pPr algn="ctr"/>
            <a:r>
              <a:rPr lang="uk-UA" sz="5400" dirty="0" smtClean="0"/>
              <a:t>1</a:t>
            </a:r>
            <a:r>
              <a:rPr lang="uk-UA" sz="5400" dirty="0" smtClean="0"/>
              <a:t>. </a:t>
            </a:r>
            <a:r>
              <a:rPr lang="uk-UA" sz="5400" dirty="0" smtClean="0"/>
              <a:t>Постановка проблеми 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4941168"/>
            <a:ext cx="5328592" cy="1152128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/>
              <a:t>1.2  Архітектура </a:t>
            </a:r>
            <a:r>
              <a:rPr lang="uk-UA" sz="2400" b="1" dirty="0" smtClean="0"/>
              <a:t>та призначення </a:t>
            </a:r>
            <a:r>
              <a:rPr lang="uk-UA" sz="2400" b="1" dirty="0" smtClean="0"/>
              <a:t>мережі</a:t>
            </a:r>
            <a:endParaRPr lang="ru-RU" sz="2400" dirty="0" smtClean="0"/>
          </a:p>
          <a:p>
            <a:pPr algn="l"/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4653136"/>
            <a:ext cx="3240360" cy="1080120"/>
          </a:xfrm>
          <a:prstGeom prst="rect">
            <a:avLst/>
          </a:prstGeom>
        </p:spPr>
        <p:txBody>
          <a:bodyPr vert="horz" tIns="0" rIns="4572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1.1  Що таке ISDN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1403648" y="1988840"/>
            <a:ext cx="1656184" cy="25202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5940152" y="2060848"/>
            <a:ext cx="1656184" cy="25202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568952" cy="1080120"/>
          </a:xfrm>
        </p:spPr>
        <p:txBody>
          <a:bodyPr>
            <a:normAutofit/>
          </a:bodyPr>
          <a:lstStyle/>
          <a:p>
            <a:pPr algn="ctr"/>
            <a:r>
              <a:rPr lang="uk-UA" sz="5400" dirty="0" smtClean="0"/>
              <a:t>1.1  Що таке </a:t>
            </a:r>
            <a:r>
              <a:rPr lang="en-US" sz="5400" dirty="0" smtClean="0">
                <a:solidFill>
                  <a:srgbClr val="FFFF00"/>
                </a:solidFill>
              </a:rPr>
              <a:t>ISDN</a:t>
            </a:r>
            <a:endParaRPr lang="ru-RU" sz="54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1556792"/>
            <a:ext cx="4860032" cy="3744416"/>
          </a:xfrm>
        </p:spPr>
        <p:txBody>
          <a:bodyPr/>
          <a:lstStyle/>
          <a:p>
            <a:pPr algn="ctr"/>
            <a:r>
              <a:rPr lang="uk-UA" sz="2400" u="sng" dirty="0" smtClean="0">
                <a:solidFill>
                  <a:srgbClr val="FFFF00"/>
                </a:solidFill>
              </a:rPr>
              <a:t>Цифрова мережа з інтегрованими службами (послугами)</a:t>
            </a:r>
            <a:r>
              <a:rPr lang="uk-UA" sz="2400" dirty="0" smtClean="0"/>
              <a:t> , що використовує цифрову технологію передавання сигналу і включає великий набір цифрових послуг, які стають доступними для кінцевих користувачів.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pic>
        <p:nvPicPr>
          <p:cNvPr id="1026" name="Picture 2" descr="D:\Навчання\2014 - 2018 ДУТ(бакалавр)\2 Курс\Конференція\13582780861899900946Isdn Config.svg.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3934035" cy="3956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55679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1</a:t>
            </a:r>
            <a:r>
              <a:rPr lang="uk-UA" dirty="0" smtClean="0"/>
              <a:t>.2 </a:t>
            </a:r>
            <a:r>
              <a:rPr lang="uk-UA" dirty="0" smtClean="0"/>
              <a:t>Архітектура та призначення мережі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3068960"/>
            <a:ext cx="4499992" cy="3284984"/>
          </a:xfrm>
        </p:spPr>
        <p:txBody>
          <a:bodyPr>
            <a:noAutofit/>
          </a:bodyPr>
          <a:lstStyle/>
          <a:p>
            <a:pPr algn="ctr"/>
            <a:r>
              <a:rPr lang="uk-UA" sz="2400" dirty="0" smtClean="0"/>
              <a:t>У число компонентів </a:t>
            </a:r>
            <a:r>
              <a:rPr lang="uk-UA" sz="2400" b="1" dirty="0" smtClean="0">
                <a:solidFill>
                  <a:srgbClr val="FFFF00"/>
                </a:solidFill>
              </a:rPr>
              <a:t>ISDN</a:t>
            </a:r>
            <a:r>
              <a:rPr lang="uk-UA" sz="2400" dirty="0" smtClean="0"/>
              <a:t> входять </a:t>
            </a:r>
            <a:r>
              <a:rPr lang="uk-UA" sz="2400" u="sng" dirty="0" smtClean="0">
                <a:solidFill>
                  <a:srgbClr val="FFFF00"/>
                </a:solidFill>
              </a:rPr>
              <a:t>термінали, термінальні адаптери, пристрої завершення роботи мережі, устаткування завершення роботи лінії та обладнання завершення комутації</a:t>
            </a:r>
            <a:r>
              <a:rPr lang="uk-UA" sz="2400" dirty="0" smtClean="0">
                <a:solidFill>
                  <a:srgbClr val="FFFF00"/>
                </a:solidFill>
              </a:rPr>
              <a:t> </a:t>
            </a:r>
            <a:endParaRPr lang="ru-RU" sz="2400" dirty="0">
              <a:solidFill>
                <a:srgbClr val="FFFF00"/>
              </a:solidFill>
            </a:endParaRPr>
          </a:p>
        </p:txBody>
      </p:sp>
      <p:pic>
        <p:nvPicPr>
          <p:cNvPr id="2052" name="Picture 4" descr="D:\Навчання\2014 - 2018 ДУТ(бакалавр)\2 Курс\Конференція\maps-isdn-web-architectur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556792"/>
            <a:ext cx="6624736" cy="48758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013176"/>
            <a:ext cx="9144000" cy="1340768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/>
              <a:t>Мережевий термінал для підключення до ISDN з двома аналоговими і послідовним інтерфейсом</a:t>
            </a:r>
            <a:endParaRPr lang="ru-RU" sz="2800" dirty="0"/>
          </a:p>
        </p:txBody>
      </p:sp>
      <p:pic>
        <p:nvPicPr>
          <p:cNvPr id="3075" name="Picture 3" descr="D:\Навчання\2014 - 2018 ДУТ(бакалавр)\2 Курс\Конференція\multi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60648"/>
            <a:ext cx="7606159" cy="4964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013176"/>
            <a:ext cx="9144000" cy="1340768"/>
          </a:xfrm>
        </p:spPr>
        <p:txBody>
          <a:bodyPr/>
          <a:lstStyle/>
          <a:p>
            <a:pPr algn="ctr"/>
            <a:r>
              <a:rPr lang="ru-RU" dirty="0" err="1" smtClean="0"/>
              <a:t>Кінцеве</a:t>
            </a:r>
            <a:r>
              <a:rPr lang="ru-RU" dirty="0" smtClean="0"/>
              <a:t> </a:t>
            </a:r>
            <a:r>
              <a:rPr lang="ru-RU" dirty="0" err="1" smtClean="0"/>
              <a:t>устаткування</a:t>
            </a:r>
            <a:r>
              <a:rPr lang="ru-RU" dirty="0" smtClean="0"/>
              <a:t> </a:t>
            </a:r>
            <a:r>
              <a:rPr lang="ru-RU" dirty="0" err="1" smtClean="0"/>
              <a:t>мережі</a:t>
            </a:r>
            <a:r>
              <a:rPr lang="ru-RU" dirty="0" smtClean="0"/>
              <a:t> типу 1 (</a:t>
            </a:r>
            <a:r>
              <a:rPr lang="en-US" dirty="0" smtClean="0"/>
              <a:t>N-1) </a:t>
            </a:r>
            <a:r>
              <a:rPr lang="ru-RU" dirty="0" err="1" smtClean="0"/>
              <a:t>розташовується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мережею оператора </a:t>
            </a:r>
            <a:r>
              <a:rPr lang="ru-RU" dirty="0" err="1" smtClean="0"/>
              <a:t>зв'язку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термінальним</a:t>
            </a:r>
            <a:r>
              <a:rPr lang="ru-RU" dirty="0" smtClean="0"/>
              <a:t> </a:t>
            </a:r>
            <a:r>
              <a:rPr lang="ru-RU" dirty="0" err="1" smtClean="0"/>
              <a:t>устаткуванням</a:t>
            </a:r>
            <a:r>
              <a:rPr lang="ru-RU" dirty="0" smtClean="0"/>
              <a:t> (у </a:t>
            </a:r>
            <a:r>
              <a:rPr lang="ru-RU" dirty="0" err="1" smtClean="0"/>
              <a:t>лівій</a:t>
            </a:r>
            <a:r>
              <a:rPr lang="ru-RU" dirty="0" smtClean="0"/>
              <a:t> </a:t>
            </a:r>
            <a:r>
              <a:rPr lang="ru-RU" dirty="0" err="1" smtClean="0"/>
              <a:t>частині</a:t>
            </a:r>
            <a:r>
              <a:rPr lang="ru-RU" dirty="0" smtClean="0"/>
              <a:t> рисунка). </a:t>
            </a:r>
            <a:r>
              <a:rPr lang="en-US" dirty="0" smtClean="0"/>
              <a:t>TE-1 -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en-US" dirty="0" smtClean="0"/>
              <a:t>ISDN-</a:t>
            </a:r>
            <a:r>
              <a:rPr lang="ru-RU" dirty="0" err="1" smtClean="0"/>
              <a:t>сумісне</a:t>
            </a:r>
            <a:r>
              <a:rPr lang="ru-RU" dirty="0" smtClean="0"/>
              <a:t>, а ТЕ-2 -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будь-яке</a:t>
            </a:r>
            <a:r>
              <a:rPr lang="ru-RU" dirty="0" smtClean="0"/>
              <a:t> </a:t>
            </a:r>
            <a:r>
              <a:rPr lang="ru-RU" dirty="0" err="1" smtClean="0"/>
              <a:t>інше</a:t>
            </a:r>
            <a:r>
              <a:rPr lang="ru-RU" dirty="0" smtClean="0"/>
              <a:t> </a:t>
            </a:r>
            <a:r>
              <a:rPr lang="ru-RU" dirty="0" err="1" smtClean="0"/>
              <a:t>термінальне</a:t>
            </a:r>
            <a:r>
              <a:rPr lang="ru-RU" dirty="0" smtClean="0"/>
              <a:t> </a:t>
            </a:r>
            <a:r>
              <a:rPr lang="ru-RU" dirty="0" err="1" smtClean="0"/>
              <a:t>устаткування</a:t>
            </a:r>
            <a:r>
              <a:rPr lang="ru-RU" dirty="0" smtClean="0"/>
              <a:t>.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офіси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ВАТС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en-US" dirty="0" smtClean="0"/>
              <a:t>NT-2.</a:t>
            </a:r>
            <a:endParaRPr lang="ru-RU" dirty="0"/>
          </a:p>
        </p:txBody>
      </p:sp>
      <p:pic>
        <p:nvPicPr>
          <p:cNvPr id="3074" name="Picture 2" descr="D:\Навчання\2014 - 2018 ДУТ(бакалавр)\2 Курс\Конференція\27_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270480" cy="44660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105400"/>
            <a:ext cx="9144000" cy="1752600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"</a:t>
            </a:r>
            <a:r>
              <a:rPr lang="ru-RU" dirty="0" err="1" smtClean="0"/>
              <a:t>Зразок</a:t>
            </a:r>
            <a:r>
              <a:rPr lang="ru-RU" dirty="0" smtClean="0"/>
              <a:t> </a:t>
            </a:r>
            <a:r>
              <a:rPr lang="ru-RU" dirty="0" err="1" smtClean="0"/>
              <a:t>конфігурації</a:t>
            </a:r>
            <a:r>
              <a:rPr lang="ru-RU" dirty="0" smtClean="0"/>
              <a:t> ISDN". На </a:t>
            </a:r>
            <a:r>
              <a:rPr lang="ru-RU" dirty="0" err="1" smtClean="0"/>
              <a:t>малюнку</a:t>
            </a:r>
            <a:r>
              <a:rPr lang="ru-RU" dirty="0" smtClean="0"/>
              <a:t> </a:t>
            </a:r>
            <a:r>
              <a:rPr lang="ru-RU" dirty="0" err="1" smtClean="0"/>
              <a:t>зображено</a:t>
            </a:r>
            <a:r>
              <a:rPr lang="ru-RU" dirty="0" smtClean="0"/>
              <a:t> три </a:t>
            </a:r>
            <a:r>
              <a:rPr lang="ru-RU" dirty="0" err="1" smtClean="0"/>
              <a:t>пристрої</a:t>
            </a:r>
            <a:r>
              <a:rPr lang="ru-RU" dirty="0" smtClean="0"/>
              <a:t>, </a:t>
            </a:r>
            <a:r>
              <a:rPr lang="ru-RU" dirty="0" err="1" smtClean="0"/>
              <a:t>підключені</a:t>
            </a:r>
            <a:r>
              <a:rPr lang="ru-RU" dirty="0" smtClean="0"/>
              <a:t> до </a:t>
            </a:r>
            <a:r>
              <a:rPr lang="ru-RU" dirty="0" err="1" smtClean="0"/>
              <a:t>комутатора</a:t>
            </a:r>
            <a:r>
              <a:rPr lang="ru-RU" dirty="0" smtClean="0"/>
              <a:t> ISDN,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знаходиться</a:t>
            </a:r>
            <a:r>
              <a:rPr lang="ru-RU" dirty="0" smtClean="0"/>
              <a:t> на </a:t>
            </a:r>
            <a:r>
              <a:rPr lang="ru-RU" dirty="0" err="1" smtClean="0"/>
              <a:t>центральній</a:t>
            </a:r>
            <a:r>
              <a:rPr lang="ru-RU" dirty="0" smtClean="0"/>
              <a:t> </a:t>
            </a:r>
            <a:r>
              <a:rPr lang="ru-RU" dirty="0" err="1" smtClean="0"/>
              <a:t>станції</a:t>
            </a:r>
            <a:r>
              <a:rPr lang="ru-RU" dirty="0" smtClean="0"/>
              <a:t>. Два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пристрої</a:t>
            </a:r>
            <a:r>
              <a:rPr lang="ru-RU" dirty="0" smtClean="0"/>
              <a:t> </a:t>
            </a:r>
            <a:r>
              <a:rPr lang="ru-RU" dirty="0" err="1" smtClean="0"/>
              <a:t>сумісні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ISDN, тому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підключити</a:t>
            </a:r>
            <a:r>
              <a:rPr lang="ru-RU" dirty="0" smtClean="0"/>
              <a:t> до </a:t>
            </a:r>
            <a:r>
              <a:rPr lang="ru-RU" dirty="0" err="1" smtClean="0"/>
              <a:t>пристроїв</a:t>
            </a:r>
            <a:r>
              <a:rPr lang="ru-RU" dirty="0" smtClean="0"/>
              <a:t> NT2 через </a:t>
            </a:r>
            <a:r>
              <a:rPr lang="ru-RU" dirty="0" err="1" smtClean="0"/>
              <a:t>контрольну</a:t>
            </a:r>
            <a:r>
              <a:rPr lang="ru-RU" dirty="0" smtClean="0"/>
              <a:t> точку "S". </a:t>
            </a:r>
            <a:r>
              <a:rPr lang="ru-RU" dirty="0" err="1" smtClean="0"/>
              <a:t>Третій</a:t>
            </a:r>
            <a:r>
              <a:rPr lang="ru-RU" dirty="0" smtClean="0"/>
              <a:t> </a:t>
            </a:r>
            <a:r>
              <a:rPr lang="ru-RU" dirty="0" err="1" smtClean="0"/>
              <a:t>пристрій</a:t>
            </a:r>
            <a:r>
              <a:rPr lang="ru-RU" dirty="0" smtClean="0"/>
              <a:t> (</a:t>
            </a:r>
            <a:r>
              <a:rPr lang="ru-RU" dirty="0" err="1" smtClean="0"/>
              <a:t>стандартний</a:t>
            </a:r>
            <a:r>
              <a:rPr lang="ru-RU" dirty="0" smtClean="0"/>
              <a:t>, </a:t>
            </a:r>
            <a:r>
              <a:rPr lang="ru-RU" dirty="0" smtClean="0"/>
              <a:t>не </a:t>
            </a:r>
            <a:r>
              <a:rPr lang="ru-RU" dirty="0" err="1" smtClean="0"/>
              <a:t>спеціалізований</a:t>
            </a:r>
            <a:r>
              <a:rPr lang="ru-RU" dirty="0" smtClean="0"/>
              <a:t> для ISDN </a:t>
            </a:r>
            <a:r>
              <a:rPr lang="ru-RU" dirty="0" smtClean="0"/>
              <a:t>телефон) </a:t>
            </a:r>
            <a:r>
              <a:rPr lang="ru-RU" dirty="0" err="1" smtClean="0"/>
              <a:t>підключається</a:t>
            </a:r>
            <a:r>
              <a:rPr lang="ru-RU" dirty="0" smtClean="0"/>
              <a:t> до ТА через </a:t>
            </a:r>
            <a:r>
              <a:rPr lang="ru-RU" dirty="0" err="1" smtClean="0"/>
              <a:t>контрольну</a:t>
            </a:r>
            <a:r>
              <a:rPr lang="ru-RU" dirty="0" smtClean="0"/>
              <a:t> точку "R".</a:t>
            </a:r>
            <a:endParaRPr lang="ru-RU" dirty="0"/>
          </a:p>
        </p:txBody>
      </p:sp>
      <p:pic>
        <p:nvPicPr>
          <p:cNvPr id="4099" name="Picture 3" descr="D:\Навчання\2014 - 2018 ДУТ(бакалавр)\2 Курс\Конференція\11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8496944" cy="49118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105400"/>
            <a:ext cx="914400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3" name="Picture 3" descr="C:\Users\Acer\Desktop\Безымянны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4704"/>
            <a:ext cx="9144000" cy="45825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700808"/>
            <a:ext cx="8712968" cy="2301240"/>
          </a:xfrm>
        </p:spPr>
        <p:txBody>
          <a:bodyPr>
            <a:normAutofit/>
          </a:bodyPr>
          <a:lstStyle/>
          <a:p>
            <a:pPr algn="ctr"/>
            <a:r>
              <a:rPr lang="uk-UA" sz="5400" dirty="0" smtClean="0"/>
              <a:t>2</a:t>
            </a:r>
            <a:r>
              <a:rPr lang="uk-UA" sz="5400" dirty="0" smtClean="0"/>
              <a:t>. </a:t>
            </a:r>
            <a:r>
              <a:rPr lang="uk-UA" sz="5400" dirty="0" smtClean="0"/>
              <a:t>Мета роботи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509120"/>
            <a:ext cx="9144000" cy="1800200"/>
          </a:xfrm>
        </p:spPr>
        <p:txBody>
          <a:bodyPr>
            <a:normAutofit lnSpcReduction="10000"/>
          </a:bodyPr>
          <a:lstStyle/>
          <a:p>
            <a:pPr algn="ctr"/>
            <a:r>
              <a:rPr lang="uk-UA" sz="2400" dirty="0" smtClean="0"/>
              <a:t>Метою дослідження роботи </a:t>
            </a:r>
            <a:r>
              <a:rPr lang="uk-UA" sz="2400" b="1" dirty="0" smtClean="0">
                <a:solidFill>
                  <a:srgbClr val="FFFF00"/>
                </a:solidFill>
              </a:rPr>
              <a:t>ISDN</a:t>
            </a:r>
            <a:r>
              <a:rPr lang="uk-UA" sz="2400" dirty="0" smtClean="0"/>
              <a:t> мережі є </a:t>
            </a:r>
            <a:r>
              <a:rPr lang="uk-UA" sz="2400" u="sng" dirty="0" smtClean="0"/>
              <a:t>вивчення принципів застосування, засобів, спільної взаємодії із </a:t>
            </a:r>
            <a:r>
              <a:rPr lang="en-US" sz="2400" b="1" u="sng" dirty="0" smtClean="0"/>
              <a:t>Internet</a:t>
            </a:r>
            <a:r>
              <a:rPr lang="en-US" sz="2400" u="sng" dirty="0" smtClean="0"/>
              <a:t>, </a:t>
            </a:r>
            <a:r>
              <a:rPr lang="en-US" sz="2400" u="sng" dirty="0" err="1" smtClean="0"/>
              <a:t>телекомп</a:t>
            </a:r>
            <a:r>
              <a:rPr lang="uk-UA" sz="2400" u="sng" dirty="0" err="1" smtClean="0"/>
              <a:t>'ютингом</a:t>
            </a:r>
            <a:r>
              <a:rPr lang="uk-UA" sz="2400" u="sng" dirty="0" smtClean="0"/>
              <a:t> і віддаленим доступом до локальної мережі</a:t>
            </a:r>
            <a:r>
              <a:rPr lang="uk-UA" sz="2400" dirty="0" smtClean="0"/>
              <a:t>. Також виділення </a:t>
            </a:r>
            <a:r>
              <a:rPr lang="uk-UA" sz="2400" u="sng" dirty="0" smtClean="0"/>
              <a:t>переваг по відношенню до показників аналогової телефонії</a:t>
            </a:r>
            <a:r>
              <a:rPr lang="uk-UA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271</TotalTime>
  <Words>298</Words>
  <Application>Microsoft Office PowerPoint</Application>
  <PresentationFormat>Экран (4:3)</PresentationFormat>
  <Paragraphs>26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Техническая</vt:lpstr>
      <vt:lpstr>ВИКОРИСТАННЯ ЦИФРОВОЇ МЕРЕЖІ ISDN ТА ЇЇ ПЕРЕВАГИ НАД АНАЛОГОВОЮ ТЕЛЕФОНІЄЮ </vt:lpstr>
      <vt:lpstr>1. Постановка проблеми  </vt:lpstr>
      <vt:lpstr>1.1  Що таке ISDN</vt:lpstr>
      <vt:lpstr>1.2 Архітектура та призначення мережі</vt:lpstr>
      <vt:lpstr>Слайд 5</vt:lpstr>
      <vt:lpstr>Слайд 6</vt:lpstr>
      <vt:lpstr>Слайд 7</vt:lpstr>
      <vt:lpstr>Слайд 8</vt:lpstr>
      <vt:lpstr>2. Мета роботи</vt:lpstr>
      <vt:lpstr>Слайд 10</vt:lpstr>
      <vt:lpstr>Слайд 11</vt:lpstr>
      <vt:lpstr>Астарта iBase - Комутатор потоків</vt:lpstr>
      <vt:lpstr>ISDN телефонний апарат CS 400xt </vt:lpstr>
      <vt:lpstr>ISDN і віддалений доступ до ЛОМ  </vt:lpstr>
      <vt:lpstr>3. Особливості та переваги ISDN  </vt:lpstr>
      <vt:lpstr>Підсумки</vt:lpstr>
      <vt:lpstr>Дякую за увагу!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ВИКОРИСТАННЯ ЦИФРОВОЇ МЕРЕЖІ ISDN ТА ЇЇ ПЕРЕВАГИ НАД АНАЛОГОВОЮ ТЕЛЕФОНІЄЮ </dc:title>
  <dc:creator>Сєрик</dc:creator>
  <cp:lastModifiedBy>Acer</cp:lastModifiedBy>
  <cp:revision>29</cp:revision>
  <dcterms:created xsi:type="dcterms:W3CDTF">2015-12-23T19:48:33Z</dcterms:created>
  <dcterms:modified xsi:type="dcterms:W3CDTF">2015-12-24T00:36:59Z</dcterms:modified>
</cp:coreProperties>
</file>