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94A1E0-FD91-4DC9-97B5-58E3FD9ADC9C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E30174-8F23-4DF7-B35C-F6B45C0282F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65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9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Основные модели облачных вычислений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16" y="1600200"/>
            <a:ext cx="5956367" cy="4708525"/>
          </a:xfrm>
        </p:spPr>
      </p:pic>
    </p:spTree>
    <p:extLst>
      <p:ext uri="{BB962C8B-B14F-4D97-AF65-F5344CB8AC3E}">
        <p14:creationId xmlns:p14="http://schemas.microsoft.com/office/powerpoint/2010/main" val="29768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>
                <a:effectLst/>
              </a:rPr>
              <a:t>Основные модели облачных вычислений </a:t>
            </a:r>
            <a:endParaRPr lang="ru-RU" sz="4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err="1" smtClean="0"/>
              <a:t>Software</a:t>
            </a:r>
            <a:r>
              <a:rPr lang="ru-RU" dirty="0" smtClean="0"/>
              <a:t> </a:t>
            </a:r>
            <a:r>
              <a:rPr lang="ru-RU" dirty="0" err="1"/>
              <a:t>as</a:t>
            </a:r>
            <a:r>
              <a:rPr lang="ru-RU" dirty="0"/>
              <a:t> a </a:t>
            </a:r>
            <a:r>
              <a:rPr lang="ru-RU" dirty="0" err="1"/>
              <a:t>Service</a:t>
            </a:r>
            <a:r>
              <a:rPr lang="ru-RU" dirty="0"/>
              <a:t> (</a:t>
            </a:r>
            <a:r>
              <a:rPr lang="ru-RU" b="1" dirty="0" err="1"/>
              <a:t>SaaS</a:t>
            </a:r>
            <a:r>
              <a:rPr lang="ru-RU" dirty="0"/>
              <a:t>) - программное обеспечение как услуга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/>
              <a:t>Platform as a Service (</a:t>
            </a:r>
            <a:r>
              <a:rPr lang="en-US" b="1" dirty="0"/>
              <a:t>PaaS</a:t>
            </a:r>
            <a:r>
              <a:rPr lang="en-US" dirty="0"/>
              <a:t>) - </a:t>
            </a:r>
            <a:r>
              <a:rPr lang="ru-RU" dirty="0"/>
              <a:t>платформа как услуга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Infrastructure as a Service (</a:t>
            </a:r>
            <a:r>
              <a:rPr lang="en-US" b="1" dirty="0"/>
              <a:t>IaaS</a:t>
            </a:r>
            <a:r>
              <a:rPr lang="en-US" dirty="0"/>
              <a:t>) - </a:t>
            </a:r>
            <a:r>
              <a:rPr lang="ru-RU" dirty="0"/>
              <a:t>инфраструктура как услуга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4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Software</a:t>
            </a:r>
            <a:r>
              <a:rPr lang="ru-RU" dirty="0"/>
              <a:t> </a:t>
            </a:r>
            <a:r>
              <a:rPr lang="ru-RU" dirty="0" err="1"/>
              <a:t>as</a:t>
            </a:r>
            <a:r>
              <a:rPr lang="ru-RU" dirty="0"/>
              <a:t> a </a:t>
            </a:r>
            <a:r>
              <a:rPr lang="ru-RU" dirty="0" err="1"/>
              <a:t>Service</a:t>
            </a:r>
            <a:r>
              <a:rPr lang="ru-RU" dirty="0"/>
              <a:t> (</a:t>
            </a:r>
            <a:r>
              <a:rPr lang="ru-RU" dirty="0" err="1"/>
              <a:t>SaaS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Программное </a:t>
            </a:r>
            <a:r>
              <a:rPr lang="ru-RU" dirty="0"/>
              <a:t>обеспечение как услуга. В этой модели предоставления облачных вычислений потребитель использует приложения поставщика, запущенные в облачной инфраструктуре, которые доступны  клиенту через интерфейс (</a:t>
            </a:r>
            <a:r>
              <a:rPr lang="ru-RU" dirty="0" err="1"/>
              <a:t>web</a:t>
            </a:r>
            <a:r>
              <a:rPr lang="ru-RU" dirty="0"/>
              <a:t>-браузер) или интерфейс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7578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Platform as a Service (PaaS)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П</a:t>
            </a:r>
            <a:r>
              <a:rPr lang="ru-RU" dirty="0" smtClean="0"/>
              <a:t>латформа </a:t>
            </a:r>
            <a:r>
              <a:rPr lang="ru-RU" dirty="0"/>
              <a:t>как услуга</a:t>
            </a:r>
            <a:r>
              <a:rPr lang="en-US" dirty="0"/>
              <a:t>. </a:t>
            </a:r>
            <a:r>
              <a:rPr lang="ru-RU" dirty="0"/>
              <a:t>Модель предоставления облачных вычислений, при которой потребитель получает доступ к использованию программной платформы: операционных систем, СУБД, прикладного ПО, средств разработки и тестирования ПО.</a:t>
            </a:r>
          </a:p>
        </p:txBody>
      </p:sp>
    </p:spTree>
    <p:extLst>
      <p:ext uri="{BB962C8B-B14F-4D97-AF65-F5344CB8AC3E}">
        <p14:creationId xmlns:p14="http://schemas.microsoft.com/office/powerpoint/2010/main" val="34662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Infrastructure as a Service (IaaS)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нфраструктура </a:t>
            </a:r>
            <a:r>
              <a:rPr lang="ru-RU" dirty="0"/>
              <a:t>как услуга</a:t>
            </a:r>
            <a:r>
              <a:rPr lang="en-US" dirty="0"/>
              <a:t>. </a:t>
            </a:r>
            <a:r>
              <a:rPr lang="ru-RU" dirty="0"/>
              <a:t>Модель предоставление облачных вычислений, при которой потребитель получает возможность управлять средствами обработки и хранения, а также и другими фундаментальными вычислительными ресурсами (виртуальными серверами и сетевой инфраструктурой), на которых он может самостоятельно устанавливать операционные системы и прикладные программы под собственные цели.</a:t>
            </a:r>
          </a:p>
        </p:txBody>
      </p:sp>
    </p:spTree>
    <p:extLst>
      <p:ext uri="{BB962C8B-B14F-4D97-AF65-F5344CB8AC3E}">
        <p14:creationId xmlns:p14="http://schemas.microsoft.com/office/powerpoint/2010/main" val="340480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Другие модели облачных сервисов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Компьютер </a:t>
            </a:r>
            <a:r>
              <a:rPr lang="ru-RU" dirty="0"/>
              <a:t>(виртуальный рабочий стол) как услуга» </a:t>
            </a:r>
            <a:r>
              <a:rPr lang="ru-RU" b="1" dirty="0"/>
              <a:t>(</a:t>
            </a:r>
            <a:r>
              <a:rPr lang="ru-RU" b="1" dirty="0" err="1"/>
              <a:t>Desktop</a:t>
            </a:r>
            <a:r>
              <a:rPr lang="ru-RU" b="1" dirty="0"/>
              <a:t> </a:t>
            </a:r>
            <a:r>
              <a:rPr lang="ru-RU" b="1" dirty="0" err="1"/>
              <a:t>as</a:t>
            </a:r>
            <a:r>
              <a:rPr lang="ru-RU" b="1" dirty="0"/>
              <a:t> a </a:t>
            </a:r>
            <a:r>
              <a:rPr lang="ru-RU" b="1" dirty="0" err="1"/>
              <a:t>Service</a:t>
            </a:r>
            <a:r>
              <a:rPr lang="ru-RU" b="1" dirty="0"/>
              <a:t>, сокр. </a:t>
            </a:r>
            <a:r>
              <a:rPr lang="ru-RU" b="1" dirty="0" err="1"/>
              <a:t>DaaS</a:t>
            </a:r>
            <a:r>
              <a:rPr lang="ru-RU" b="1" dirty="0"/>
              <a:t> </a:t>
            </a:r>
            <a:r>
              <a:rPr lang="ru-RU" b="1" dirty="0" smtClean="0"/>
              <a:t>)</a:t>
            </a:r>
          </a:p>
          <a:p>
            <a:r>
              <a:rPr lang="en-US" i="1" dirty="0" err="1"/>
              <a:t>Коммуникация</a:t>
            </a:r>
            <a:r>
              <a:rPr lang="en-US" i="1" dirty="0"/>
              <a:t> </a:t>
            </a:r>
            <a:r>
              <a:rPr lang="en-US" i="1" dirty="0" err="1"/>
              <a:t>как</a:t>
            </a:r>
            <a:r>
              <a:rPr lang="en-US" i="1" dirty="0"/>
              <a:t> </a:t>
            </a:r>
            <a:r>
              <a:rPr lang="en-US" i="1" dirty="0" err="1"/>
              <a:t>Сервис</a:t>
            </a:r>
            <a:r>
              <a:rPr lang="en-US" i="1" dirty="0"/>
              <a:t>» </a:t>
            </a:r>
            <a:r>
              <a:rPr lang="en-US" b="1" i="1" dirty="0"/>
              <a:t>( Communications as a Service, </a:t>
            </a:r>
            <a:r>
              <a:rPr lang="en-US" b="1" i="1" dirty="0" err="1"/>
              <a:t>сокр</a:t>
            </a:r>
            <a:r>
              <a:rPr lang="en-US" b="1" i="1" dirty="0"/>
              <a:t>. </a:t>
            </a:r>
            <a:r>
              <a:rPr lang="en-US" b="1" i="1" dirty="0" err="1"/>
              <a:t>CaaS</a:t>
            </a:r>
            <a:r>
              <a:rPr lang="en-US" b="1" i="1" dirty="0"/>
              <a:t> </a:t>
            </a:r>
            <a:r>
              <a:rPr lang="en-US" b="1" i="1" dirty="0" smtClean="0"/>
              <a:t>)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235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Модели </a:t>
            </a:r>
            <a:r>
              <a:rPr lang="ru-RU" dirty="0">
                <a:effectLst/>
              </a:rPr>
              <a:t>развертывания облачных </a:t>
            </a:r>
            <a:r>
              <a:rPr lang="ru-RU" dirty="0" smtClean="0">
                <a:effectLst/>
              </a:rPr>
              <a:t>вычислений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036496" cy="5373216"/>
          </a:xfrm>
        </p:spPr>
      </p:pic>
    </p:spTree>
    <p:extLst>
      <p:ext uri="{BB962C8B-B14F-4D97-AF65-F5344CB8AC3E}">
        <p14:creationId xmlns:p14="http://schemas.microsoft.com/office/powerpoint/2010/main" val="9011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Модели </a:t>
            </a:r>
            <a:r>
              <a:rPr lang="ru-RU" dirty="0">
                <a:effectLst/>
              </a:rPr>
              <a:t>развертывания облачных </a:t>
            </a:r>
            <a:r>
              <a:rPr lang="ru-RU" dirty="0" smtClean="0">
                <a:effectLst/>
              </a:rPr>
              <a:t>вычислений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Private</a:t>
            </a:r>
            <a:r>
              <a:rPr lang="ru-RU" dirty="0"/>
              <a:t> </a:t>
            </a:r>
            <a:r>
              <a:rPr lang="ru-RU" dirty="0" err="1"/>
              <a:t>cloud</a:t>
            </a:r>
            <a:r>
              <a:rPr lang="ru-RU" dirty="0"/>
              <a:t> (частное облако) - инфраструктура, предназначенная для использования облачных вычислений в масштабе одной организации.</a:t>
            </a:r>
          </a:p>
          <a:p>
            <a:pPr lvl="0"/>
            <a:r>
              <a:rPr lang="ru-RU" dirty="0" err="1"/>
              <a:t>Community</a:t>
            </a:r>
            <a:r>
              <a:rPr lang="ru-RU" dirty="0"/>
              <a:t> </a:t>
            </a:r>
            <a:r>
              <a:rPr lang="ru-RU" dirty="0" err="1"/>
              <a:t>cloud</a:t>
            </a:r>
            <a:r>
              <a:rPr lang="ru-RU" dirty="0"/>
              <a:t> (облако сообщества) - облачная инфраструктура, которая предназначена для исключительного использования облачных вычислений определенным сообществом потребителей от организаций, которые решают общие проблемы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Модели развертывания облачных вычислений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err="1" smtClean="0"/>
              <a:t>Public</a:t>
            </a:r>
            <a:r>
              <a:rPr lang="ru-RU" dirty="0" smtClean="0"/>
              <a:t> </a:t>
            </a:r>
            <a:r>
              <a:rPr lang="ru-RU" dirty="0" err="1"/>
              <a:t>cloud</a:t>
            </a:r>
            <a:r>
              <a:rPr lang="ru-RU" dirty="0"/>
              <a:t> (публичное облако) - инфраструктура, предназначенная для свободного использования облачных вычислений широкой публикой.</a:t>
            </a:r>
          </a:p>
          <a:p>
            <a:r>
              <a:rPr lang="ru-RU" dirty="0" err="1"/>
              <a:t>Hybrid</a:t>
            </a:r>
            <a:r>
              <a:rPr lang="ru-RU" dirty="0"/>
              <a:t> </a:t>
            </a:r>
            <a:r>
              <a:rPr lang="ru-RU" dirty="0" err="1"/>
              <a:t>cloud</a:t>
            </a:r>
            <a:r>
              <a:rPr lang="ru-RU" dirty="0"/>
              <a:t> (гибридное облако) - это комбинация различных облачных инфраструктур (частных, публичных или сообществ), остающихся уникальными объектами, но связанных между собой стандартизованными или частными технологиями, которые обеспечивают возможность обмена данными и </a:t>
            </a:r>
            <a:r>
              <a:rPr lang="ru-RU" dirty="0" smtClean="0"/>
              <a:t>приложениями.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04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IaaS</a:t>
            </a:r>
            <a:r>
              <a:rPr lang="ru-RU" dirty="0">
                <a:effectLst/>
              </a:rPr>
              <a:t> (инфраструктура)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уже было сказано выше </a:t>
            </a:r>
            <a:r>
              <a:rPr lang="ru-RU" dirty="0" err="1"/>
              <a:t>IaaS</a:t>
            </a:r>
            <a:r>
              <a:rPr lang="ru-RU" dirty="0"/>
              <a:t> - это предоставление пользователю компьютерной и сетевой инфраструктуры (</a:t>
            </a:r>
            <a:r>
              <a:rPr lang="ru-RU" dirty="0" err="1"/>
              <a:t>servers</a:t>
            </a:r>
            <a:r>
              <a:rPr lang="ru-RU" dirty="0"/>
              <a:t>, </a:t>
            </a:r>
            <a:r>
              <a:rPr lang="ru-RU" dirty="0" err="1"/>
              <a:t>storage</a:t>
            </a:r>
            <a:r>
              <a:rPr lang="ru-RU" dirty="0"/>
              <a:t>, </a:t>
            </a:r>
            <a:r>
              <a:rPr lang="ru-RU" dirty="0" err="1"/>
              <a:t>networking</a:t>
            </a:r>
            <a:r>
              <a:rPr lang="ru-RU" dirty="0"/>
              <a:t>) и их обслуживание как услуги в форме виртуализации, т.е. </a:t>
            </a:r>
            <a:r>
              <a:rPr lang="ru-RU" b="1" dirty="0"/>
              <a:t>виртуальной инфраструктуры</a:t>
            </a:r>
            <a:r>
              <a:rPr lang="ru-RU" dirty="0"/>
              <a:t>. Другими словами, на базе физической инфраструктуры дата-центров или ЦОД поставщик (провайдер) создает виртуальную инфраструктуру, которую предоставляет пользователям как сервис.</a:t>
            </a:r>
          </a:p>
        </p:txBody>
      </p:sp>
    </p:spTree>
    <p:extLst>
      <p:ext uri="{BB962C8B-B14F-4D97-AF65-F5344CB8AC3E}">
        <p14:creationId xmlns:p14="http://schemas.microsoft.com/office/powerpoint/2010/main" val="13738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79712" y="2420888"/>
            <a:ext cx="6120680" cy="1368152"/>
          </a:xfrm>
        </p:spPr>
        <p:txBody>
          <a:bodyPr>
            <a:noAutofit/>
          </a:bodyPr>
          <a:lstStyle/>
          <a:p>
            <a:pPr algn="just"/>
            <a:r>
              <a:rPr lang="ru-RU" sz="6000" dirty="0" smtClean="0"/>
              <a:t>Современные облачные технологии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6064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Основные услуги  </a:t>
            </a:r>
            <a:r>
              <a:rPr lang="ru-RU" dirty="0" err="1" smtClean="0">
                <a:effectLst/>
              </a:rPr>
              <a:t>IaaS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(инфраструктура)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Облачный </a:t>
            </a:r>
            <a:r>
              <a:rPr lang="ru-RU" dirty="0"/>
              <a:t>хостинг - это хостинг, который может обеспечить динамическое распределение ресурсов, обладает возможностью автоматического масштабирования </a:t>
            </a:r>
            <a:r>
              <a:rPr lang="ru-RU" dirty="0" smtClean="0"/>
              <a:t>ресурсов</a:t>
            </a:r>
          </a:p>
          <a:p>
            <a:r>
              <a:rPr lang="ru-RU" dirty="0"/>
              <a:t>С</a:t>
            </a:r>
            <a:r>
              <a:rPr lang="ru-RU" dirty="0" smtClean="0"/>
              <a:t>оздания </a:t>
            </a:r>
            <a:r>
              <a:rPr lang="ru-RU" dirty="0"/>
              <a:t>и использования защищенных частных, публичных и гибридных облачных сред.</a:t>
            </a:r>
          </a:p>
        </p:txBody>
      </p:sp>
    </p:spTree>
    <p:extLst>
      <p:ext uri="{BB962C8B-B14F-4D97-AF65-F5344CB8AC3E}">
        <p14:creationId xmlns:p14="http://schemas.microsoft.com/office/powerpoint/2010/main" val="13692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>
                <a:effectLst/>
              </a:rPr>
              <a:t>Платформа </a:t>
            </a:r>
            <a:r>
              <a:rPr lang="en-US" sz="5000" dirty="0" err="1">
                <a:effectLst/>
              </a:rPr>
              <a:t>Jelastic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Хостинг-провайдеры </a:t>
            </a:r>
            <a:r>
              <a:rPr lang="ru-RU" dirty="0"/>
              <a:t>для организации </a:t>
            </a:r>
            <a:r>
              <a:rPr lang="ru-RU" dirty="0" smtClean="0"/>
              <a:t>облачных </a:t>
            </a:r>
            <a:r>
              <a:rPr lang="ru-RU" dirty="0"/>
              <a:t>хостингов </a:t>
            </a:r>
            <a:r>
              <a:rPr lang="ru-RU" dirty="0" smtClean="0"/>
              <a:t>могут развернуть </a:t>
            </a:r>
            <a:r>
              <a:rPr lang="ru-RU" dirty="0"/>
              <a:t>на своих серверах платформу-как-инфраструктуру </a:t>
            </a:r>
            <a:r>
              <a:rPr lang="ru-RU" dirty="0" err="1"/>
              <a:t>Jelastic</a:t>
            </a:r>
            <a:r>
              <a:rPr lang="ru-RU" dirty="0"/>
              <a:t> с предустановленными CMS. </a:t>
            </a:r>
            <a:r>
              <a:rPr lang="ru-RU" dirty="0" err="1"/>
              <a:t>Jelastic</a:t>
            </a:r>
            <a:r>
              <a:rPr lang="ru-RU" dirty="0"/>
              <a:t> поставляет платформу-как-инфраструктуру в виде полного стека, позволяющего развертывание облачных хостингов на физической инфраструктуре ЦОД хостинг-провайдера.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Функционал платформы </a:t>
            </a:r>
            <a:r>
              <a:rPr lang="ru-RU" dirty="0" err="1"/>
              <a:t>Jelastic</a:t>
            </a:r>
            <a:r>
              <a:rPr lang="ru-RU" dirty="0"/>
              <a:t> позволяет в один клик установить встроенные в нее CMS с оптимизированным веб-окружением, например, </a:t>
            </a:r>
            <a:r>
              <a:rPr lang="ru-RU" dirty="0" err="1"/>
              <a:t>Jelastic</a:t>
            </a:r>
            <a:r>
              <a:rPr lang="ru-RU" dirty="0"/>
              <a:t> на </a:t>
            </a:r>
            <a:r>
              <a:rPr lang="ru-RU" dirty="0" err="1"/>
              <a:t>Infobox</a:t>
            </a:r>
            <a:r>
              <a:rPr lang="ru-RU" dirty="0"/>
              <a:t>. </a:t>
            </a:r>
            <a:r>
              <a:rPr lang="ru-RU" dirty="0" err="1"/>
              <a:t>Jelastic</a:t>
            </a:r>
            <a:r>
              <a:rPr lang="ru-RU" dirty="0"/>
              <a:t> является продуктом, который включает в себя функциональность </a:t>
            </a:r>
            <a:r>
              <a:rPr lang="ru-RU" dirty="0" err="1"/>
              <a:t>PaaS</a:t>
            </a:r>
            <a:r>
              <a:rPr lang="ru-RU" dirty="0"/>
              <a:t> и легко конфигурируемую инфраструктуру </a:t>
            </a:r>
            <a:r>
              <a:rPr lang="ru-RU" dirty="0" err="1"/>
              <a:t>IaaS</a:t>
            </a:r>
            <a:r>
              <a:rPr lang="ru-RU" dirty="0"/>
              <a:t>. </a:t>
            </a:r>
            <a:r>
              <a:rPr lang="ru-RU" dirty="0" err="1"/>
              <a:t>Jelastic</a:t>
            </a:r>
            <a:r>
              <a:rPr lang="ru-RU" dirty="0"/>
              <a:t> – это платформа для запуска </a:t>
            </a:r>
            <a:r>
              <a:rPr lang="ru-RU" dirty="0" err="1"/>
              <a:t>Java</a:t>
            </a:r>
            <a:r>
              <a:rPr lang="ru-RU" dirty="0"/>
              <a:t>- и PHP-приложений и может быть использована не только </a:t>
            </a:r>
            <a:r>
              <a:rPr lang="ru-RU" dirty="0" err="1"/>
              <a:t>хостерами</a:t>
            </a:r>
            <a:r>
              <a:rPr lang="ru-RU" dirty="0"/>
              <a:t> для организации облачных хостингов, но и корпорациями для создания среды разработки (частных или гибридных облаков) веб-приложений.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600" dirty="0" smtClean="0">
                <a:effectLst/>
              </a:rPr>
              <a:t/>
            </a:r>
            <a:br>
              <a:rPr lang="ru-RU" sz="5600" dirty="0" smtClean="0">
                <a:effectLst/>
              </a:rPr>
            </a:br>
            <a:r>
              <a:rPr lang="ru-RU" sz="5600" dirty="0" err="1" smtClean="0">
                <a:effectLst/>
              </a:rPr>
              <a:t>FusionSphere</a:t>
            </a:r>
            <a:r>
              <a:rPr lang="ru-RU" sz="5600" dirty="0" smtClean="0">
                <a:effectLst/>
              </a:rPr>
              <a:t> </a:t>
            </a:r>
            <a:r>
              <a:rPr lang="ru-RU" sz="5600" dirty="0" err="1">
                <a:effectLst/>
              </a:rPr>
              <a:t>Huawei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661248"/>
          </a:xfrm>
        </p:spPr>
      </p:pic>
    </p:spTree>
    <p:extLst>
      <p:ext uri="{BB962C8B-B14F-4D97-AF65-F5344CB8AC3E}">
        <p14:creationId xmlns:p14="http://schemas.microsoft.com/office/powerpoint/2010/main" val="37216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>
                <a:effectLst/>
              </a:rPr>
              <a:t>FusionSphere</a:t>
            </a:r>
            <a:r>
              <a:rPr lang="ru-RU" sz="4400" dirty="0">
                <a:effectLst/>
              </a:rPr>
              <a:t> </a:t>
            </a:r>
            <a:r>
              <a:rPr lang="ru-RU" sz="4400" dirty="0" err="1">
                <a:effectLst/>
              </a:rPr>
              <a:t>Huawei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 smtClean="0"/>
          </a:p>
          <a:p>
            <a:r>
              <a:rPr lang="ru-RU" sz="4000" dirty="0" smtClean="0"/>
              <a:t>Опорная сеть поставщика </a:t>
            </a:r>
            <a:r>
              <a:rPr lang="ru-RU" sz="4000" dirty="0"/>
              <a:t>широкополосной мобильной связи (операторов мобильной связи) в качестве услуги </a:t>
            </a:r>
            <a:r>
              <a:rPr lang="ru-RU" sz="4000" dirty="0" err="1"/>
              <a:t>IaaS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936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>
                <a:effectLst/>
              </a:rPr>
              <a:t>FusionSphere</a:t>
            </a:r>
            <a:r>
              <a:rPr lang="ru-RU" sz="4000" dirty="0">
                <a:effectLst/>
              </a:rPr>
              <a:t> </a:t>
            </a:r>
            <a:r>
              <a:rPr lang="ru-RU" sz="4000" dirty="0" err="1">
                <a:effectLst/>
              </a:rPr>
              <a:t>Huawei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Решение </a:t>
            </a:r>
            <a:r>
              <a:rPr lang="ru-RU" dirty="0" err="1"/>
              <a:t>FusionSphere</a:t>
            </a:r>
            <a:r>
              <a:rPr lang="ru-RU" dirty="0"/>
              <a:t> 5.0 построено на платформе </a:t>
            </a:r>
            <a:r>
              <a:rPr lang="ru-RU" dirty="0" err="1"/>
              <a:t>OpenStack</a:t>
            </a:r>
            <a:r>
              <a:rPr lang="ru-RU" dirty="0"/>
              <a:t> и включает в себя все необходимые для облачного центра обработки данных компоненты: систему виртуализации, поддерживающую технологии виртуализации сетевых функций NFV; сетевую подсистему со встроенной поддержкой программно-определяемых сетей SDN и возможностью объединения нескольких физических дата-центров в один виртуальный; а также возможность использовать собственное программно-определяемое хранилище без внешней системы хранения данных.</a:t>
            </a:r>
          </a:p>
        </p:txBody>
      </p:sp>
    </p:spTree>
    <p:extLst>
      <p:ext uri="{BB962C8B-B14F-4D97-AF65-F5344CB8AC3E}">
        <p14:creationId xmlns:p14="http://schemas.microsoft.com/office/powerpoint/2010/main" val="33440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PaaS </a:t>
            </a:r>
            <a:r>
              <a:rPr lang="uk-UA" dirty="0" smtClean="0"/>
              <a:t>(</a:t>
            </a:r>
            <a:r>
              <a:rPr lang="ru-RU" dirty="0" smtClean="0"/>
              <a:t>платформа)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dirty="0"/>
              <a:t>Сервис </a:t>
            </a:r>
            <a:r>
              <a:rPr lang="ru-RU" dirty="0" err="1"/>
              <a:t>PaaS</a:t>
            </a:r>
            <a:r>
              <a:rPr lang="ru-RU" dirty="0"/>
              <a:t> предоставляет программную платформу и ее обслуживание как сервис в составе:</a:t>
            </a:r>
          </a:p>
          <a:p>
            <a:pPr lvl="0"/>
            <a:r>
              <a:rPr lang="ru-RU" dirty="0"/>
              <a:t>OS - сетевая операционная система (</a:t>
            </a:r>
            <a:r>
              <a:rPr lang="ru-RU" dirty="0" err="1"/>
              <a:t>Unix</a:t>
            </a:r>
            <a:r>
              <a:rPr lang="ru-RU" dirty="0"/>
              <a:t>-системы, включая </a:t>
            </a:r>
            <a:r>
              <a:rPr lang="ru-RU" dirty="0" err="1"/>
              <a:t>Ubuntu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, BSD/OS </a:t>
            </a:r>
            <a:r>
              <a:rPr lang="ru-RU" dirty="0" err="1"/>
              <a:t>Family</a:t>
            </a:r>
            <a:r>
              <a:rPr lang="ru-RU" dirty="0"/>
              <a:t>, </a:t>
            </a:r>
            <a:r>
              <a:rPr lang="ru-RU" dirty="0" err="1"/>
              <a:t>Solaris</a:t>
            </a:r>
            <a:r>
              <a:rPr lang="ru-RU" dirty="0"/>
              <a:t>/</a:t>
            </a:r>
            <a:r>
              <a:rPr lang="ru-RU" dirty="0" err="1"/>
              <a:t>SunOS</a:t>
            </a:r>
            <a:r>
              <a:rPr lang="ru-RU" dirty="0"/>
              <a:t> и т.д. или </a:t>
            </a:r>
            <a:r>
              <a:rPr lang="ru-RU" dirty="0" err="1"/>
              <a:t>Windows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),</a:t>
            </a:r>
          </a:p>
          <a:p>
            <a:pPr lvl="0"/>
            <a:r>
              <a:rPr lang="ru-RU" dirty="0" err="1"/>
              <a:t>Database</a:t>
            </a:r>
            <a:r>
              <a:rPr lang="ru-RU" dirty="0"/>
              <a:t> - система управления базой данных СУБД (</a:t>
            </a:r>
            <a:r>
              <a:rPr lang="ru-RU" dirty="0" err="1"/>
              <a:t>MySQL</a:t>
            </a:r>
            <a:r>
              <a:rPr lang="ru-RU" dirty="0"/>
              <a:t>, </a:t>
            </a:r>
            <a:r>
              <a:rPr lang="ru-RU" dirty="0" err="1"/>
              <a:t>Microsoft</a:t>
            </a:r>
            <a:r>
              <a:rPr lang="ru-RU" dirty="0"/>
              <a:t> SQL, SQL </a:t>
            </a:r>
            <a:r>
              <a:rPr lang="ru-RU" dirty="0" err="1"/>
              <a:t>Database</a:t>
            </a:r>
            <a:r>
              <a:rPr lang="ru-RU" dirty="0"/>
              <a:t>, </a:t>
            </a:r>
            <a:r>
              <a:rPr lang="ru-RU" dirty="0" err="1"/>
              <a:t>PostgreSQL</a:t>
            </a:r>
            <a:r>
              <a:rPr lang="ru-RU" dirty="0"/>
              <a:t>, </a:t>
            </a:r>
            <a:r>
              <a:rPr lang="ru-RU" dirty="0" err="1"/>
              <a:t>Oracle</a:t>
            </a:r>
            <a:r>
              <a:rPr lang="ru-RU" dirty="0"/>
              <a:t> и др.),</a:t>
            </a:r>
          </a:p>
          <a:p>
            <a:pPr lvl="0"/>
            <a:r>
              <a:rPr lang="ru-RU" dirty="0" err="1"/>
              <a:t>Middleware</a:t>
            </a:r>
            <a:r>
              <a:rPr lang="ru-RU" dirty="0"/>
              <a:t> - программное обеспечение среднего слоя или связывающее (промежуточное) программное обеспечение, которое предназначено для обеспечения взаимодействия между различными приложениями, системами и компонентами,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8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PaaS </a:t>
            </a:r>
            <a:r>
              <a:rPr lang="uk-UA" dirty="0"/>
              <a:t>(</a:t>
            </a:r>
            <a:r>
              <a:rPr lang="ru-RU" dirty="0"/>
              <a:t>платформа)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70916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err="1"/>
              <a:t>Software</a:t>
            </a:r>
            <a:r>
              <a:rPr lang="ru-RU" dirty="0"/>
              <a:t> </a:t>
            </a:r>
            <a:r>
              <a:rPr lang="ru-RU" dirty="0" err="1"/>
              <a:t>development</a:t>
            </a:r>
            <a:r>
              <a:rPr lang="ru-RU" dirty="0"/>
              <a:t> </a:t>
            </a:r>
            <a:r>
              <a:rPr lang="ru-RU" dirty="0" err="1"/>
              <a:t>tools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  </a:t>
            </a:r>
            <a:r>
              <a:rPr lang="ru-RU" dirty="0" err="1"/>
              <a:t>testing</a:t>
            </a:r>
            <a:r>
              <a:rPr lang="ru-RU" dirty="0"/>
              <a:t> - инструментальное программное обеспечения для разработки веб-приложений и их тестирования (среда разработки ПО: программные </a:t>
            </a:r>
            <a:r>
              <a:rPr lang="ru-RU" dirty="0" err="1"/>
              <a:t>фреймворки</a:t>
            </a:r>
            <a:r>
              <a:rPr lang="ru-RU" dirty="0"/>
              <a:t>, библиотеки и т.д. для создания веб-приложений на языках программирования: </a:t>
            </a:r>
            <a:r>
              <a:rPr lang="ru-RU" dirty="0" err="1"/>
              <a:t>Python</a:t>
            </a:r>
            <a:r>
              <a:rPr lang="ru-RU" dirty="0"/>
              <a:t>, </a:t>
            </a:r>
            <a:r>
              <a:rPr lang="ru-RU" dirty="0" err="1"/>
              <a:t>Java</a:t>
            </a:r>
            <a:r>
              <a:rPr lang="ru-RU" dirty="0"/>
              <a:t>, PHP, </a:t>
            </a:r>
            <a:r>
              <a:rPr lang="ru-RU" dirty="0" err="1"/>
              <a:t>Ruby</a:t>
            </a:r>
            <a:r>
              <a:rPr lang="ru-RU" dirty="0"/>
              <a:t>, JS для Node.js и т.д.),</a:t>
            </a:r>
          </a:p>
          <a:p>
            <a:pPr lvl="0"/>
            <a:r>
              <a:rPr lang="ru-RU" dirty="0" err="1"/>
              <a:t>App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 - сервер приложений для разработки, тестирования, отладки и работы веб-приложений.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1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PaaS </a:t>
            </a:r>
            <a:r>
              <a:rPr lang="uk-UA" dirty="0"/>
              <a:t>(</a:t>
            </a:r>
            <a:r>
              <a:rPr lang="ru-RU" dirty="0"/>
              <a:t>платформа)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endParaRPr lang="ru-RU" sz="5000" dirty="0"/>
          </a:p>
          <a:p>
            <a:r>
              <a:rPr lang="ru-RU" sz="5000" dirty="0" smtClean="0"/>
              <a:t>Примерами </a:t>
            </a:r>
            <a:r>
              <a:rPr lang="en-US" sz="5000" dirty="0"/>
              <a:t>PaaS </a:t>
            </a:r>
            <a:r>
              <a:rPr lang="ru-RU" sz="5000" dirty="0"/>
              <a:t>приложений являются </a:t>
            </a:r>
            <a:r>
              <a:rPr lang="en-US" sz="5000" dirty="0"/>
              <a:t>Xen Cloud Platform</a:t>
            </a:r>
            <a:r>
              <a:rPr lang="ru-RU" sz="5000" dirty="0"/>
              <a:t>, </a:t>
            </a:r>
            <a:r>
              <a:rPr lang="en-US" sz="5000" dirty="0"/>
              <a:t>Cloud Foundry</a:t>
            </a:r>
            <a:r>
              <a:rPr lang="ru-RU" sz="5000" dirty="0"/>
              <a:t>, </a:t>
            </a:r>
            <a:r>
              <a:rPr lang="en-US" sz="5000" dirty="0"/>
              <a:t>Apache Hadoop</a:t>
            </a:r>
            <a:r>
              <a:rPr lang="ru-RU" sz="5000" dirty="0"/>
              <a:t>, </a:t>
            </a:r>
            <a:r>
              <a:rPr lang="en-US" sz="5000" dirty="0"/>
              <a:t>Apache Hive </a:t>
            </a:r>
            <a:r>
              <a:rPr lang="ru-RU" sz="5000" dirty="0"/>
              <a:t>и другие </a:t>
            </a:r>
            <a:r>
              <a:rPr lang="en-US" sz="5000" dirty="0" err="1"/>
              <a:t>OpenSource</a:t>
            </a:r>
            <a:r>
              <a:rPr lang="en-US" sz="5000" dirty="0"/>
              <a:t> </a:t>
            </a:r>
            <a:r>
              <a:rPr lang="ru-RU" sz="5000" dirty="0" smtClean="0"/>
              <a:t>платформы для перевода разработки в облако </a:t>
            </a:r>
            <a:endParaRPr lang="ru-RU" sz="5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68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SaaS</a:t>
            </a:r>
            <a:r>
              <a:rPr lang="ru-RU" dirty="0" smtClean="0">
                <a:effectLst/>
              </a:rPr>
              <a:t> ( приложение)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 схеме </a:t>
            </a:r>
            <a:r>
              <a:rPr lang="ru-RU" sz="4000" dirty="0" err="1"/>
              <a:t>SaaS</a:t>
            </a:r>
            <a:r>
              <a:rPr lang="ru-RU" sz="4000" dirty="0"/>
              <a:t> поставляются следующие типы облачных приложений и их обслуживание: </a:t>
            </a:r>
            <a:r>
              <a:rPr lang="ru-RU" sz="4000" dirty="0" err="1"/>
              <a:t>Business</a:t>
            </a:r>
            <a:r>
              <a:rPr lang="ru-RU" sz="4000" dirty="0"/>
              <a:t> </a:t>
            </a:r>
            <a:r>
              <a:rPr lang="ru-RU" sz="4000" dirty="0" err="1"/>
              <a:t>Apps</a:t>
            </a:r>
            <a:r>
              <a:rPr lang="ru-RU" sz="4000" dirty="0"/>
              <a:t>, </a:t>
            </a:r>
            <a:r>
              <a:rPr lang="ru-RU" sz="4000" dirty="0" err="1"/>
              <a:t>Office</a:t>
            </a:r>
            <a:r>
              <a:rPr lang="ru-RU" sz="4000" dirty="0"/>
              <a:t> </a:t>
            </a:r>
            <a:r>
              <a:rPr lang="ru-RU" sz="4000" dirty="0" err="1"/>
              <a:t>Web</a:t>
            </a:r>
            <a:r>
              <a:rPr lang="ru-RU" sz="4000" dirty="0"/>
              <a:t> </a:t>
            </a:r>
            <a:r>
              <a:rPr lang="ru-RU" sz="4000" dirty="0" err="1"/>
              <a:t>Apps</a:t>
            </a:r>
            <a:r>
              <a:rPr lang="ru-RU" sz="4000" dirty="0"/>
              <a:t>, </a:t>
            </a:r>
            <a:r>
              <a:rPr lang="ru-RU" sz="4000" dirty="0" err="1"/>
              <a:t>Management</a:t>
            </a:r>
            <a:r>
              <a:rPr lang="ru-RU" sz="4000" dirty="0"/>
              <a:t> </a:t>
            </a:r>
            <a:r>
              <a:rPr lang="ru-RU" sz="4000" dirty="0" err="1"/>
              <a:t>Apps</a:t>
            </a:r>
            <a:r>
              <a:rPr lang="ru-RU" sz="4000" dirty="0"/>
              <a:t>, </a:t>
            </a:r>
            <a:r>
              <a:rPr lang="ru-RU" sz="4000" dirty="0" err="1"/>
              <a:t>Communications</a:t>
            </a:r>
            <a:r>
              <a:rPr lang="ru-RU" sz="4000" dirty="0"/>
              <a:t>, </a:t>
            </a:r>
            <a:r>
              <a:rPr lang="ru-RU" sz="4000" dirty="0" err="1"/>
              <a:t>Security</a:t>
            </a:r>
            <a:r>
              <a:rPr lang="ru-RU" sz="4000" dirty="0"/>
              <a:t> и др. </a:t>
            </a:r>
          </a:p>
        </p:txBody>
      </p:sp>
    </p:spTree>
    <p:extLst>
      <p:ext uri="{BB962C8B-B14F-4D97-AF65-F5344CB8AC3E}">
        <p14:creationId xmlns:p14="http://schemas.microsoft.com/office/powerpoint/2010/main" val="30308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26431"/>
            <a:ext cx="9252520" cy="7029400"/>
          </a:xfrm>
        </p:spPr>
      </p:pic>
    </p:spTree>
    <p:extLst>
      <p:ext uri="{BB962C8B-B14F-4D97-AF65-F5344CB8AC3E}">
        <p14:creationId xmlns:p14="http://schemas.microsoft.com/office/powerpoint/2010/main" val="34192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Наиболее востребованные приложения </a:t>
            </a:r>
            <a:r>
              <a:rPr lang="en-US" dirty="0" smtClean="0"/>
              <a:t>SaaS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CRM (система управления взаимоотношениями с клиентами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HRM </a:t>
            </a:r>
            <a:r>
              <a:rPr lang="ru-RU" dirty="0"/>
              <a:t>(система по работе с персоналом, т.е. с кадрами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/>
              <a:t>ERP (система планирования ресурсов предприятия, например 1С)</a:t>
            </a:r>
            <a:endParaRPr lang="en-US" dirty="0" smtClean="0"/>
          </a:p>
          <a:p>
            <a:r>
              <a:rPr lang="ru-RU" dirty="0"/>
              <a:t>О</a:t>
            </a:r>
            <a:r>
              <a:rPr lang="ru-RU" dirty="0" smtClean="0"/>
              <a:t>фисные приложения</a:t>
            </a:r>
            <a:endParaRPr lang="en-US" dirty="0" smtClean="0"/>
          </a:p>
          <a:p>
            <a:r>
              <a:rPr lang="ru-RU" dirty="0"/>
              <a:t>С</a:t>
            </a:r>
            <a:r>
              <a:rPr lang="ru-RU" dirty="0" smtClean="0"/>
              <a:t>редства коммуникаций (</a:t>
            </a:r>
            <a:r>
              <a:rPr lang="ru-RU" dirty="0"/>
              <a:t>электронная переписка </a:t>
            </a:r>
            <a:r>
              <a:rPr lang="ru-RU" dirty="0" smtClean="0"/>
              <a:t>, </a:t>
            </a:r>
            <a:r>
              <a:rPr lang="ru-RU" dirty="0"/>
              <a:t>аудио и видео чаты ( например,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Lync</a:t>
            </a:r>
            <a:r>
              <a:rPr lang="ru-RU" dirty="0"/>
              <a:t> </a:t>
            </a:r>
            <a:r>
              <a:rPr lang="ru-RU" dirty="0" err="1"/>
              <a:t>Online</a:t>
            </a:r>
            <a:r>
              <a:rPr lang="ru-RU" dirty="0"/>
              <a:t>), </a:t>
            </a:r>
            <a:r>
              <a:rPr lang="ru-RU" dirty="0" err="1"/>
              <a:t>Cloud</a:t>
            </a:r>
            <a:r>
              <a:rPr lang="ru-RU" dirty="0"/>
              <a:t> PBX или облачная АТС 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90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0297"/>
            <a:ext cx="8229600" cy="1143000"/>
          </a:xfrm>
        </p:spPr>
        <p:txBody>
          <a:bodyPr/>
          <a:lstStyle/>
          <a:p>
            <a:r>
              <a:rPr lang="en-US" dirty="0">
                <a:effectLst/>
              </a:rPr>
              <a:t>SaaS</a:t>
            </a:r>
            <a:r>
              <a:rPr lang="ru-RU" dirty="0">
                <a:effectLst/>
              </a:rPr>
              <a:t> сервис </a:t>
            </a:r>
            <a:r>
              <a:rPr lang="en-US" dirty="0" err="1">
                <a:effectLst/>
              </a:rPr>
              <a:t>OneLive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" y="1052736"/>
            <a:ext cx="9144000" cy="5805264"/>
          </a:xfrm>
        </p:spPr>
      </p:pic>
    </p:spTree>
    <p:extLst>
      <p:ext uri="{BB962C8B-B14F-4D97-AF65-F5344CB8AC3E}">
        <p14:creationId xmlns:p14="http://schemas.microsoft.com/office/powerpoint/2010/main" val="3329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6478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dirty="0">
                <a:effectLst/>
              </a:rPr>
              <a:t>О</a:t>
            </a:r>
            <a:r>
              <a:rPr lang="ru-RU" sz="6700" dirty="0" smtClean="0">
                <a:effectLst/>
              </a:rPr>
              <a:t>блачные </a:t>
            </a:r>
            <a:r>
              <a:rPr lang="ru-RU" sz="6700" dirty="0">
                <a:effectLst/>
              </a:rPr>
              <a:t>технологии и </a:t>
            </a:r>
            <a:r>
              <a:rPr lang="ru-RU" sz="6700" dirty="0" smtClean="0">
                <a:effectLst/>
              </a:rPr>
              <a:t>модели </a:t>
            </a:r>
            <a:r>
              <a:rPr lang="ru-RU" sz="6700" dirty="0">
                <a:effectLst/>
              </a:rPr>
              <a:t>облачных вычислений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22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9" y="31545"/>
            <a:ext cx="9139777" cy="4653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365104"/>
            <a:ext cx="8229600" cy="315922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</a:t>
            </a:r>
            <a:r>
              <a:rPr lang="ru-RU" dirty="0" smtClean="0">
                <a:effectLst/>
              </a:rPr>
              <a:t>блачные сервисы -  </a:t>
            </a:r>
            <a:r>
              <a:rPr lang="ru-RU" dirty="0">
                <a:effectLst/>
              </a:rPr>
              <a:t>это предоставление </a:t>
            </a:r>
            <a:r>
              <a:rPr lang="en-US" dirty="0">
                <a:effectLst/>
              </a:rPr>
              <a:t>IT </a:t>
            </a:r>
            <a:r>
              <a:rPr lang="ru-RU" dirty="0">
                <a:effectLst/>
              </a:rPr>
              <a:t>услуг пользователям через Интернет 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9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</a:t>
            </a:r>
            <a:r>
              <a:rPr lang="ru-RU" dirty="0" smtClean="0">
                <a:effectLst/>
              </a:rPr>
              <a:t>сновные </a:t>
            </a:r>
            <a:r>
              <a:rPr lang="ru-RU" dirty="0">
                <a:effectLst/>
              </a:rPr>
              <a:t>характеристикам облачных вычислений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Самообслуживание по требованию</a:t>
            </a:r>
            <a:r>
              <a:rPr lang="ru-RU" dirty="0"/>
              <a:t> (</a:t>
            </a:r>
            <a:r>
              <a:rPr lang="ru-RU" dirty="0">
                <a:hlinkClick r:id="rId2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self</a:t>
            </a:r>
            <a:r>
              <a:rPr lang="ru-RU" i="1" dirty="0"/>
              <a:t> </a:t>
            </a:r>
            <a:r>
              <a:rPr lang="ru-RU" i="1" dirty="0" err="1"/>
              <a:t>service</a:t>
            </a:r>
            <a:r>
              <a:rPr lang="ru-RU" i="1" dirty="0"/>
              <a:t> </a:t>
            </a:r>
            <a:r>
              <a:rPr lang="ru-RU" i="1" dirty="0" err="1"/>
              <a:t>on</a:t>
            </a:r>
            <a:r>
              <a:rPr lang="ru-RU" i="1" dirty="0"/>
              <a:t> </a:t>
            </a:r>
            <a:r>
              <a:rPr lang="ru-RU" i="1" dirty="0" err="1"/>
              <a:t>demand</a:t>
            </a:r>
            <a:r>
              <a:rPr lang="ru-RU" dirty="0" smtClean="0"/>
              <a:t>)</a:t>
            </a:r>
            <a:r>
              <a:rPr lang="ru-RU" dirty="0"/>
              <a:t> потребитель самостоятельно определяет и изменяет вычислительные </a:t>
            </a:r>
            <a:r>
              <a:rPr lang="ru-RU" dirty="0" smtClean="0"/>
              <a:t>потребности</a:t>
            </a:r>
          </a:p>
          <a:p>
            <a:pPr lvl="0"/>
            <a:r>
              <a:rPr lang="ru-RU" i="1" dirty="0"/>
              <a:t>Универсальный доступ по сети —</a:t>
            </a:r>
            <a:r>
              <a:rPr lang="ru-RU" dirty="0"/>
              <a:t> услуги доступны потребителям по сети передачи данных вне зависимости от используемого терминального устройства;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6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Основные характеристикам облачных вычислений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Объединение ресурсов</a:t>
            </a:r>
            <a:r>
              <a:rPr lang="ru-RU"/>
              <a:t> </a:t>
            </a:r>
            <a:r>
              <a:rPr lang="ru-RU" smtClean="0"/>
              <a:t>— </a:t>
            </a:r>
            <a:r>
              <a:rPr lang="ru-RU" dirty="0"/>
              <a:t>поставщик услуг объединяет ресурсы для обслуживания большого числа потребителей в единый </a:t>
            </a:r>
            <a:r>
              <a:rPr lang="ru-RU" i="1" dirty="0"/>
              <a:t>пул</a:t>
            </a:r>
            <a:r>
              <a:rPr lang="ru-RU" dirty="0"/>
              <a:t> для динамического перераспределения мощностей между потребителями в условиях постоянного изменения спроса на мощности</a:t>
            </a:r>
            <a:r>
              <a:rPr lang="ru-RU" dirty="0" smtClean="0"/>
              <a:t>;</a:t>
            </a:r>
          </a:p>
          <a:p>
            <a:r>
              <a:rPr lang="ru-RU" i="1" dirty="0"/>
              <a:t>Эластичность —</a:t>
            </a:r>
            <a:r>
              <a:rPr lang="ru-RU" dirty="0"/>
              <a:t> услуги могут быть предоставлены, расширены, сужены в любой момент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41716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Основные характеристикам облачных вычислений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pPr lvl="0"/>
            <a:r>
              <a:rPr lang="ru-RU" i="1" dirty="0" smtClean="0"/>
              <a:t>Учёт </a:t>
            </a:r>
            <a:r>
              <a:rPr lang="ru-RU" i="1" dirty="0"/>
              <a:t>потребления —</a:t>
            </a:r>
            <a:r>
              <a:rPr lang="ru-RU" dirty="0"/>
              <a:t> поставщик услуг автоматически исчисляет потреблённые </a:t>
            </a:r>
            <a:r>
              <a:rPr lang="ru-RU" dirty="0" smtClean="0"/>
              <a:t>ресурсы и на основе этих данных </a:t>
            </a:r>
            <a:r>
              <a:rPr lang="ru-RU" dirty="0"/>
              <a:t>оценивает объём предоставленных потребителям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3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680</Words>
  <Application>Microsoft Office PowerPoint</Application>
  <PresentationFormat>Экран (4:3)</PresentationFormat>
  <Paragraphs>83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Современные облачные технологии</vt:lpstr>
      <vt:lpstr>Презентация PowerPoint</vt:lpstr>
      <vt:lpstr>Презентация PowerPoint</vt:lpstr>
      <vt:lpstr>Облачные технологии и модели облачных вычислений </vt:lpstr>
      <vt:lpstr>Облачные сервисы -  это предоставление IT услуг пользователям через Интернет  </vt:lpstr>
      <vt:lpstr>Основные характеристикам облачных вычислений</vt:lpstr>
      <vt:lpstr>Основные характеристикам облачных вычислений</vt:lpstr>
      <vt:lpstr>Основные характеристикам облачных вычислений</vt:lpstr>
      <vt:lpstr>Основные модели облачных вычислений </vt:lpstr>
      <vt:lpstr>Основные модели облачных вычислений </vt:lpstr>
      <vt:lpstr>Software as a Service (SaaS)</vt:lpstr>
      <vt:lpstr>Platform as a Service (PaaS)</vt:lpstr>
      <vt:lpstr>Infrastructure as a Service (IaaS)</vt:lpstr>
      <vt:lpstr>Другие модели облачных сервисов</vt:lpstr>
      <vt:lpstr> Модели развертывания облачных вычислений </vt:lpstr>
      <vt:lpstr> Модели развертывания облачных вычислений </vt:lpstr>
      <vt:lpstr>Модели развертывания облачных вычислений</vt:lpstr>
      <vt:lpstr>IaaS (инфраструктура) </vt:lpstr>
      <vt:lpstr>Основные услуги  IaaS (инфраструктура)</vt:lpstr>
      <vt:lpstr> </vt:lpstr>
      <vt:lpstr>Платформа Jelastic</vt:lpstr>
      <vt:lpstr> FusionSphere Huawei </vt:lpstr>
      <vt:lpstr>FusionSphere Huawei</vt:lpstr>
      <vt:lpstr>FusionSphere Huawei</vt:lpstr>
      <vt:lpstr>PaaS (платформа)</vt:lpstr>
      <vt:lpstr>PaaS (платформа)</vt:lpstr>
      <vt:lpstr>PaaS (платформа)</vt:lpstr>
      <vt:lpstr>SaaS ( приложение)</vt:lpstr>
      <vt:lpstr>Наиболее востребованные приложения SaaS</vt:lpstr>
      <vt:lpstr>SaaS сервис OneLive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ОБЛАЧНЫЕ ТЕХНОЛОГИИ</dc:title>
  <dc:creator>Илья</dc:creator>
  <cp:lastModifiedBy>Женя</cp:lastModifiedBy>
  <cp:revision>8</cp:revision>
  <dcterms:created xsi:type="dcterms:W3CDTF">2015-12-22T17:00:59Z</dcterms:created>
  <dcterms:modified xsi:type="dcterms:W3CDTF">2015-12-24T07:49:40Z</dcterms:modified>
</cp:coreProperties>
</file>