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1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3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3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7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3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9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3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3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5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9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C344-8F88-4ABC-BE29-15C99514CCB7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3AE2B-0B6D-414D-8489-CA246BBCA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9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cdn.lenta.ru/images/2015/11/20/17/20151120171906671/detail_f371ee1af36f88ac292250ebd1acf9e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" t="-417" r="11418" b="417"/>
          <a:stretch/>
        </p:blipFill>
        <p:spPr bwMode="auto">
          <a:xfrm>
            <a:off x="-29746" y="-99392"/>
            <a:ext cx="9173746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Autofit/>
          </a:bodyPr>
          <a:lstStyle/>
          <a:p>
            <a:r>
              <a:rPr lang="uk-UA" sz="5500" b="1" dirty="0" smtClean="0">
                <a:solidFill>
                  <a:schemeClr val="bg1"/>
                </a:solidFill>
              </a:rPr>
              <a:t>Як мережа 5</a:t>
            </a:r>
            <a:r>
              <a:rPr lang="en-US" sz="5500" b="1" dirty="0" smtClean="0">
                <a:solidFill>
                  <a:schemeClr val="bg1"/>
                </a:solidFill>
              </a:rPr>
              <a:t>G </a:t>
            </a:r>
            <a:r>
              <a:rPr lang="uk-UA" sz="5500" b="1" dirty="0" smtClean="0">
                <a:solidFill>
                  <a:schemeClr val="bg1"/>
                </a:solidFill>
              </a:rPr>
              <a:t>змінить світ?</a:t>
            </a:r>
            <a:endParaRPr lang="ru-RU" sz="55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b="1" dirty="0" smtClean="0">
                <a:solidFill>
                  <a:schemeClr val="bg1"/>
                </a:solidFill>
              </a:rPr>
              <a:t>Гладка Олена</a:t>
            </a:r>
          </a:p>
          <a:p>
            <a:pPr algn="r"/>
            <a:r>
              <a:rPr lang="uk-UA" b="1" dirty="0" smtClean="0">
                <a:solidFill>
                  <a:schemeClr val="bg1"/>
                </a:solidFill>
              </a:rPr>
              <a:t>Голова Студентської ради</a:t>
            </a:r>
          </a:p>
          <a:p>
            <a:pPr algn="r"/>
            <a:r>
              <a:rPr lang="uk-UA" b="1" dirty="0" smtClean="0">
                <a:solidFill>
                  <a:schemeClr val="bg1"/>
                </a:solidFill>
              </a:rPr>
              <a:t>Державного університету телекомунікацій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urrey.ac.uk/sites/default/files/styles/full_carousel_image/public/carousel/5gic-carousel2.jpg?itok=sf89u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67"/>
            <a:ext cx="9144000" cy="687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432000" algn="just">
              <a:buNone/>
            </a:pPr>
            <a:r>
              <a:rPr lang="uk-UA" b="1" i="1" spc="-100" dirty="0">
                <a:solidFill>
                  <a:schemeClr val="bg1"/>
                </a:solidFill>
              </a:rPr>
              <a:t>"5G – принципово нова технологія, що гармонізує радіоспектр", </a:t>
            </a:r>
            <a:r>
              <a:rPr lang="uk-UA" b="1" spc="-100" dirty="0">
                <a:solidFill>
                  <a:schemeClr val="bg1"/>
                </a:solidFill>
              </a:rPr>
              <a:t>– каже професор </a:t>
            </a:r>
            <a:r>
              <a:rPr lang="uk-UA" b="1" spc="-100" dirty="0" err="1">
                <a:solidFill>
                  <a:schemeClr val="bg1"/>
                </a:solidFill>
              </a:rPr>
              <a:t>Рахім</a:t>
            </a:r>
            <a:r>
              <a:rPr lang="uk-UA" b="1" spc="-100" dirty="0">
                <a:solidFill>
                  <a:schemeClr val="bg1"/>
                </a:solidFill>
              </a:rPr>
              <a:t> </a:t>
            </a:r>
            <a:r>
              <a:rPr lang="uk-UA" b="1" spc="-100" dirty="0" err="1">
                <a:solidFill>
                  <a:schemeClr val="bg1"/>
                </a:solidFill>
              </a:rPr>
              <a:t>Тафазоллі</a:t>
            </a:r>
            <a:r>
              <a:rPr lang="uk-UA" b="1" spc="-100" dirty="0">
                <a:solidFill>
                  <a:schemeClr val="bg1"/>
                </a:solidFill>
              </a:rPr>
              <a:t>, голова Центру 5G-інновацій, який був заснований при Університеті </a:t>
            </a:r>
            <a:r>
              <a:rPr lang="uk-UA" b="1" spc="-100" dirty="0" err="1" smtClean="0">
                <a:solidFill>
                  <a:schemeClr val="bg1"/>
                </a:solidFill>
              </a:rPr>
              <a:t>Саррею</a:t>
            </a:r>
            <a:r>
              <a:rPr lang="uk-UA" b="1" spc="-100" dirty="0" smtClean="0">
                <a:solidFill>
                  <a:schemeClr val="bg1"/>
                </a:solidFill>
              </a:rPr>
              <a:t>.</a:t>
            </a:r>
          </a:p>
          <a:p>
            <a:pPr marL="0" indent="432000" algn="just">
              <a:buNone/>
            </a:pPr>
            <a:r>
              <a:rPr lang="uk-UA" b="1" spc="-100" dirty="0">
                <a:solidFill>
                  <a:schemeClr val="bg1"/>
                </a:solidFill>
              </a:rPr>
              <a:t>5G обіцяє збільшити "розумні міста" з постійним зв’язком між усіма сферами міського життя, дистанційні хірургічні операції, безпілотні автомобілі і "інтернет речей</a:t>
            </a:r>
            <a:r>
              <a:rPr lang="uk-UA" b="1" spc="-100" dirty="0" smtClean="0">
                <a:solidFill>
                  <a:schemeClr val="bg1"/>
                </a:solidFill>
              </a:rPr>
              <a:t>".</a:t>
            </a:r>
            <a:endParaRPr lang="ru-RU" b="1" spc="-100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www.surrey.ac.uk/sites/default/files/styles/discover_quote/public/rahim-taffazolli.png?itok=t81_qB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322002"/>
            <a:ext cx="1961461" cy="23428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urrey.ac.uk/sites/default/files/5g-innovation-cent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22002"/>
            <a:ext cx="4410083" cy="23428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12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urrey.ac.uk/sites/default/files/styles/full_carousel_image/public/carousel/5gic-carousel2.jpg?itok=sf89u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67"/>
            <a:ext cx="9144000" cy="687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33265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2000" algn="ctr">
              <a:buNone/>
            </a:pPr>
            <a:r>
              <a:rPr lang="uk-UA" sz="3600" b="1" dirty="0" smtClean="0">
                <a:solidFill>
                  <a:schemeClr val="bg1"/>
                </a:solidFill>
              </a:rPr>
              <a:t>«Гармонізація радіоспектру»</a:t>
            </a:r>
          </a:p>
          <a:p>
            <a:pPr marL="0" indent="432000" algn="just">
              <a:buNone/>
            </a:pPr>
            <a:r>
              <a:rPr lang="uk-UA" sz="3000" b="1" dirty="0" smtClean="0">
                <a:solidFill>
                  <a:schemeClr val="bg1"/>
                </a:solidFill>
              </a:rPr>
              <a:t>Дані </a:t>
            </a:r>
            <a:r>
              <a:rPr lang="uk-UA" sz="3000" b="1" dirty="0">
                <a:solidFill>
                  <a:schemeClr val="bg1"/>
                </a:solidFill>
              </a:rPr>
              <a:t>передаються через радіохвилі. Радіохвилі розділяються на смуги – або діапазони – різних частот. Кожен діапазон зарезервований для певних комунікацій – наприклад, навігаційних сигналів повітряного та морського флоту, телевізійного мовлення чи мобільного </a:t>
            </a:r>
            <a:r>
              <a:rPr lang="uk-UA" sz="3000" b="1" dirty="0" smtClean="0">
                <a:solidFill>
                  <a:schemeClr val="bg1"/>
                </a:solidFill>
              </a:rPr>
              <a:t>зв’язку</a:t>
            </a:r>
          </a:p>
          <a:p>
            <a:pPr marL="0" indent="432000" algn="just">
              <a:buNone/>
            </a:pPr>
            <a:r>
              <a:rPr lang="uk-UA" sz="3000" b="1" dirty="0" smtClean="0">
                <a:solidFill>
                  <a:schemeClr val="bg1"/>
                </a:solidFill>
              </a:rPr>
              <a:t>Використання </a:t>
            </a:r>
            <a:r>
              <a:rPr lang="uk-UA" sz="3000" b="1" dirty="0">
                <a:solidFill>
                  <a:schemeClr val="bg1"/>
                </a:solidFill>
              </a:rPr>
              <a:t>цих діапазонів регулюється Міжнародним союзом електрозв’язку (МСЕ).</a:t>
            </a:r>
            <a:endParaRPr lang="ru-RU" sz="30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8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urrey.ac.uk/sites/default/files/styles/full_carousel_image/public/carousel/5gic-carousel2.jpg?itok=sf89u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368"/>
            <a:ext cx="9180512" cy="687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57200" y="281266"/>
            <a:ext cx="8229600" cy="3141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2000" algn="ctr">
              <a:buNone/>
            </a:pPr>
            <a:r>
              <a:rPr lang="uk-UA" sz="3600" b="1" dirty="0">
                <a:solidFill>
                  <a:schemeClr val="bg1"/>
                </a:solidFill>
              </a:rPr>
              <a:t>У 100 разів </a:t>
            </a:r>
            <a:r>
              <a:rPr lang="uk-UA" sz="3600" b="1" dirty="0" smtClean="0">
                <a:solidFill>
                  <a:schemeClr val="bg1"/>
                </a:solidFill>
              </a:rPr>
              <a:t>швидше!</a:t>
            </a:r>
          </a:p>
          <a:p>
            <a:pPr marL="0" indent="432000" algn="just">
              <a:buNone/>
            </a:pP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</a:rPr>
              <a:t>Бездротова </a:t>
            </a:r>
            <a:r>
              <a:rPr lang="uk-UA" sz="2800" b="1" dirty="0">
                <a:solidFill>
                  <a:schemeClr val="bg1"/>
                </a:solidFill>
              </a:rPr>
              <a:t>передача даних </a:t>
            </a:r>
            <a:r>
              <a:rPr lang="uk-UA" sz="2800" b="1" dirty="0" smtClean="0">
                <a:solidFill>
                  <a:schemeClr val="bg1"/>
                </a:solidFill>
              </a:rPr>
              <a:t>здійснюватиметься </a:t>
            </a:r>
            <a:r>
              <a:rPr lang="uk-UA" sz="2800" b="1" dirty="0">
                <a:solidFill>
                  <a:schemeClr val="bg1"/>
                </a:solidFill>
              </a:rPr>
              <a:t>із блискавичною швидкістю 800 </a:t>
            </a:r>
            <a:r>
              <a:rPr lang="uk-UA" sz="2800" b="1" dirty="0" err="1" smtClean="0">
                <a:solidFill>
                  <a:schemeClr val="bg1"/>
                </a:solidFill>
              </a:rPr>
              <a:t>Gbps</a:t>
            </a:r>
            <a:r>
              <a:rPr lang="uk-UA" sz="2800" b="1" dirty="0" smtClean="0">
                <a:solidFill>
                  <a:schemeClr val="bg1"/>
                </a:solidFill>
              </a:rPr>
              <a:t>.</a:t>
            </a:r>
          </a:p>
          <a:p>
            <a:pPr marL="0" indent="432000" algn="just">
              <a:buNone/>
            </a:pPr>
            <a:endParaRPr lang="uk-UA" sz="2800" b="1" dirty="0">
              <a:solidFill>
                <a:schemeClr val="bg1"/>
              </a:solidFill>
            </a:endParaRPr>
          </a:p>
          <a:p>
            <a:pPr marL="0" indent="432000" algn="just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У 2013 компанія </a:t>
            </a:r>
            <a:r>
              <a:rPr lang="en-US" sz="2800" b="1" dirty="0" smtClean="0">
                <a:solidFill>
                  <a:schemeClr val="bg1"/>
                </a:solidFill>
              </a:rPr>
              <a:t>Samsung </a:t>
            </a:r>
            <a:r>
              <a:rPr lang="uk-UA" sz="2800" b="1" dirty="0" smtClean="0">
                <a:solidFill>
                  <a:schemeClr val="bg1"/>
                </a:solidFill>
              </a:rPr>
              <a:t>оголосила, що випробовує </a:t>
            </a:r>
            <a:r>
              <a:rPr lang="en-US" sz="2800" b="1" dirty="0" smtClean="0">
                <a:solidFill>
                  <a:schemeClr val="bg1"/>
                </a:solidFill>
              </a:rPr>
              <a:t>5G</a:t>
            </a:r>
            <a:r>
              <a:rPr lang="uk-UA" sz="2800" b="1" dirty="0" smtClean="0">
                <a:solidFill>
                  <a:schemeClr val="bg1"/>
                </a:solidFill>
              </a:rPr>
              <a:t> на швидкості 1</a:t>
            </a:r>
            <a:r>
              <a:rPr lang="uk-UA" sz="2800" b="1" dirty="0" smtClean="0">
                <a:solidFill>
                  <a:schemeClr val="bg1"/>
                </a:solidFill>
              </a:rPr>
              <a:t>Gbps.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endParaRPr lang="uk-UA" sz="2800" b="1" dirty="0" smtClean="0">
              <a:solidFill>
                <a:schemeClr val="bg1"/>
              </a:solidFill>
            </a:endParaRPr>
          </a:p>
          <a:p>
            <a:pPr marL="0" indent="432000" algn="just">
              <a:buNone/>
            </a:pPr>
            <a:endParaRPr lang="uk-UA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Порівняння результатів швидкості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19606"/>
              </p:ext>
            </p:extLst>
          </p:nvPr>
        </p:nvGraphicFramePr>
        <p:xfrm>
          <a:off x="492616" y="4485154"/>
          <a:ext cx="8075240" cy="1697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912"/>
                <a:gridCol w="2476912"/>
                <a:gridCol w="3121416"/>
              </a:tblGrid>
              <a:tr h="600030"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Швидкість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Час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Кількість</a:t>
                      </a:r>
                      <a:r>
                        <a:rPr lang="uk-UA" sz="3000" b="1" baseline="0" dirty="0" smtClean="0"/>
                        <a:t> фільмів</a:t>
                      </a:r>
                      <a:endParaRPr lang="ru-RU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1 </a:t>
                      </a:r>
                      <a:r>
                        <a:rPr lang="uk-UA" sz="3000" b="1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ru-RU" sz="3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30</a:t>
                      </a:r>
                      <a:r>
                        <a:rPr lang="uk-UA" sz="3000" b="1" baseline="0" dirty="0" smtClean="0"/>
                        <a:t> секунд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1</a:t>
                      </a:r>
                      <a:endParaRPr lang="ru-RU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>
                          <a:solidFill>
                            <a:schemeClr val="tx1"/>
                          </a:solidFill>
                        </a:rPr>
                        <a:t>800 </a:t>
                      </a:r>
                      <a:r>
                        <a:rPr lang="uk-UA" sz="3000" b="1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ru-RU" sz="3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1 секунда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000" b="1" dirty="0" smtClean="0"/>
                        <a:t>33</a:t>
                      </a:r>
                      <a:endParaRPr lang="ru-RU" sz="3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97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urrey.ac.uk/sites/default/files/styles/full_carousel_image/public/carousel/5gic-carousel2.jpg?itok=sf89u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368"/>
            <a:ext cx="9180512" cy="687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57200" y="281266"/>
            <a:ext cx="8229600" cy="3141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2000" algn="just">
              <a:buNone/>
            </a:pPr>
            <a:r>
              <a:rPr lang="uk-UA" sz="2800" b="1" dirty="0">
                <a:solidFill>
                  <a:schemeClr val="bg1"/>
                </a:solidFill>
              </a:rPr>
              <a:t>Вчені прогнозують, що у 2020 році до інтернету буде під’єднано від 50 до 100 млрд пристроїв. </a:t>
            </a:r>
            <a:r>
              <a:rPr lang="uk-UA" sz="2800" b="1" dirty="0">
                <a:solidFill>
                  <a:schemeClr val="bg1"/>
                </a:solidFill>
              </a:rPr>
              <a:t>Щоби впоратись з таким попитом, необхідно буде здійснювати зв'язок у різних частотних </a:t>
            </a:r>
            <a:r>
              <a:rPr lang="uk-UA" sz="2800" b="1" dirty="0" smtClean="0">
                <a:solidFill>
                  <a:schemeClr val="bg1"/>
                </a:solidFill>
              </a:rPr>
              <a:t>діапазонах.</a:t>
            </a:r>
          </a:p>
          <a:p>
            <a:pPr marL="0" indent="432000" algn="just">
              <a:buNone/>
            </a:pPr>
            <a:r>
              <a:rPr lang="uk-UA" sz="2800" b="1" dirty="0">
                <a:solidFill>
                  <a:schemeClr val="bg1"/>
                </a:solidFill>
              </a:rPr>
              <a:t>Підвищення пропускної спроможності мережі схоже на розширення автомобільного тунелю. Якщо додати смуги, дорога зможе пропустити більше транспорту. </a:t>
            </a:r>
            <a:r>
              <a:rPr lang="uk-UA" sz="2800" b="1" dirty="0">
                <a:solidFill>
                  <a:schemeClr val="bg1"/>
                </a:solidFill>
              </a:rPr>
              <a:t>А ще ефективніше – унормувати вжиток смуг, наприклад, призначити окремі смуги для коротких і для тривалих подорожей </a:t>
            </a:r>
          </a:p>
        </p:txBody>
      </p:sp>
      <p:pic>
        <p:nvPicPr>
          <p:cNvPr id="5122" name="Picture 2" descr="http://foxfoxy.com/wp-content/uploads/2015/01/IMG_5538-612x4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26" y="4841775"/>
            <a:ext cx="3024336" cy="2016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465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239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Як мережа 5G змінить світ?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мережа 5G змінить світ?</dc:title>
  <dc:creator>Lena</dc:creator>
  <cp:lastModifiedBy>Lena</cp:lastModifiedBy>
  <cp:revision>12</cp:revision>
  <dcterms:created xsi:type="dcterms:W3CDTF">2015-12-24T04:40:13Z</dcterms:created>
  <dcterms:modified xsi:type="dcterms:W3CDTF">2015-12-24T12:56:39Z</dcterms:modified>
</cp:coreProperties>
</file>